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hartEx1.xml" ContentType="application/vnd.ms-office.chartex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053" r:id="rId5"/>
    <p:sldId id="2403" r:id="rId6"/>
    <p:sldId id="2175" r:id="rId7"/>
    <p:sldId id="1833" r:id="rId8"/>
    <p:sldId id="2456" r:id="rId9"/>
    <p:sldId id="2452" r:id="rId10"/>
    <p:sldId id="2455" r:id="rId11"/>
    <p:sldId id="10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1096" userDrawn="1">
          <p15:clr>
            <a:srgbClr val="A4A3A4"/>
          </p15:clr>
        </p15:guide>
        <p15:guide id="3" pos="35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  <a:srgbClr val="6D6E71"/>
    <a:srgbClr val="D0CECE"/>
    <a:srgbClr val="95989D"/>
    <a:srgbClr val="8A8D92"/>
    <a:srgbClr val="717479"/>
    <a:srgbClr val="63666A"/>
    <a:srgbClr val="F2F337"/>
    <a:srgbClr val="404040"/>
    <a:srgbClr val="909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1026"/>
        <p:guide pos="1096"/>
        <p:guide pos="35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file:///C:\Users\d.irodovskaya\Desktop\&#1084;&#1086;&#1083;&#1086;&#1082;&#1086;\&#1052;&#1044;%2022.05\&#1055;&#1088;&#1086;&#1080;&#1079;&#1074;&#1086;&#1076;&#1080;&#1090;&#1077;&#1083;&#1080;%20&#1084;&#1086;&#1083;&#1086;&#1095;&#1082;&#1080;_2023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6D6E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1BE-4FB4-BED2-8E4466D8DEC5}"/>
              </c:ext>
            </c:extLst>
          </c:dPt>
          <c:dPt>
            <c:idx val="1"/>
            <c:bubble3D val="0"/>
            <c:spPr>
              <a:solidFill>
                <a:srgbClr val="FFF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BE-4FB4-BED2-8E4466D8DEC5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550</c:v>
                </c:pt>
                <c:pt idx="1">
                  <c:v>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BE-4FB4-BED2-8E4466D8DE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241331675645808"/>
          <c:y val="2.3437497378590577E-2"/>
          <c:w val="0.66030308053598563"/>
          <c:h val="0.953125005242818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зарегистрировано в ГИС МТ</c:v>
                </c:pt>
              </c:strCache>
            </c:strRef>
          </c:tx>
          <c:spPr>
            <a:solidFill>
              <a:srgbClr val="6D6E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Иркутская область</c:v>
                </c:pt>
                <c:pt idx="1">
                  <c:v>Томская область</c:v>
                </c:pt>
                <c:pt idx="2">
                  <c:v>Волгоградская область</c:v>
                </c:pt>
                <c:pt idx="3">
                  <c:v>Ленинградская область</c:v>
                </c:pt>
                <c:pt idx="4">
                  <c:v>Республика Башкортостан</c:v>
                </c:pt>
                <c:pt idx="5">
                  <c:v>Краснодарский край</c:v>
                </c:pt>
                <c:pt idx="6">
                  <c:v>Ивановская область</c:v>
                </c:pt>
                <c:pt idx="7">
                  <c:v>Самарская область</c:v>
                </c:pt>
                <c:pt idx="8">
                  <c:v>Республика Дагестан</c:v>
                </c:pt>
                <c:pt idx="9">
                  <c:v>Московская область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</c:v>
                </c:pt>
                <c:pt idx="1">
                  <c:v>14</c:v>
                </c:pt>
                <c:pt idx="2">
                  <c:v>22</c:v>
                </c:pt>
                <c:pt idx="3">
                  <c:v>17</c:v>
                </c:pt>
                <c:pt idx="4">
                  <c:v>23</c:v>
                </c:pt>
                <c:pt idx="5">
                  <c:v>23</c:v>
                </c:pt>
                <c:pt idx="6">
                  <c:v>39</c:v>
                </c:pt>
                <c:pt idx="7">
                  <c:v>31</c:v>
                </c:pt>
                <c:pt idx="8">
                  <c:v>61</c:v>
                </c:pt>
                <c:pt idx="9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65-41A1-98AA-AED619F383F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Зарегистрировано в ГИС МТ</c:v>
                </c:pt>
              </c:strCache>
            </c:strRef>
          </c:tx>
          <c:spPr>
            <a:solidFill>
              <a:srgbClr val="FFF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Иркутская область</c:v>
                </c:pt>
                <c:pt idx="1">
                  <c:v>Томская область</c:v>
                </c:pt>
                <c:pt idx="2">
                  <c:v>Волгоградская область</c:v>
                </c:pt>
                <c:pt idx="3">
                  <c:v>Ленинградская область</c:v>
                </c:pt>
                <c:pt idx="4">
                  <c:v>Республика Башкортостан</c:v>
                </c:pt>
                <c:pt idx="5">
                  <c:v>Краснодарский край</c:v>
                </c:pt>
                <c:pt idx="6">
                  <c:v>Ивановская область</c:v>
                </c:pt>
                <c:pt idx="7">
                  <c:v>Самарская область</c:v>
                </c:pt>
                <c:pt idx="8">
                  <c:v>Республика Дагестан</c:v>
                </c:pt>
                <c:pt idx="9">
                  <c:v>Московская область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22</c:v>
                </c:pt>
                <c:pt idx="1">
                  <c:v>13</c:v>
                </c:pt>
                <c:pt idx="2">
                  <c:v>7</c:v>
                </c:pt>
                <c:pt idx="3">
                  <c:v>15</c:v>
                </c:pt>
                <c:pt idx="4">
                  <c:v>12</c:v>
                </c:pt>
                <c:pt idx="5">
                  <c:v>17</c:v>
                </c:pt>
                <c:pt idx="6">
                  <c:v>7</c:v>
                </c:pt>
                <c:pt idx="7">
                  <c:v>24</c:v>
                </c:pt>
                <c:pt idx="8">
                  <c:v>18</c:v>
                </c:pt>
                <c:pt idx="9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65-41A1-98AA-AED619F383F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регистрации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Иркутская область</c:v>
                </c:pt>
                <c:pt idx="1">
                  <c:v>Томская область</c:v>
                </c:pt>
                <c:pt idx="2">
                  <c:v>Волгоградская область</c:v>
                </c:pt>
                <c:pt idx="3">
                  <c:v>Ленинградская область</c:v>
                </c:pt>
                <c:pt idx="4">
                  <c:v>Республика Башкортостан</c:v>
                </c:pt>
                <c:pt idx="5">
                  <c:v>Краснодарский край</c:v>
                </c:pt>
                <c:pt idx="6">
                  <c:v>Ивановская область</c:v>
                </c:pt>
                <c:pt idx="7">
                  <c:v>Самарская область</c:v>
                </c:pt>
                <c:pt idx="8">
                  <c:v>Республика Дагестан</c:v>
                </c:pt>
                <c:pt idx="9">
                  <c:v>Московская область</c:v>
                </c:pt>
              </c:strCache>
            </c:strRef>
          </c:cat>
          <c:val>
            <c:numRef>
              <c:f>Лист1!$D$2:$D$11</c:f>
              <c:numCache>
                <c:formatCode>0%</c:formatCode>
                <c:ptCount val="10"/>
                <c:pt idx="0">
                  <c:v>0.84615384615384603</c:v>
                </c:pt>
                <c:pt idx="1">
                  <c:v>0.48148148148148101</c:v>
                </c:pt>
                <c:pt idx="2">
                  <c:v>0.2413793103448276</c:v>
                </c:pt>
                <c:pt idx="3">
                  <c:v>0.46875</c:v>
                </c:pt>
                <c:pt idx="4">
                  <c:v>0.34285714285714286</c:v>
                </c:pt>
                <c:pt idx="5">
                  <c:v>0.42499999999999999</c:v>
                </c:pt>
                <c:pt idx="6">
                  <c:v>0.15217391304347827</c:v>
                </c:pt>
                <c:pt idx="7">
                  <c:v>0.43636363636363634</c:v>
                </c:pt>
                <c:pt idx="8">
                  <c:v>0.22784810126582278</c:v>
                </c:pt>
                <c:pt idx="9">
                  <c:v>0.57499999999999996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65-41A1-98AA-AED619F38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overlap val="100"/>
        <c:axId val="1784480207"/>
        <c:axId val="1784475215"/>
      </c:barChart>
      <c:catAx>
        <c:axId val="17844802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Sans Regular"/>
                <a:ea typeface="+mn-ea"/>
                <a:cs typeface="+mn-cs"/>
              </a:defRPr>
            </a:pPr>
            <a:endParaRPr lang="ru-RU"/>
          </a:p>
        </c:txPr>
        <c:crossAx val="1784475215"/>
        <c:crosses val="autoZero"/>
        <c:auto val="1"/>
        <c:lblAlgn val="ctr"/>
        <c:lblOffset val="100"/>
        <c:noMultiLvlLbl val="0"/>
      </c:catAx>
      <c:valAx>
        <c:axId val="17844752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84480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Sans Regular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Sans Regular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7279126951236354"/>
          <c:y val="0.80450996816887255"/>
          <c:w val="0.2272087304876364"/>
          <c:h val="0.17556877198860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Sans Regular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зарегистрировано в ГИС МТ</c:v>
                </c:pt>
              </c:strCache>
            </c:strRef>
          </c:tx>
          <c:spPr>
            <a:solidFill>
              <a:srgbClr val="6D6E7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Республика Ингушетия</c:v>
                </c:pt>
                <c:pt idx="1">
                  <c:v>Курская область</c:v>
                </c:pt>
                <c:pt idx="2">
                  <c:v>Чеченская республика</c:v>
                </c:pt>
                <c:pt idx="3">
                  <c:v>Республика Хакасия</c:v>
                </c:pt>
                <c:pt idx="4">
                  <c:v>Тульская область</c:v>
                </c:pt>
                <c:pt idx="5">
                  <c:v>Республика Крым</c:v>
                </c:pt>
                <c:pt idx="6">
                  <c:v>Ивановская область</c:v>
                </c:pt>
                <c:pt idx="7">
                  <c:v>Костромская область</c:v>
                </c:pt>
                <c:pt idx="8">
                  <c:v>Тамбовская область</c:v>
                </c:pt>
                <c:pt idx="9">
                  <c:v>Республика Северная Осетия — Алания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</c:v>
                </c:pt>
                <c:pt idx="1">
                  <c:v>11</c:v>
                </c:pt>
                <c:pt idx="2">
                  <c:v>12</c:v>
                </c:pt>
                <c:pt idx="3">
                  <c:v>9</c:v>
                </c:pt>
                <c:pt idx="4">
                  <c:v>8</c:v>
                </c:pt>
                <c:pt idx="5">
                  <c:v>13</c:v>
                </c:pt>
                <c:pt idx="6">
                  <c:v>39</c:v>
                </c:pt>
                <c:pt idx="7">
                  <c:v>5</c:v>
                </c:pt>
                <c:pt idx="8">
                  <c:v>5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C7-4FE3-A504-FC233C6D040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зарегистрированных в ГИС МТ</c:v>
                </c:pt>
              </c:strCache>
            </c:strRef>
          </c:tx>
          <c:spPr>
            <a:solidFill>
              <a:srgbClr val="F6F52E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F4-4DD8-8E25-2866FAD96E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F4-4DD8-8E25-2866FAD96E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Республика Ингушетия</c:v>
                </c:pt>
                <c:pt idx="1">
                  <c:v>Курская область</c:v>
                </c:pt>
                <c:pt idx="2">
                  <c:v>Чеченская республика</c:v>
                </c:pt>
                <c:pt idx="3">
                  <c:v>Республика Хакасия</c:v>
                </c:pt>
                <c:pt idx="4">
                  <c:v>Тульская область</c:v>
                </c:pt>
                <c:pt idx="5">
                  <c:v>Республика Крым</c:v>
                </c:pt>
                <c:pt idx="6">
                  <c:v>Ивановская область</c:v>
                </c:pt>
                <c:pt idx="7">
                  <c:v>Костромская область</c:v>
                </c:pt>
                <c:pt idx="8">
                  <c:v>Тамбовская область</c:v>
                </c:pt>
                <c:pt idx="9">
                  <c:v>Республика Северная Осетия — Алания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7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C7-4FE3-A504-FC233C6D040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Процент регистрации</c:v>
                </c:pt>
              </c:strCache>
            </c:strRef>
          </c:tx>
          <c:spPr>
            <a:solidFill>
              <a:srgbClr val="A6A6A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31307826473472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33-4F64-9574-85E3A63A7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T Sans Regular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Республика Ингушетия</c:v>
                </c:pt>
                <c:pt idx="1">
                  <c:v>Курская область</c:v>
                </c:pt>
                <c:pt idx="2">
                  <c:v>Чеченская республика</c:v>
                </c:pt>
                <c:pt idx="3">
                  <c:v>Республика Хакасия</c:v>
                </c:pt>
                <c:pt idx="4">
                  <c:v>Тульская область</c:v>
                </c:pt>
                <c:pt idx="5">
                  <c:v>Республика Крым</c:v>
                </c:pt>
                <c:pt idx="6">
                  <c:v>Ивановская область</c:v>
                </c:pt>
                <c:pt idx="7">
                  <c:v>Костромская область</c:v>
                </c:pt>
                <c:pt idx="8">
                  <c:v>Тамбовская область</c:v>
                </c:pt>
                <c:pt idx="9">
                  <c:v>Республика Северная Осетия — Алания</c:v>
                </c:pt>
              </c:strCache>
            </c:strRef>
          </c:cat>
          <c:val>
            <c:numRef>
              <c:f>Лист1!$D$2:$D$11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0.08</c:v>
                </c:pt>
                <c:pt idx="3">
                  <c:v>0.1</c:v>
                </c:pt>
                <c:pt idx="4">
                  <c:v>0.11</c:v>
                </c:pt>
                <c:pt idx="5">
                  <c:v>0.13</c:v>
                </c:pt>
                <c:pt idx="6">
                  <c:v>0.15</c:v>
                </c:pt>
                <c:pt idx="7">
                  <c:v>0.17</c:v>
                </c:pt>
                <c:pt idx="8">
                  <c:v>0.17</c:v>
                </c:pt>
                <c:pt idx="9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C7-4FE3-A504-FC233C6D0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100"/>
        <c:axId val="1922758879"/>
        <c:axId val="1922759295"/>
      </c:barChart>
      <c:catAx>
        <c:axId val="19227588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T Sans Regular"/>
                <a:ea typeface="+mn-ea"/>
                <a:cs typeface="+mn-cs"/>
              </a:defRPr>
            </a:pPr>
            <a:endParaRPr lang="ru-RU"/>
          </a:p>
        </c:txPr>
        <c:crossAx val="1922759295"/>
        <c:crosses val="autoZero"/>
        <c:auto val="1"/>
        <c:lblAlgn val="ctr"/>
        <c:lblOffset val="100"/>
        <c:noMultiLvlLbl val="0"/>
      </c:catAx>
      <c:valAx>
        <c:axId val="19227592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22758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545427752842094E-2"/>
          <c:y val="0.93585212008783714"/>
          <c:w val="0.8007303226928596"/>
          <c:h val="5.00853807772280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T Sans Regular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37647637795282E-2"/>
          <c:y val="8.6374741044155753E-2"/>
          <c:w val="0.74058365558890216"/>
          <c:h val="0.913625258955844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заявок</c:v>
                </c:pt>
              </c:strCache>
            </c:strRef>
          </c:tx>
          <c:dPt>
            <c:idx val="0"/>
            <c:bubble3D val="0"/>
            <c:spPr>
              <a:solidFill>
                <a:srgbClr val="FFF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2B-4C55-8299-367D06D4FA0A}"/>
              </c:ext>
            </c:extLst>
          </c:dPt>
          <c:dPt>
            <c:idx val="1"/>
            <c:bubble3D val="0"/>
            <c:spPr>
              <a:pattFill prst="wdUpDiag">
                <a:fgClr>
                  <a:srgbClr val="FFFC00"/>
                </a:fgClr>
                <a:bgClr>
                  <a:schemeClr val="bg1"/>
                </a:bgClr>
              </a:patt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A2B-4C55-8299-367D06D4FA0A}"/>
              </c:ext>
            </c:extLst>
          </c:dPt>
          <c:dPt>
            <c:idx val="2"/>
            <c:bubble3D val="0"/>
            <c:spPr>
              <a:solidFill>
                <a:srgbClr val="6D6E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2B-4C55-8299-367D06D4FA0A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DA2B-4C55-8299-367D06D4FA0A}"/>
              </c:ext>
            </c:extLst>
          </c:dPt>
          <c:dPt>
            <c:idx val="4"/>
            <c:bubble3D val="0"/>
            <c:spPr>
              <a:solidFill>
                <a:srgbClr val="6D6E7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DA2B-4C55-8299-367D06D4FA0A}"/>
              </c:ext>
            </c:extLst>
          </c:dPt>
          <c:dPt>
            <c:idx val="5"/>
            <c:bubble3D val="0"/>
            <c:spPr>
              <a:solidFill>
                <a:srgbClr val="5959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2B-4C55-8299-367D06D4FA0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2B-4C55-8299-367D06D4FA0A}"/>
                </c:ext>
              </c:extLst>
            </c:dLbl>
            <c:dLbl>
              <c:idx val="1"/>
              <c:layout>
                <c:manualLayout>
                  <c:x val="3.8726336531254596E-2"/>
                  <c:y val="4.633203928920439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2B-4C55-8299-367D06D4FA0A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2B-4C55-8299-367D06D4FA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Комплект № 1 «Ручная маркировка»</c:v>
                </c:pt>
                <c:pt idx="1">
                  <c:v>Комплект № 2 «Маркировка с ручным аппликатором и ТСД»</c:v>
                </c:pt>
                <c:pt idx="2">
                  <c:v>Комплект № 3 «Комплексное решение с автоматизированным рабочим местом для ручной маркировки»</c:v>
                </c:pt>
                <c:pt idx="3">
                  <c:v>Комплект № 4 «Комплексное решение по маркировке для автоматизированных линий»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2B-4C55-8299-367D06D4FA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Лист2!$A$2:$A$6</cx:f>
        <cx:lvl ptCount="5">
          <cx:pt idx="0">Планируемое количество (на основании ВЕТИС)</cx:pt>
          <cx:pt idx="1">Подключено к ГИС МТ</cx:pt>
          <cx:pt idx="2">Заключили договор с Оператором</cx:pt>
          <cx:pt idx="3">Описали карточки товаров</cx:pt>
          <cx:pt idx="4">Заказали коды</cx:pt>
        </cx:lvl>
      </cx:strDim>
      <cx:numDim type="val">
        <cx:f>Лист2!$B$2:$B$6</cx:f>
        <cx:lvl ptCount="5" formatCode="Основной">
          <cx:pt idx="0">1098</cx:pt>
          <cx:pt idx="1">565</cx:pt>
          <cx:pt idx="2">473</cx:pt>
          <cx:pt idx="3">146</cx:pt>
          <cx:pt idx="4">60</cx:pt>
        </cx:lvl>
      </cx:numDim>
    </cx:data>
  </cx:chartData>
  <cx:chart>
    <cx:plotArea>
      <cx:plotAreaRegion>
        <cx:series layoutId="funnel" uniqueId="{8726C6C2-C1F3-4755-94B0-4047E22734BE}">
          <cx:dataPt idx="0">
            <cx:spPr>
              <a:solidFill>
                <a:srgbClr val="63666A"/>
              </a:solidFill>
            </cx:spPr>
          </cx:dataPt>
          <cx:dataPt idx="1">
            <cx:spPr>
              <a:solidFill>
                <a:srgbClr val="717479"/>
              </a:solidFill>
            </cx:spPr>
          </cx:dataPt>
          <cx:dataPt idx="2">
            <cx:spPr>
              <a:solidFill>
                <a:srgbClr val="8A8D92"/>
              </a:solidFill>
            </cx:spPr>
          </cx:dataPt>
          <cx:dataPt idx="3">
            <cx:spPr>
              <a:solidFill>
                <a:srgbClr val="95989D"/>
              </a:solidFill>
            </cx:spPr>
          </cx:dataPt>
          <cx:dataPt idx="4">
            <cx:spPr>
              <a:solidFill>
                <a:srgbClr val="D0CECE"/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400" b="1" i="0" baseline="0">
                    <a:solidFill>
                      <a:schemeClr val="bg1"/>
                    </a:solidFill>
                    <a:latin typeface="PT Sans Bold" panose="020B0703020203020204" pitchFamily="34" charset="-52"/>
                    <a:ea typeface="PT Sans Bold" panose="020B0703020203020204" pitchFamily="34" charset="-52"/>
                    <a:cs typeface="PT Sans Bold" panose="020B0703020203020204" pitchFamily="34" charset="-52"/>
                  </a:defRPr>
                </a:pPr>
                <a:endParaRPr lang="ru-RU" sz="1400" b="1" i="0" u="none" strike="noStrike" baseline="0">
                  <a:solidFill>
                    <a:schemeClr val="bg1"/>
                  </a:solidFill>
                  <a:latin typeface="PT Sans Bold" panose="020B0703020203020204" pitchFamily="34" charset="-52"/>
                </a:endParaRPr>
              </a:p>
            </cx:txPr>
            <cx:visibility seriesName="0" categoryName="0" value="1"/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ru-RU" sz="1400" b="1" i="0" u="none" strike="noStrike" baseline="0">
                      <a:solidFill>
                        <a:schemeClr val="bg1"/>
                      </a:solidFill>
                      <a:latin typeface="Calibri" panose="020F0502020204030204"/>
                    </a:rPr>
                    <a:t>146</a:t>
                  </a:r>
                </a:p>
              </cx:txPr>
              <cx:visibility seriesName="0" categoryName="0" value="1"/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r>
                    <a:rPr lang="ru-RU" sz="1400" b="1" i="0" u="none" strike="noStrike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/>
                    </a:rPr>
                    <a:t>60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 hidden="1">
        <cx:catScaling gapWidth="0.0599999987"/>
        <cx:tickLabels/>
      </cx:axis>
      <cx:axis id="1" hidden="1">
        <cx:valScaling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0.25814</cdr:x>
      <cdr:y>0.56503</cdr:y>
    </cdr:from>
    <cdr:to>
      <cdr:x>0.65027</cdr:x>
      <cdr:y>0.6703</cdr:y>
    </cdr:to>
    <cdr:sp macro="" textlink="">
      <cdr:nvSpPr>
        <cdr:cNvPr id="3" name="TextBox 17">
          <a:extLst xmlns:a="http://schemas.openxmlformats.org/drawingml/2006/main">
            <a:ext uri="{FF2B5EF4-FFF2-40B4-BE49-F238E27FC236}">
              <a16:creationId xmlns:a16="http://schemas.microsoft.com/office/drawing/2014/main" id="{0A5FAD0A-2B29-E295-99FD-9041EF232C11}"/>
            </a:ext>
          </a:extLst>
        </cdr:cNvPr>
        <cdr:cNvSpPr txBox="1"/>
      </cdr:nvSpPr>
      <cdr:spPr>
        <a:xfrm xmlns:a="http://schemas.openxmlformats.org/drawingml/2006/main">
          <a:off x="1269837" y="2478075"/>
          <a:ext cx="1928939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>
              <a:solidFill>
                <a:srgbClr val="434343"/>
              </a:solidFill>
              <a:latin typeface="PT Sans Regular"/>
              <a:ea typeface="PT Sans Bold" panose="020B0703020203020204" pitchFamily="34" charset="-52"/>
              <a:cs typeface="Segoe UI" panose="020B0502040204020203" pitchFamily="34" charset="0"/>
            </a:rPr>
            <a:t>заявок</a:t>
          </a:r>
          <a:endParaRPr kumimoji="0" lang="en-US" sz="2400" i="0" u="none" strike="noStrike" kern="1200" cap="none" spc="0" normalizeH="0" baseline="0" noProof="0" dirty="0">
            <a:ln>
              <a:noFill/>
            </a:ln>
            <a:solidFill>
              <a:srgbClr val="434343"/>
            </a:solidFill>
            <a:effectLst/>
            <a:uLnTx/>
            <a:uFillTx/>
            <a:latin typeface="PT Sans Regular"/>
            <a:ea typeface="PT Sans Bold" panose="020B0703020203020204" pitchFamily="34" charset="-52"/>
            <a:cs typeface="Segoe UI" panose="020B05020402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31E54-531C-4729-A4EB-5D91EF3E7EA3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93E81-E0E1-4106-89F5-189013B8B5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85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ru-RU" err="1"/>
              <a:t>Notes</a:t>
            </a:r>
            <a:r>
              <a:rPr lang="ru-RU"/>
              <a:t> view: </a:t>
            </a:r>
            <a:fld id="{128CEAFE-FA94-43E5-B0FF-D47E1CCDD1B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4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F575C-A085-4A06-96E6-19C69E9499C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738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ru-RU"/>
              <a:t>Notes view: </a:t>
            </a:r>
            <a:fld id="{128CEAFE-FA94-43E5-B0FF-D47E1CCDD1B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84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63537B-5415-2860-8195-315A1CFD0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CAE678-422F-10FB-B694-9786224A3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4D9776-3579-F0D8-2F58-A4AA3ED0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1182D9-4679-8405-6BE0-3B5FB863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F69E44-CF8C-AEB2-3285-ADECD4E9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97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5ABC0-2C7E-806B-CD3C-B91B0AD7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02D26F-7188-A186-A068-EB6BFEA1D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6832A9-890F-879E-D58E-32B35B9C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0FE07C-DF90-9331-30C9-8BEB644B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A3459E-35E0-3195-8441-6471E530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37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F409CE-9720-C73D-5ABC-44F8DEAF9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2CF391-81AB-D8DE-AF2C-6CCAE1158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6B9A8D-DA61-127C-5447-1A3B93B9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422CC6-D7BF-C23E-0F5E-83EDED61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A3768B-5E5A-5D1D-125C-6909EE020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8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E41E6-5C44-9E8C-39AF-E94A2F711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3153EC-5977-3B65-931A-CCF033B7C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F082FD-0DB1-7541-1148-E15D4ADB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16694C-DC52-BBE5-7BA3-8759E02A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EB5411-FC23-0432-FBFE-257B2C14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0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6453EA-02D4-2A13-3FBB-DC7E0B0DB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1B08C5-7DD2-E916-C0F2-7B69BB6FA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99A81-5660-82A0-2E60-BBEF9F7B7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13B769-C4C6-AA0F-6A83-506BA422D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F1EEFC-4474-4D64-CB50-C079BB4EB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48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CB1D18-D0D3-B111-DE15-977970E87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D4FAB9-BCA3-F617-AEA5-8E7052F0B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54C300-A807-CAAC-E100-D4654A89C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1E2A08-3958-AE84-88B8-7F4C17F11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4F2F36-04A5-CAE0-1248-8A13BBF2D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69AA1E-4C53-E73B-6D2F-C87501CB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0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E1A67F-8528-3E98-CF18-E7CD56BCE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CF25B4-53C3-0ACD-A474-48B2046ED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AEDA80-022D-D78E-F7A3-313018829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8B5AF17-AF0A-BF2D-DE91-FB04C881E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74C2A5-E022-4C29-C231-3749417D4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57FA89-BC49-605A-42F3-50BC1F12C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19AB85C-8893-5C0F-377F-2D596744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85FD7C5-5046-7844-83D9-4A9AB3FB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29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B1257-97BC-C1F8-9F67-F76816AC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CC4A614-5699-5147-0E68-84ABBB86C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4585E5-E31C-0680-94C9-18975ED7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F3AA70B-BE7A-CBA8-751C-EA2EC243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40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8EA2314-C22C-8260-681F-06AACF96C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351693-8FFF-A7D8-5E18-6686E78A8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546A6D7-1F91-FF33-C5D1-490F356C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01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5F8D21-CB3C-4FEC-CAE6-45311B17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2FA38E-0664-92D2-CFC5-D383234A0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3575A8-B975-7562-E484-35250C63C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563872-046A-599C-CAB4-B1BBFAA1A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EF6953-AE6D-B9D2-D126-AD4432DE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ECBF9A-D0C1-C07A-CA20-A3A04B53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68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34BFC-1E2C-768F-A4FA-0EA777C3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07CE2F-5589-A8A9-A75B-734D26796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BD02F0-AA54-0EE4-C272-227780903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B872D1-6BE2-82C6-0223-EFF621E5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D89254-6CC6-FA86-9D6A-5F6F44EAE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8E27FB-0EB6-6DDA-A5A4-65B8D9F2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43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62EE72-1C58-0189-0FA5-C3515A1FB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CF3926-29A1-13D7-0EB7-9E750C0B0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7A8730-2536-8492-E612-106FD518B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559FE-7A83-413B-BB01-F9FAF63E9E1C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664895-FA05-913D-B7F5-B797F2824A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25C22B-8EF9-C680-F35B-F9ED528C3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17524-B71A-4482-8BC8-C78CA5F0F6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2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jpe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4.sv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17">
            <a:extLst>
              <a:ext uri="{FF2B5EF4-FFF2-40B4-BE49-F238E27FC236}">
                <a16:creationId xmlns:a16="http://schemas.microsoft.com/office/drawing/2014/main" id="{A260C6DF-AAFC-7D43-AA78-8A2DD60FEA1C}"/>
              </a:ext>
            </a:extLst>
          </p:cNvPr>
          <p:cNvSpPr/>
          <p:nvPr/>
        </p:nvSpPr>
        <p:spPr>
          <a:xfrm>
            <a:off x="0" y="0"/>
            <a:ext cx="6095999" cy="6867940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PT">
              <a:highlight>
                <a:srgbClr val="595959"/>
              </a:highlight>
            </a:endParaRP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8E841189-6E24-49EA-9893-B74D2F36E95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667D742-CDCF-4DDA-891A-A595009146E3}"/>
              </a:ext>
            </a:extLst>
          </p:cNvPr>
          <p:cNvSpPr txBox="1">
            <a:spLocks/>
          </p:cNvSpPr>
          <p:nvPr/>
        </p:nvSpPr>
        <p:spPr>
          <a:xfrm>
            <a:off x="528242" y="2962740"/>
            <a:ext cx="5183963" cy="415891"/>
          </a:xfrm>
          <a:prstGeom prst="rect">
            <a:avLst/>
          </a:prstGeom>
        </p:spPr>
        <p:txBody>
          <a:bodyPr vert="horz" lIns="100796" tIns="50398" rIns="100796" bIns="50398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0" dirty="0">
                <a:latin typeface="PT Sans Regular"/>
                <a:cs typeface="Segoe UI" panose="020B0502040204020203" pitchFamily="34" charset="0"/>
              </a:rPr>
              <a:t>молочной продукции</a:t>
            </a:r>
            <a:endParaRPr lang="ru-RU" sz="2800" b="0" dirty="0">
              <a:solidFill>
                <a:srgbClr val="FFFFFF"/>
              </a:solidFill>
              <a:latin typeface="PT Sans Regular"/>
            </a:endParaRPr>
          </a:p>
        </p:txBody>
      </p:sp>
      <p:sp>
        <p:nvSpPr>
          <p:cNvPr id="5" name="Прямоугольник 1">
            <a:extLst>
              <a:ext uri="{FF2B5EF4-FFF2-40B4-BE49-F238E27FC236}">
                <a16:creationId xmlns:a16="http://schemas.microsoft.com/office/drawing/2014/main" id="{1BDF70C0-F793-C9A5-9F9F-C411A78D1CFC}"/>
              </a:ext>
            </a:extLst>
          </p:cNvPr>
          <p:cNvSpPr/>
          <p:nvPr/>
        </p:nvSpPr>
        <p:spPr>
          <a:xfrm>
            <a:off x="1014379" y="4474483"/>
            <a:ext cx="1710797" cy="36933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925769"/>
            <a:r>
              <a:rPr lang="ru-RU" sz="2400" dirty="0">
                <a:solidFill>
                  <a:schemeClr val="bg1"/>
                </a:solidFill>
                <a:latin typeface="PT Sans Regular"/>
                <a:cs typeface="Segoe UI"/>
              </a:rPr>
              <a:t>26.05.2023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D6F709-0146-9461-16E9-7141B5A7803F}"/>
              </a:ext>
            </a:extLst>
          </p:cNvPr>
          <p:cNvSpPr txBox="1"/>
          <p:nvPr/>
        </p:nvSpPr>
        <p:spPr>
          <a:xfrm>
            <a:off x="529350" y="1699433"/>
            <a:ext cx="4648825" cy="13234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PT Sans Bold" panose="020B0703020203020204" pitchFamily="34" charset="-52"/>
                <a:ea typeface="PT Sans Bold" panose="020B0703020203020204" pitchFamily="34" charset="-52"/>
                <a:cs typeface="Segoe UI" panose="020B0502040204020203" pitchFamily="34" charset="0"/>
              </a:rPr>
              <a:t>СТАТУС ПРОЕКТА ПО МАРКИРОВКЕ </a:t>
            </a:r>
            <a:endParaRPr lang="ru-RU" sz="4000" dirty="0">
              <a:latin typeface="PT Sans Bold" panose="020B0703020203020204" pitchFamily="34" charset="-52"/>
              <a:ea typeface="PT Sans Bold" panose="020B0703020203020204" pitchFamily="34" charset="-52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A6119B1-CDE0-87D9-080D-260FD64D4E7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063" y="5397292"/>
            <a:ext cx="4322172" cy="808617"/>
          </a:xfrm>
          <a:prstGeom prst="rect">
            <a:avLst/>
          </a:prstGeom>
        </p:spPr>
      </p:pic>
      <p:pic>
        <p:nvPicPr>
          <p:cNvPr id="10" name="Рисунок 9" descr="Ежедневник со сплошной заливкой">
            <a:extLst>
              <a:ext uri="{FF2B5EF4-FFF2-40B4-BE49-F238E27FC236}">
                <a16:creationId xmlns:a16="http://schemas.microsoft.com/office/drawing/2014/main" id="{7B250E1F-D6F5-13C9-C758-FA5994D0C51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9437" y="4425129"/>
            <a:ext cx="415891" cy="415891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E944C38-F452-46D3-97DC-ABDAA5B5256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5999" y="0"/>
            <a:ext cx="6096001" cy="686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876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2D939B-ABC7-4D39-7F1F-ADE68C70E63D}"/>
              </a:ext>
            </a:extLst>
          </p:cNvPr>
          <p:cNvSpPr txBox="1"/>
          <p:nvPr/>
        </p:nvSpPr>
        <p:spPr>
          <a:xfrm>
            <a:off x="836989" y="289570"/>
            <a:ext cx="10773529" cy="837152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000" b="1" dirty="0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rPr>
              <a:t>СТАТИСТИКА РАБОТЫ УОТ МОЛОКА В ГИС МТ</a:t>
            </a:r>
          </a:p>
          <a:p>
            <a:pPr>
              <a:lnSpc>
                <a:spcPct val="80000"/>
              </a:lnSpc>
            </a:pPr>
            <a:r>
              <a:rPr lang="ru-RU" sz="3000" dirty="0">
                <a:solidFill>
                  <a:schemeClr val="tx1">
                    <a:lumMod val="75000"/>
                  </a:schemeClr>
                </a:solidFill>
                <a:latin typeface="PT Sans" panose="020B0503020203020204" pitchFamily="34" charset="-52"/>
                <a:ea typeface="PT Sans" panose="020B0503020203020204" pitchFamily="34" charset="-52"/>
                <a:cs typeface="Segoe UI" panose="020B0502040204020203" pitchFamily="34" charset="0"/>
              </a:rPr>
              <a:t>по федеральным округам</a:t>
            </a:r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id="{5C45AD58-2857-B833-20E0-34339D09C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890524"/>
              </p:ext>
            </p:extLst>
          </p:nvPr>
        </p:nvGraphicFramePr>
        <p:xfrm>
          <a:off x="878806" y="1337822"/>
          <a:ext cx="10689894" cy="4704612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2450075">
                  <a:extLst>
                    <a:ext uri="{9D8B030D-6E8A-4147-A177-3AD203B41FA5}">
                      <a16:colId xmlns:a16="http://schemas.microsoft.com/office/drawing/2014/main" val="429561459"/>
                    </a:ext>
                  </a:extLst>
                </a:gridCol>
                <a:gridCol w="2282062">
                  <a:extLst>
                    <a:ext uri="{9D8B030D-6E8A-4147-A177-3AD203B41FA5}">
                      <a16:colId xmlns:a16="http://schemas.microsoft.com/office/drawing/2014/main" val="761722882"/>
                    </a:ext>
                  </a:extLst>
                </a:gridCol>
                <a:gridCol w="3079696">
                  <a:extLst>
                    <a:ext uri="{9D8B030D-6E8A-4147-A177-3AD203B41FA5}">
                      <a16:colId xmlns:a16="http://schemas.microsoft.com/office/drawing/2014/main" val="9885625"/>
                    </a:ext>
                  </a:extLst>
                </a:gridCol>
                <a:gridCol w="2878061">
                  <a:extLst>
                    <a:ext uri="{9D8B030D-6E8A-4147-A177-3AD203B41FA5}">
                      <a16:colId xmlns:a16="http://schemas.microsoft.com/office/drawing/2014/main" val="132327612"/>
                    </a:ext>
                  </a:extLst>
                </a:gridCol>
              </a:tblGrid>
              <a:tr h="1370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Федеральный округ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регистрации УОТ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УОТ, работающих с ЭДО, от зарегистрированных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розничных компаний, передающих чеки, от зарегистрированных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20883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810841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112153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СЗФО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768513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1985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ЮФО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1517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ЦФО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951351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917835"/>
                  </a:ext>
                </a:extLst>
              </a:tr>
              <a:tr h="4167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СКФО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76%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4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8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CFDB209-DE96-A4B3-6030-C4332E248903}"/>
              </a:ext>
            </a:extLst>
          </p:cNvPr>
          <p:cNvSpPr/>
          <p:nvPr/>
        </p:nvSpPr>
        <p:spPr>
          <a:xfrm>
            <a:off x="8739418" y="2382579"/>
            <a:ext cx="3363913" cy="2092841"/>
          </a:xfrm>
          <a:prstGeom prst="rect">
            <a:avLst/>
          </a:prstGeom>
          <a:solidFill>
            <a:srgbClr val="F6F52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solidFill>
                <a:srgbClr val="FFFF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ABC6AD-2674-245B-9F93-6BB177A0474A}"/>
              </a:ext>
            </a:extLst>
          </p:cNvPr>
          <p:cNvSpPr txBox="1"/>
          <p:nvPr/>
        </p:nvSpPr>
        <p:spPr>
          <a:xfrm>
            <a:off x="878807" y="271386"/>
            <a:ext cx="10773529" cy="46782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000" b="1" dirty="0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rPr>
              <a:t>СТАТИСТИКА РАБОТЫ УОТ МОЛОКА В ГИС МТ</a:t>
            </a:r>
          </a:p>
        </p:txBody>
      </p:sp>
      <p:graphicFrame>
        <p:nvGraphicFramePr>
          <p:cNvPr id="12" name="Таблица 4">
            <a:extLst>
              <a:ext uri="{FF2B5EF4-FFF2-40B4-BE49-F238E27FC236}">
                <a16:creationId xmlns:a16="http://schemas.microsoft.com/office/drawing/2014/main" id="{7A7CF1B1-292A-E69C-8FAE-18666F48C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84077"/>
              </p:ext>
            </p:extLst>
          </p:nvPr>
        </p:nvGraphicFramePr>
        <p:xfrm>
          <a:off x="468791" y="1096298"/>
          <a:ext cx="7715088" cy="5536661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2097223">
                  <a:extLst>
                    <a:ext uri="{9D8B030D-6E8A-4147-A177-3AD203B41FA5}">
                      <a16:colId xmlns:a16="http://schemas.microsoft.com/office/drawing/2014/main" val="429561459"/>
                    </a:ext>
                  </a:extLst>
                </a:gridCol>
                <a:gridCol w="1657217">
                  <a:extLst>
                    <a:ext uri="{9D8B030D-6E8A-4147-A177-3AD203B41FA5}">
                      <a16:colId xmlns:a16="http://schemas.microsoft.com/office/drawing/2014/main" val="654941387"/>
                    </a:ext>
                  </a:extLst>
                </a:gridCol>
                <a:gridCol w="1632446">
                  <a:extLst>
                    <a:ext uri="{9D8B030D-6E8A-4147-A177-3AD203B41FA5}">
                      <a16:colId xmlns:a16="http://schemas.microsoft.com/office/drawing/2014/main" val="672035966"/>
                    </a:ext>
                  </a:extLst>
                </a:gridCol>
                <a:gridCol w="988770">
                  <a:extLst>
                    <a:ext uri="{9D8B030D-6E8A-4147-A177-3AD203B41FA5}">
                      <a16:colId xmlns:a16="http://schemas.microsoft.com/office/drawing/2014/main" val="761722882"/>
                    </a:ext>
                  </a:extLst>
                </a:gridCol>
                <a:gridCol w="1339432">
                  <a:extLst>
                    <a:ext uri="{9D8B030D-6E8A-4147-A177-3AD203B41FA5}">
                      <a16:colId xmlns:a16="http://schemas.microsoft.com/office/drawing/2014/main" val="3316737115"/>
                    </a:ext>
                  </a:extLst>
                </a:gridCol>
              </a:tblGrid>
              <a:tr h="861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Субъект Российской Федерации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розничных компаний, передающих чеки, от зарегистрированных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УОТ, работающих с ЭДО, от зарегистрированных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% регистрации УОТ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Получен ответ на письмо</a:t>
                      </a:r>
                      <a:b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</a:b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PT Sans Regular"/>
                          <a:cs typeface="Segoe UI" panose="020B0502040204020203" pitchFamily="34" charset="0"/>
                        </a:rPr>
                        <a:t> от №ПЕ-46578/28 от 04.05.23</a:t>
                      </a:r>
                    </a:p>
                  </a:txBody>
                  <a:tcPr marL="5511" marR="5511" marT="5511" marB="0" anchor="ctr">
                    <a:lnL w="12700" cap="flat" cmpd="sng" algn="ctr">
                      <a:solidFill>
                        <a:srgbClr val="B6B8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66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620883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Республика Ингушетия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476114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Чеченская Республика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583681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Республика Дагестан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512173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Республика Северная Осетия — Алания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340317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Кабардино-Балкарская Республика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230526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Республика Тыва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257348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Санкт-Петербург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376937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Чукотский автономный округ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478721"/>
                  </a:ext>
                </a:extLst>
              </a:tr>
              <a:tr h="4395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Пензенская область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060141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Ульяновская область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2470331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556077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Новосибирская область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953348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Ростовская область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45550"/>
                  </a:ext>
                </a:extLst>
              </a:tr>
              <a:tr h="3173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Краснодарский край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5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86955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6B0186C-72E9-403D-AB36-B7C9744F0C5E}"/>
              </a:ext>
            </a:extLst>
          </p:cNvPr>
          <p:cNvSpPr txBox="1"/>
          <p:nvPr/>
        </p:nvSpPr>
        <p:spPr>
          <a:xfrm>
            <a:off x="9509281" y="2788599"/>
            <a:ext cx="1722925" cy="773738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6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ru-RU" sz="5400" dirty="0"/>
              <a:t>18</a:t>
            </a:r>
            <a:endParaRPr lang="ru-RU" sz="5400" b="0" dirty="0"/>
          </a:p>
        </p:txBody>
      </p:sp>
      <p:sp>
        <p:nvSpPr>
          <p:cNvPr id="8" name="ee4pHeader2">
            <a:extLst>
              <a:ext uri="{FF2B5EF4-FFF2-40B4-BE49-F238E27FC236}">
                <a16:creationId xmlns:a16="http://schemas.microsoft.com/office/drawing/2014/main" id="{2FAE6D47-D0EB-E71F-39C1-B26AD8E3598C}"/>
              </a:ext>
            </a:extLst>
          </p:cNvPr>
          <p:cNvSpPr txBox="1"/>
          <p:nvPr/>
        </p:nvSpPr>
        <p:spPr>
          <a:xfrm>
            <a:off x="9013568" y="3429000"/>
            <a:ext cx="2784956" cy="646331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t" anchorCtr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1400" dirty="0">
                <a:solidFill>
                  <a:srgbClr val="6D6E71"/>
                </a:solidFill>
                <a:latin typeface="PT Sans Regular"/>
                <a:ea typeface="Segoe UI" panose="020B0502040204020203" pitchFamily="34" charset="0"/>
                <a:cs typeface="Segoe UI"/>
              </a:rPr>
              <a:t>Регионов направили ответ на письмо Минпромторга России</a:t>
            </a:r>
            <a:br>
              <a:rPr lang="ru-RU" sz="1400" dirty="0">
                <a:solidFill>
                  <a:srgbClr val="6D6E71"/>
                </a:solidFill>
                <a:latin typeface="PT Sans Regular"/>
                <a:ea typeface="Segoe UI" panose="020B0502040204020203" pitchFamily="34" charset="0"/>
                <a:cs typeface="Segoe UI"/>
              </a:rPr>
            </a:br>
            <a:r>
              <a:rPr lang="ru-RU" sz="1400" dirty="0">
                <a:solidFill>
                  <a:srgbClr val="6D6E71"/>
                </a:solidFill>
                <a:latin typeface="PT Sans Regular"/>
                <a:ea typeface="Segoe UI" panose="020B0502040204020203" pitchFamily="34" charset="0"/>
                <a:cs typeface="Segoe UI"/>
              </a:rPr>
              <a:t>№ПЕ-46578/28 от 04.05.23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D0F39F-2C1D-8025-DDB2-E49330CF7EFC}"/>
              </a:ext>
            </a:extLst>
          </p:cNvPr>
          <p:cNvSpPr txBox="1"/>
          <p:nvPr/>
        </p:nvSpPr>
        <p:spPr>
          <a:xfrm>
            <a:off x="878806" y="758029"/>
            <a:ext cx="7305073" cy="319446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800" dirty="0">
                <a:solidFill>
                  <a:schemeClr val="tx1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ТОП регионов с самой низкой долей подключения розничного звена</a:t>
            </a:r>
            <a:endParaRPr lang="ru-RU" sz="1800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279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760A1D2-82D8-4D3D-8877-150362924DEA}"/>
              </a:ext>
            </a:extLst>
          </p:cNvPr>
          <p:cNvSpPr/>
          <p:nvPr/>
        </p:nvSpPr>
        <p:spPr>
          <a:xfrm>
            <a:off x="9109831" y="1694399"/>
            <a:ext cx="2663301" cy="855823"/>
          </a:xfrm>
          <a:prstGeom prst="roundRect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cx2="http://schemas.microsoft.com/office/drawing/2015/10/21/chartex" xmlns="" Requires="cx2">
          <p:graphicFrame>
            <p:nvGraphicFramePr>
              <p:cNvPr id="3" name="Диаграмма 2">
                <a:extLst>
                  <a:ext uri="{FF2B5EF4-FFF2-40B4-BE49-F238E27FC236}">
                    <a16:creationId xmlns:a16="http://schemas.microsoft.com/office/drawing/2014/main" id="{65AA14C3-9447-15A0-C3B5-BD144FC3A1A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504446373"/>
                  </p:ext>
                </p:extLst>
              </p:nvPr>
            </p:nvGraphicFramePr>
            <p:xfrm>
              <a:off x="516001" y="1512625"/>
              <a:ext cx="4215798" cy="472454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3" name="Диаграмма 2">
                <a:extLst>
                  <a:ext uri="{FF2B5EF4-FFF2-40B4-BE49-F238E27FC236}">
                    <a16:creationId xmlns:a16="http://schemas.microsoft.com/office/drawing/2014/main" id="{65AA14C3-9447-15A0-C3B5-BD144FC3A1A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001" y="1512625"/>
                <a:ext cx="4215798" cy="4724546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Прямоугольник 45">
            <a:extLst>
              <a:ext uri="{FF2B5EF4-FFF2-40B4-BE49-F238E27FC236}">
                <a16:creationId xmlns:a16="http://schemas.microsoft.com/office/drawing/2014/main" id="{415898B3-0AB8-4FBF-9648-04D943558186}"/>
              </a:ext>
            </a:extLst>
          </p:cNvPr>
          <p:cNvSpPr/>
          <p:nvPr/>
        </p:nvSpPr>
        <p:spPr>
          <a:xfrm>
            <a:off x="5517440" y="1830612"/>
            <a:ext cx="2451071" cy="4633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ПЛАНИРУЕМОЕ КОЛИЧЕСТВО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6D6E71"/>
              </a:solidFill>
              <a:effectLst/>
              <a:uLnTx/>
              <a:uFillTx/>
              <a:latin typeface="PT Sans Bold" panose="020B0703020203020204" pitchFamily="34" charset="-52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Regular"/>
                <a:ea typeface="Segoe UI" panose="020B0502040204020203" pitchFamily="34" charset="0"/>
                <a:cs typeface="Segoe UI" panose="020B0502040204020203" pitchFamily="34" charset="0"/>
              </a:rPr>
              <a:t>(на основании ФГИС «</a:t>
            </a:r>
            <a:r>
              <a:rPr kumimoji="0" lang="ru-RU" sz="1200" i="0" u="none" strike="noStrike" kern="1200" cap="none" spc="0" normalizeH="0" baseline="0" noProof="0" dirty="0" err="1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Regular"/>
                <a:ea typeface="Segoe UI" panose="020B0502040204020203" pitchFamily="34" charset="0"/>
                <a:cs typeface="Segoe UI" panose="020B0502040204020203" pitchFamily="34" charset="0"/>
              </a:rPr>
              <a:t>ВетИС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Regular"/>
                <a:ea typeface="Segoe UI" panose="020B0502040204020203" pitchFamily="34" charset="0"/>
                <a:cs typeface="Segoe UI" panose="020B0502040204020203" pitchFamily="34" charset="0"/>
              </a:rPr>
              <a:t>»)</a:t>
            </a:r>
          </a:p>
        </p:txBody>
      </p:sp>
      <p:sp>
        <p:nvSpPr>
          <p:cNvPr id="48" name="Прямоугольник 45">
            <a:extLst>
              <a:ext uri="{FF2B5EF4-FFF2-40B4-BE49-F238E27FC236}">
                <a16:creationId xmlns:a16="http://schemas.microsoft.com/office/drawing/2014/main" id="{66CD93C4-E27C-4751-B792-EC860BE6BD60}"/>
              </a:ext>
            </a:extLst>
          </p:cNvPr>
          <p:cNvSpPr/>
          <p:nvPr/>
        </p:nvSpPr>
        <p:spPr>
          <a:xfrm>
            <a:off x="5513821" y="2668084"/>
            <a:ext cx="2875579" cy="64800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ПОДКЛЮЧЕНО К ГИС МТ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6D6E71"/>
                </a:solidFill>
                <a:latin typeface="PT Sans Regular"/>
                <a:cs typeface="Segoe UI" panose="020B0502040204020203" pitchFamily="34" charset="0"/>
              </a:rPr>
              <a:t>(регистрация в ТГ «Молочная продукция»)</a:t>
            </a:r>
          </a:p>
        </p:txBody>
      </p:sp>
      <p:sp>
        <p:nvSpPr>
          <p:cNvPr id="56" name="Прямоугольник 45">
            <a:extLst>
              <a:ext uri="{FF2B5EF4-FFF2-40B4-BE49-F238E27FC236}">
                <a16:creationId xmlns:a16="http://schemas.microsoft.com/office/drawing/2014/main" id="{B7E38F7E-336B-4710-BC49-4859D998CE81}"/>
              </a:ext>
            </a:extLst>
          </p:cNvPr>
          <p:cNvSpPr/>
          <p:nvPr/>
        </p:nvSpPr>
        <p:spPr>
          <a:xfrm>
            <a:off x="5519571" y="4624593"/>
            <a:ext cx="2363801" cy="4633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ОПИСАЛИ КАРТОЧКИ ТОВАРОВ </a:t>
            </a:r>
            <a:r>
              <a:rPr lang="ru-RU" sz="1200" dirty="0">
                <a:solidFill>
                  <a:srgbClr val="6D6E71"/>
                </a:solidFill>
                <a:latin typeface="PT Sans Regular"/>
                <a:cs typeface="Segoe UI" panose="020B0502040204020203" pitchFamily="34" charset="0"/>
              </a:rPr>
              <a:t>в Национальном Каталоге</a:t>
            </a:r>
            <a:endParaRPr lang="en-US" sz="1200" dirty="0">
              <a:solidFill>
                <a:srgbClr val="6D6E71"/>
              </a:solidFill>
              <a:latin typeface="PT Sans Regular"/>
              <a:cs typeface="Segoe UI" panose="020B0502040204020203" pitchFamily="34" charset="0"/>
            </a:endParaRPr>
          </a:p>
        </p:txBody>
      </p:sp>
      <p:sp>
        <p:nvSpPr>
          <p:cNvPr id="59" name="Прямоугольник 45">
            <a:extLst>
              <a:ext uri="{FF2B5EF4-FFF2-40B4-BE49-F238E27FC236}">
                <a16:creationId xmlns:a16="http://schemas.microsoft.com/office/drawing/2014/main" id="{FEEC95EA-C506-4212-8DC0-FD9A040FE074}"/>
              </a:ext>
            </a:extLst>
          </p:cNvPr>
          <p:cNvSpPr/>
          <p:nvPr/>
        </p:nvSpPr>
        <p:spPr>
          <a:xfrm>
            <a:off x="5513819" y="3708821"/>
            <a:ext cx="2875579" cy="4633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ЗАКЛЮЧИЛИ ДОГОВОР С ОПЕРАТОРОМ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6D6E71"/>
                </a:solidFill>
                <a:latin typeface="PT Sans Regular"/>
                <a:cs typeface="Segoe UI" panose="020B0502040204020203" pitchFamily="34" charset="0"/>
              </a:rPr>
              <a:t>(подписан полный пакет)</a:t>
            </a:r>
          </a:p>
        </p:txBody>
      </p:sp>
      <p:sp>
        <p:nvSpPr>
          <p:cNvPr id="5" name="Прямоугольник 45">
            <a:extLst>
              <a:ext uri="{FF2B5EF4-FFF2-40B4-BE49-F238E27FC236}">
                <a16:creationId xmlns:a16="http://schemas.microsoft.com/office/drawing/2014/main" id="{D6FD8DCE-776D-C2AC-630C-7762023EE115}"/>
              </a:ext>
            </a:extLst>
          </p:cNvPr>
          <p:cNvSpPr/>
          <p:nvPr/>
        </p:nvSpPr>
        <p:spPr>
          <a:xfrm>
            <a:off x="5518638" y="5560397"/>
            <a:ext cx="2449874" cy="46333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3098" tIns="46549" rIns="93098" bIns="4654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6D6E71"/>
                </a:solidFill>
                <a:effectLst/>
                <a:uLnTx/>
                <a:uFillTx/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ЗАКАЗАЛИ </a:t>
            </a:r>
            <a:r>
              <a:rPr lang="ru-RU" sz="1200" b="1" dirty="0">
                <a:solidFill>
                  <a:srgbClr val="6D6E71"/>
                </a:solidFill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КОДЫ МАРКИРОВКИ </a:t>
            </a:r>
            <a:r>
              <a:rPr lang="ru-RU" sz="1200" dirty="0">
                <a:solidFill>
                  <a:srgbClr val="6D6E71"/>
                </a:solidFill>
                <a:latin typeface="PT Sans Regular"/>
                <a:cs typeface="Segoe UI" panose="020B0502040204020203" pitchFamily="34" charset="0"/>
              </a:rPr>
              <a:t>(для проведения тестирования)</a:t>
            </a:r>
            <a:endParaRPr lang="en-US" sz="1200" dirty="0">
              <a:solidFill>
                <a:srgbClr val="6D6E71"/>
              </a:solidFill>
              <a:latin typeface="PT Sans Regular"/>
              <a:cs typeface="Segoe UI" panose="020B0502040204020203" pitchFamily="34" charset="0"/>
            </a:endParaRPr>
          </a:p>
        </p:txBody>
      </p:sp>
      <p:sp>
        <p:nvSpPr>
          <p:cNvPr id="8" name="Скругленный прямоугольник 8">
            <a:extLst>
              <a:ext uri="{FF2B5EF4-FFF2-40B4-BE49-F238E27FC236}">
                <a16:creationId xmlns:a16="http://schemas.microsoft.com/office/drawing/2014/main" id="{FCEC7AFD-24F5-6226-C1F3-2A67517C737F}"/>
              </a:ext>
            </a:extLst>
          </p:cNvPr>
          <p:cNvSpPr/>
          <p:nvPr/>
        </p:nvSpPr>
        <p:spPr>
          <a:xfrm>
            <a:off x="3926189" y="2861810"/>
            <a:ext cx="543433" cy="3277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T Sans Bold" panose="020B0703020203020204" pitchFamily="34" charset="-52"/>
                <a:ea typeface="Segoe UI" panose="020B0502040204020203" pitchFamily="34" charset="0"/>
                <a:cs typeface="Segoe UI" panose="020B0502040204020203" pitchFamily="34" charset="0"/>
              </a:rPr>
              <a:t>51%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BDB51F7C-1CC4-7DFA-BD62-9D3F967E42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456599"/>
              </p:ext>
            </p:extLst>
          </p:nvPr>
        </p:nvGraphicFramePr>
        <p:xfrm>
          <a:off x="3656657" y="2523495"/>
          <a:ext cx="1082499" cy="1004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8CE3770-7ED2-6F3E-DA47-766E7923F0A5}"/>
              </a:ext>
            </a:extLst>
          </p:cNvPr>
          <p:cNvSpPr txBox="1"/>
          <p:nvPr/>
        </p:nvSpPr>
        <p:spPr>
          <a:xfrm>
            <a:off x="9277990" y="1803354"/>
            <a:ext cx="2422775" cy="29258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600" dirty="0">
                <a:solidFill>
                  <a:schemeClr val="bg1"/>
                </a:solidFill>
              </a:rPr>
              <a:t>1 ДЕКАБРЯ 2023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85D420-160C-484B-BD61-1954E434FE03}"/>
              </a:ext>
            </a:extLst>
          </p:cNvPr>
          <p:cNvSpPr txBox="1"/>
          <p:nvPr/>
        </p:nvSpPr>
        <p:spPr>
          <a:xfrm>
            <a:off x="506489" y="458506"/>
            <a:ext cx="4445087" cy="49282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400" b="1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ea typeface="+mn-ea"/>
                <a:cs typeface="Segoe UI" panose="020B0502040204020203" pitchFamily="34" charset="0"/>
              </a:rPr>
              <a:t>ФЕРМЕРЫ. КФХ И СПК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72824F0C-59AD-414D-9846-40D86792D7F3}"/>
              </a:ext>
            </a:extLst>
          </p:cNvPr>
          <p:cNvCxnSpPr>
            <a:cxnSpLocks/>
          </p:cNvCxnSpPr>
          <p:nvPr/>
        </p:nvCxnSpPr>
        <p:spPr>
          <a:xfrm>
            <a:off x="4951034" y="2085489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5E383C56-5DF6-4496-BAA7-E44B97876A02}"/>
              </a:ext>
            </a:extLst>
          </p:cNvPr>
          <p:cNvCxnSpPr>
            <a:cxnSpLocks/>
          </p:cNvCxnSpPr>
          <p:nvPr/>
        </p:nvCxnSpPr>
        <p:spPr>
          <a:xfrm>
            <a:off x="4951034" y="2964378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8DCE2B0A-22BB-4845-B9FD-9DCCBC20E066}"/>
              </a:ext>
            </a:extLst>
          </p:cNvPr>
          <p:cNvCxnSpPr>
            <a:cxnSpLocks/>
          </p:cNvCxnSpPr>
          <p:nvPr/>
        </p:nvCxnSpPr>
        <p:spPr>
          <a:xfrm>
            <a:off x="4951034" y="3923165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24A7DB9F-046D-47BA-A15D-77912D5EDD42}"/>
              </a:ext>
            </a:extLst>
          </p:cNvPr>
          <p:cNvCxnSpPr>
            <a:cxnSpLocks/>
          </p:cNvCxnSpPr>
          <p:nvPr/>
        </p:nvCxnSpPr>
        <p:spPr>
          <a:xfrm>
            <a:off x="4951034" y="4846442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CCF6569E-42FD-4A53-93D7-399BFFD97B50}"/>
              </a:ext>
            </a:extLst>
          </p:cNvPr>
          <p:cNvCxnSpPr>
            <a:cxnSpLocks/>
          </p:cNvCxnSpPr>
          <p:nvPr/>
        </p:nvCxnSpPr>
        <p:spPr>
          <a:xfrm>
            <a:off x="4951034" y="5796352"/>
            <a:ext cx="349972" cy="0"/>
          </a:xfrm>
          <a:prstGeom prst="line">
            <a:avLst/>
          </a:prstGeom>
          <a:ln w="19050" cap="rnd">
            <a:solidFill>
              <a:srgbClr val="63666A"/>
            </a:solidFill>
            <a:prstDash val="sysDot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EEC4141-7ADA-4442-BBDA-B5F88FFE9470}"/>
              </a:ext>
            </a:extLst>
          </p:cNvPr>
          <p:cNvSpPr txBox="1"/>
          <p:nvPr/>
        </p:nvSpPr>
        <p:spPr>
          <a:xfrm>
            <a:off x="9277990" y="2043678"/>
            <a:ext cx="232698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dirty="0">
                <a:solidFill>
                  <a:schemeClr val="bg1"/>
                </a:solidFill>
                <a:latin typeface="PT Sans Regular"/>
              </a:rPr>
              <a:t>старт обязательной маркировки</a:t>
            </a:r>
          </a:p>
        </p:txBody>
      </p:sp>
    </p:spTree>
    <p:extLst>
      <p:ext uri="{BB962C8B-B14F-4D97-AF65-F5344CB8AC3E}">
        <p14:creationId xmlns:p14="http://schemas.microsoft.com/office/powerpoint/2010/main" val="102429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C19BD64-6BFE-4D6D-8158-64E00D3CE5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1939385"/>
              </p:ext>
            </p:extLst>
          </p:nvPr>
        </p:nvGraphicFramePr>
        <p:xfrm>
          <a:off x="-816751" y="1251135"/>
          <a:ext cx="11385290" cy="5256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302BC92-0AB6-44BD-ADFC-3D9B803FD35E}"/>
              </a:ext>
            </a:extLst>
          </p:cNvPr>
          <p:cNvSpPr txBox="1"/>
          <p:nvPr/>
        </p:nvSpPr>
        <p:spPr>
          <a:xfrm>
            <a:off x="506489" y="458506"/>
            <a:ext cx="10352011" cy="49282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400" b="1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ea typeface="+mn-ea"/>
                <a:cs typeface="Segoe UI" panose="020B0502040204020203" pitchFamily="34" charset="0"/>
              </a:rPr>
              <a:t>ТОП 10 РЕГИОНОВ ПО КОЛИЧЕСТВУ КФХ И СПК</a:t>
            </a:r>
          </a:p>
        </p:txBody>
      </p:sp>
    </p:spTree>
    <p:extLst>
      <p:ext uri="{BB962C8B-B14F-4D97-AF65-F5344CB8AC3E}">
        <p14:creationId xmlns:p14="http://schemas.microsoft.com/office/powerpoint/2010/main" val="241222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8390477-4628-4D9F-BD15-5B6AE309E9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6562670"/>
              </p:ext>
            </p:extLst>
          </p:nvPr>
        </p:nvGraphicFramePr>
        <p:xfrm>
          <a:off x="536284" y="1123767"/>
          <a:ext cx="1034885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8D573D4-9AE3-44AB-B2EB-40C32D0E65F9}"/>
              </a:ext>
            </a:extLst>
          </p:cNvPr>
          <p:cNvSpPr txBox="1"/>
          <p:nvPr/>
        </p:nvSpPr>
        <p:spPr>
          <a:xfrm>
            <a:off x="506489" y="458506"/>
            <a:ext cx="10352011" cy="49282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400" b="1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ea typeface="+mn-ea"/>
                <a:cs typeface="Segoe UI" panose="020B0502040204020203" pitchFamily="34" charset="0"/>
              </a:rPr>
              <a:t>РЕГИОНЫ С НАИМЕНЬШИМ ПРОЦЕНТОМ РЕГИСТРАЦИИ</a:t>
            </a:r>
          </a:p>
        </p:txBody>
      </p:sp>
    </p:spTree>
    <p:extLst>
      <p:ext uri="{BB962C8B-B14F-4D97-AF65-F5344CB8AC3E}">
        <p14:creationId xmlns:p14="http://schemas.microsoft.com/office/powerpoint/2010/main" val="330576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DAC98C82-0247-D4BE-A51B-30B93136EA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7081804"/>
              </p:ext>
            </p:extLst>
          </p:nvPr>
        </p:nvGraphicFramePr>
        <p:xfrm>
          <a:off x="3011972" y="1872227"/>
          <a:ext cx="4919133" cy="438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2A3BA63F-F983-A638-24F7-81A19F5076E8}"/>
              </a:ext>
            </a:extLst>
          </p:cNvPr>
          <p:cNvGrpSpPr/>
          <p:nvPr/>
        </p:nvGrpSpPr>
        <p:grpSpPr>
          <a:xfrm flipV="1">
            <a:off x="2868211" y="4445334"/>
            <a:ext cx="1129750" cy="627175"/>
            <a:chOff x="1775931" y="1783057"/>
            <a:chExt cx="1424469" cy="880244"/>
          </a:xfrm>
        </p:grpSpPr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77BEB124-EBFF-952A-F2E8-AF1B714DC9F2}"/>
                </a:ext>
              </a:extLst>
            </p:cNvPr>
            <p:cNvCxnSpPr/>
            <p:nvPr/>
          </p:nvCxnSpPr>
          <p:spPr>
            <a:xfrm>
              <a:off x="1775931" y="1783057"/>
              <a:ext cx="1424469" cy="0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A9D235B3-F09C-F78A-1525-04F3C1884A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0400" y="1785428"/>
              <a:ext cx="0" cy="877873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F96BD9C-9F99-47A3-B96A-0A5481C901FC}"/>
              </a:ext>
            </a:extLst>
          </p:cNvPr>
          <p:cNvSpPr/>
          <p:nvPr/>
        </p:nvSpPr>
        <p:spPr>
          <a:xfrm>
            <a:off x="308053" y="1427460"/>
            <a:ext cx="1987958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i="0" u="none" strike="noStrike" baseline="0" dirty="0">
                <a:solidFill>
                  <a:srgbClr val="333333"/>
                </a:solidFill>
                <a:latin typeface="PT Sans Bold" panose="020B0703020203020204" pitchFamily="34" charset="-52"/>
              </a:rPr>
              <a:t>КОМПЛЕКТ № 1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«Ручная маркировка»</a:t>
            </a: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EC851AAC-2EFE-5FCA-BB5F-436A9A30DD28}"/>
              </a:ext>
            </a:extLst>
          </p:cNvPr>
          <p:cNvGrpSpPr/>
          <p:nvPr/>
        </p:nvGrpSpPr>
        <p:grpSpPr>
          <a:xfrm>
            <a:off x="2868211" y="1653970"/>
            <a:ext cx="2746703" cy="1240690"/>
            <a:chOff x="1775931" y="1783057"/>
            <a:chExt cx="1424469" cy="880244"/>
          </a:xfrm>
        </p:grpSpPr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481556FA-0A51-7C34-6014-969633BB980E}"/>
                </a:ext>
              </a:extLst>
            </p:cNvPr>
            <p:cNvCxnSpPr/>
            <p:nvPr/>
          </p:nvCxnSpPr>
          <p:spPr>
            <a:xfrm>
              <a:off x="1775931" y="1783057"/>
              <a:ext cx="1424469" cy="0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5EC29039-E391-E4D3-4990-598C2B275C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0400" y="1785428"/>
              <a:ext cx="0" cy="877873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8BD03B27-53CC-91D0-6DB3-3D694E95D6E5}"/>
              </a:ext>
            </a:extLst>
          </p:cNvPr>
          <p:cNvSpPr/>
          <p:nvPr/>
        </p:nvSpPr>
        <p:spPr>
          <a:xfrm>
            <a:off x="327543" y="4449008"/>
            <a:ext cx="2175960" cy="6771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i="0" u="none" strike="noStrike" baseline="0" dirty="0">
                <a:latin typeface="PT Sans Bold" panose="020B0703020203020204" pitchFamily="34" charset="-52"/>
              </a:rPr>
              <a:t>КОМПЛЕКТ № 2 </a:t>
            </a:r>
          </a:p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«Маркировка с ручным аппликатором и ТСД»	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C9D380-5614-7224-FE5A-7557C63D5E1D}"/>
              </a:ext>
            </a:extLst>
          </p:cNvPr>
          <p:cNvSpPr txBox="1"/>
          <p:nvPr/>
        </p:nvSpPr>
        <p:spPr>
          <a:xfrm>
            <a:off x="322222" y="2409129"/>
            <a:ext cx="319456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333333"/>
                </a:solidFill>
                <a:latin typeface="PT Sans Bold" panose="020B0703020203020204" pitchFamily="34" charset="-52"/>
              </a:rPr>
              <a:t>КОМПЛЕКТ № 4 </a:t>
            </a:r>
          </a:p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«Комплексное решение </a:t>
            </a:r>
          </a:p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для автоматизированных линий»</a:t>
            </a:r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D48F54A9-4746-D511-AE4E-111BACA9EC99}"/>
              </a:ext>
            </a:extLst>
          </p:cNvPr>
          <p:cNvGrpSpPr/>
          <p:nvPr/>
        </p:nvGrpSpPr>
        <p:grpSpPr>
          <a:xfrm>
            <a:off x="2868211" y="2645255"/>
            <a:ext cx="1697638" cy="351833"/>
            <a:chOff x="1775931" y="1783057"/>
            <a:chExt cx="1424469" cy="880244"/>
          </a:xfrm>
        </p:grpSpPr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FA315369-AF02-AC49-F51D-A1D8D28EB28B}"/>
                </a:ext>
              </a:extLst>
            </p:cNvPr>
            <p:cNvCxnSpPr/>
            <p:nvPr/>
          </p:nvCxnSpPr>
          <p:spPr>
            <a:xfrm>
              <a:off x="1775931" y="1783057"/>
              <a:ext cx="1424469" cy="0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2157842F-8B13-946B-77C6-3E9F79DE96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0400" y="1785428"/>
              <a:ext cx="0" cy="877873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F66925B-BBBD-AB4C-C802-63462321DFD6}"/>
              </a:ext>
            </a:extLst>
          </p:cNvPr>
          <p:cNvGrpSpPr/>
          <p:nvPr/>
        </p:nvGrpSpPr>
        <p:grpSpPr>
          <a:xfrm>
            <a:off x="2868210" y="3429000"/>
            <a:ext cx="1274647" cy="115761"/>
            <a:chOff x="1775931" y="1783057"/>
            <a:chExt cx="1424469" cy="880244"/>
          </a:xfrm>
        </p:grpSpPr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DC6DE443-4855-6B25-F1A5-1ABFE54C66F4}"/>
                </a:ext>
              </a:extLst>
            </p:cNvPr>
            <p:cNvCxnSpPr/>
            <p:nvPr/>
          </p:nvCxnSpPr>
          <p:spPr>
            <a:xfrm>
              <a:off x="1775931" y="1783057"/>
              <a:ext cx="1424469" cy="0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7EDFDB12-64C6-13A5-3FCE-3A57A8F893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00400" y="1785428"/>
              <a:ext cx="0" cy="877873"/>
            </a:xfrm>
            <a:prstGeom prst="line">
              <a:avLst/>
            </a:prstGeom>
            <a:ln cap="rnd">
              <a:solidFill>
                <a:srgbClr val="63666A"/>
              </a:solidFill>
              <a:prstDash val="sys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7DD502E-7313-9791-8D3E-4533C0E64368}"/>
              </a:ext>
            </a:extLst>
          </p:cNvPr>
          <p:cNvSpPr txBox="1"/>
          <p:nvPr/>
        </p:nvSpPr>
        <p:spPr>
          <a:xfrm>
            <a:off x="302596" y="3363838"/>
            <a:ext cx="364255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333333"/>
                </a:solidFill>
                <a:latin typeface="PT Sans Bold" panose="020B0703020203020204" pitchFamily="34" charset="-52"/>
              </a:rPr>
              <a:t>КОМПЛЕКТ № 3 </a:t>
            </a:r>
          </a:p>
          <a:p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Regular"/>
                <a:cs typeface="Segoe UI" panose="020B0502040204020203" pitchFamily="34" charset="0"/>
              </a:rPr>
              <a:t>«+ АРМ для ручной маркировки»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C273990-BEB3-6D71-C5C0-673799B327FA}"/>
              </a:ext>
            </a:extLst>
          </p:cNvPr>
          <p:cNvSpPr/>
          <p:nvPr/>
        </p:nvSpPr>
        <p:spPr>
          <a:xfrm>
            <a:off x="8294191" y="2577354"/>
            <a:ext cx="532039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chemeClr val="bg1"/>
                </a:solidFill>
                <a:latin typeface="PT Sans Regular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BD29B6-8279-55C7-2B36-C34865E6DE50}"/>
              </a:ext>
            </a:extLst>
          </p:cNvPr>
          <p:cNvSpPr txBox="1"/>
          <p:nvPr/>
        </p:nvSpPr>
        <p:spPr>
          <a:xfrm>
            <a:off x="8074865" y="1074629"/>
            <a:ext cx="4117135" cy="338554"/>
          </a:xfrm>
          <a:prstGeom prst="rect">
            <a:avLst/>
          </a:prstGeom>
          <a:solidFill>
            <a:srgbClr val="FFFC00"/>
          </a:solidFill>
          <a:ln>
            <a:solidFill>
              <a:srgbClr val="F6F52E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rPr>
              <a:t>ЗАЯВКИ ПО РЕГИОНАМ </a:t>
            </a:r>
          </a:p>
        </p:txBody>
      </p:sp>
      <p:graphicFrame>
        <p:nvGraphicFramePr>
          <p:cNvPr id="35" name="Таблица 34">
            <a:extLst>
              <a:ext uri="{FF2B5EF4-FFF2-40B4-BE49-F238E27FC236}">
                <a16:creationId xmlns:a16="http://schemas.microsoft.com/office/drawing/2014/main" id="{408A0D7D-F2BD-8C7F-4A41-93C8C86E3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9773"/>
              </p:ext>
            </p:extLst>
          </p:nvPr>
        </p:nvGraphicFramePr>
        <p:xfrm>
          <a:off x="8074865" y="1418721"/>
          <a:ext cx="4117135" cy="4866861"/>
        </p:xfrm>
        <a:graphic>
          <a:graphicData uri="http://schemas.openxmlformats.org/drawingml/2006/table">
            <a:tbl>
              <a:tblPr/>
              <a:tblGrid>
                <a:gridCol w="3403577">
                  <a:extLst>
                    <a:ext uri="{9D8B030D-6E8A-4147-A177-3AD203B41FA5}">
                      <a16:colId xmlns:a16="http://schemas.microsoft.com/office/drawing/2014/main" val="303598803"/>
                    </a:ext>
                  </a:extLst>
                </a:gridCol>
                <a:gridCol w="713558">
                  <a:extLst>
                    <a:ext uri="{9D8B030D-6E8A-4147-A177-3AD203B41FA5}">
                      <a16:colId xmlns:a16="http://schemas.microsoft.com/office/drawing/2014/main" val="1564236567"/>
                    </a:ext>
                  </a:extLst>
                </a:gridCol>
              </a:tblGrid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БЕЛГОРОДСКАЯ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863771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ТОМСКАЯ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092961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РЕСПУБЛИКА БАШКОРТОСТАН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113070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САМАРСКАЯ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035229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РЯЗАНСКАЯ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356473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АРХАНГЕЛЬСКАЯ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711965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ЛЕНИНГРАДСКАЯ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994352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ЯРОСЛАВСКАЯ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841785"/>
                  </a:ext>
                </a:extLst>
              </a:tr>
              <a:tr h="521037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ХАНТЫ-МАНСИЙСКИЙ АВТОНОМНЫЙ ОКРУГ – ЮГРА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27137"/>
                  </a:ext>
                </a:extLst>
              </a:tr>
              <a:tr h="433722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ИРКУТСКАЯ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66507"/>
                  </a:ext>
                </a:extLst>
              </a:tr>
              <a:tr h="434678">
                <a:tc>
                  <a:txBody>
                    <a:bodyPr/>
                    <a:lstStyle/>
                    <a:p>
                      <a:pPr marL="180000" algn="l" fontAlgn="b"/>
                      <a:r>
                        <a:rPr lang="ru-RU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Regular"/>
                          <a:ea typeface="+mn-ea"/>
                          <a:cs typeface="Segoe UI" panose="020B0502040204020203" pitchFamily="34" charset="0"/>
                        </a:rPr>
                        <a:t>ОРЕНБУРГСКАЯ ОБЛАСТЬ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T Sans Bold" panose="020B0703020203020204" pitchFamily="34" charset="-52"/>
                          <a:ea typeface="+mn-ea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918816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AD687592-DBBD-4DB3-BFA2-0105835FCA6C}"/>
              </a:ext>
            </a:extLst>
          </p:cNvPr>
          <p:cNvSpPr txBox="1"/>
          <p:nvPr/>
        </p:nvSpPr>
        <p:spPr>
          <a:xfrm>
            <a:off x="322222" y="458506"/>
            <a:ext cx="7163818" cy="492827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4400" b="1">
                <a:solidFill>
                  <a:schemeClr val="tx1">
                    <a:lumMod val="75000"/>
                  </a:schemeClr>
                </a:solidFill>
                <a:latin typeface="PT Sans Bold" panose="020B0703020203020204" pitchFamily="34" charset="-52"/>
                <a:cs typeface="Segoe UI" panose="020B0502040204020203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PT Sans Bold" panose="020B0703020203020204" pitchFamily="34" charset="-52"/>
                <a:ea typeface="+mn-ea"/>
                <a:cs typeface="Segoe UI" panose="020B0502040204020203" pitchFamily="34" charset="0"/>
              </a:rPr>
              <a:t>Программа поддержки по скидке КФХ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EE62F3-43B6-4559-B9BF-1836E607ADC4}"/>
              </a:ext>
            </a:extLst>
          </p:cNvPr>
          <p:cNvSpPr txBox="1"/>
          <p:nvPr/>
        </p:nvSpPr>
        <p:spPr>
          <a:xfrm>
            <a:off x="4689092" y="3613959"/>
            <a:ext cx="11224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0" dirty="0">
                <a:solidFill>
                  <a:srgbClr val="434343"/>
                </a:solidFill>
                <a:latin typeface="PT Sans Bold" panose="020B0703020203020204" pitchFamily="34" charset="-52"/>
                <a:ea typeface="PT Sans Bold" panose="020B0703020203020204" pitchFamily="34" charset="-52"/>
                <a:cs typeface="Segoe UI" panose="020B0502040204020203" pitchFamily="34" charset="0"/>
              </a:rPr>
              <a:t>15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31889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>
            <a:extLst>
              <a:ext uri="{FF2B5EF4-FFF2-40B4-BE49-F238E27FC236}">
                <a16:creationId xmlns:a16="http://schemas.microsoft.com/office/drawing/2014/main" id="{8E841189-6E24-49EA-9893-B74D2F36E95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240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0DA157E-3865-0A4C-9D6C-6B8A3E58F82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329"/>
          <a:stretch/>
        </p:blipFill>
        <p:spPr>
          <a:xfrm>
            <a:off x="3047999" y="-1"/>
            <a:ext cx="9144001" cy="6858000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1F73F6B-46B6-EF4B-B677-B2FA21DE481E}"/>
              </a:ext>
            </a:extLst>
          </p:cNvPr>
          <p:cNvSpPr/>
          <p:nvPr/>
        </p:nvSpPr>
        <p:spPr>
          <a:xfrm>
            <a:off x="0" y="-1"/>
            <a:ext cx="6096000" cy="6858000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highlight>
                <a:srgbClr val="595959"/>
              </a:highlight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0E3CF5F0-1F20-6A4B-BB05-99540B8F50E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4968" y="5015463"/>
            <a:ext cx="3920996" cy="73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2666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iaNt5tRDyptgaA4sqg2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iaNt5tRDyptgaA4sqg2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5b2fe6c-a89c-4006-b884-e4d8ffca6dca">
      <Terms xmlns="http://schemas.microsoft.com/office/infopath/2007/PartnerControls"/>
    </lcf76f155ced4ddcb4097134ff3c332f>
    <TaxCatchAll xmlns="14c0de77-c0cc-4d76-b766-f17aec7e8fa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E3D0BD3DC96C34896F5A413E48494A5" ma:contentTypeVersion="16" ma:contentTypeDescription="Создание документа." ma:contentTypeScope="" ma:versionID="e8386678a9c3dcb7ba970ad771423c82">
  <xsd:schema xmlns:xsd="http://www.w3.org/2001/XMLSchema" xmlns:xs="http://www.w3.org/2001/XMLSchema" xmlns:p="http://schemas.microsoft.com/office/2006/metadata/properties" xmlns:ns2="14c0de77-c0cc-4d76-b766-f17aec7e8faf" xmlns:ns3="e5b2fe6c-a89c-4006-b884-e4d8ffca6dca" targetNamespace="http://schemas.microsoft.com/office/2006/metadata/properties" ma:root="true" ma:fieldsID="f809bcfbacbdcfa6e9409f5c719a2493" ns2:_="" ns3:_="">
    <xsd:import namespace="14c0de77-c0cc-4d76-b766-f17aec7e8faf"/>
    <xsd:import namespace="e5b2fe6c-a89c-4006-b884-e4d8ffca6d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0de77-c0cc-4d76-b766-f17aec7e8fa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3c90b2b-7bac-441e-84f8-a9098cc6da53}" ma:internalName="TaxCatchAll" ma:showField="CatchAllData" ma:web="14c0de77-c0cc-4d76-b766-f17aec7e8f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2fe6c-a89c-4006-b884-e4d8ffca6d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915919eb-8f89-4ff6-a49a-b61123df44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CAFF75-CD46-4927-99C6-3282058DDBBF}">
  <ds:schemaRefs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14c0de77-c0cc-4d76-b766-f17aec7e8faf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e5b2fe6c-a89c-4006-b884-e4d8ffca6dca"/>
  </ds:schemaRefs>
</ds:datastoreItem>
</file>

<file path=customXml/itemProps2.xml><?xml version="1.0" encoding="utf-8"?>
<ds:datastoreItem xmlns:ds="http://schemas.openxmlformats.org/officeDocument/2006/customXml" ds:itemID="{C9C6094B-482D-48A2-9900-CC198A2783EA}">
  <ds:schemaRefs>
    <ds:schemaRef ds:uri="14c0de77-c0cc-4d76-b766-f17aec7e8faf"/>
    <ds:schemaRef ds:uri="e5b2fe6c-a89c-4006-b884-e4d8ffca6d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2EFCD41-D149-420F-99F1-8ECCACD34E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402</Words>
  <Application>Microsoft Office PowerPoint</Application>
  <PresentationFormat>Широкоэкранный</PresentationFormat>
  <Paragraphs>164</Paragraphs>
  <Slides>8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PT Sans</vt:lpstr>
      <vt:lpstr>PT Sans Bold</vt:lpstr>
      <vt:lpstr>PT Sans Caption</vt:lpstr>
      <vt:lpstr>PT Sans Regular</vt:lpstr>
      <vt:lpstr>Segoe UI</vt:lpstr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Самохвалова Татьяна</dc:creator>
  <cp:lastModifiedBy>Зуева Ольга Вячеславна</cp:lastModifiedBy>
  <cp:revision>35</cp:revision>
  <dcterms:created xsi:type="dcterms:W3CDTF">2023-02-22T10:44:41Z</dcterms:created>
  <dcterms:modified xsi:type="dcterms:W3CDTF">2023-05-29T09:12:43Z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0x0101004E3D0BD3DC96C34896F5A413E48494A5</vt:lpwstr>
  </property>
  <property fmtid="{D5CDD505-2E9C-101B-9397-08002B2CF9AE}" pid="3" name="MediaServiceImageTags">
    <vt:lpwstr/>
  </property>
</Properties>
</file>