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3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96" r:id="rId2"/>
    <p:sldId id="533" r:id="rId3"/>
    <p:sldId id="545" r:id="rId4"/>
    <p:sldId id="549" r:id="rId5"/>
    <p:sldId id="560" r:id="rId6"/>
    <p:sldId id="558" r:id="rId7"/>
    <p:sldId id="556" r:id="rId8"/>
    <p:sldId id="555" r:id="rId9"/>
    <p:sldId id="553" r:id="rId10"/>
    <p:sldId id="551" r:id="rId11"/>
    <p:sldId id="565" r:id="rId12"/>
    <p:sldId id="566" r:id="rId13"/>
    <p:sldId id="567" r:id="rId14"/>
    <p:sldId id="569" r:id="rId15"/>
    <p:sldId id="570" r:id="rId16"/>
    <p:sldId id="571" r:id="rId17"/>
    <p:sldId id="572" r:id="rId18"/>
    <p:sldId id="573" r:id="rId19"/>
    <p:sldId id="574" r:id="rId20"/>
    <p:sldId id="539" r:id="rId21"/>
    <p:sldId id="575" r:id="rId22"/>
    <p:sldId id="541" r:id="rId23"/>
    <p:sldId id="576" r:id="rId24"/>
    <p:sldId id="543" r:id="rId25"/>
    <p:sldId id="544" r:id="rId26"/>
    <p:sldId id="577" r:id="rId27"/>
    <p:sldId id="546" r:id="rId28"/>
    <p:sldId id="578" r:id="rId29"/>
    <p:sldId id="548" r:id="rId30"/>
    <p:sldId id="579" r:id="rId31"/>
    <p:sldId id="602" r:id="rId32"/>
    <p:sldId id="603" r:id="rId33"/>
    <p:sldId id="604" r:id="rId34"/>
    <p:sldId id="605" r:id="rId35"/>
    <p:sldId id="606" r:id="rId36"/>
    <p:sldId id="607" r:id="rId37"/>
    <p:sldId id="524" r:id="rId38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/>
  <p:cmAuthor id="2" name="extrena" initials="e" lastIdx="7" clrIdx="1"/>
  <p:cmAuthor id="3" name="user" initials="u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212"/>
    <a:srgbClr val="5B2B1C"/>
    <a:srgbClr val="ED5338"/>
    <a:srgbClr val="C59368"/>
    <a:srgbClr val="F7F2E5"/>
    <a:srgbClr val="F2ECDE"/>
    <a:srgbClr val="6B3E30"/>
    <a:srgbClr val="EEE2D5"/>
    <a:srgbClr val="000000"/>
    <a:srgbClr val="95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6374" autoAdjust="0"/>
  </p:normalViewPr>
  <p:slideViewPr>
    <p:cSldViewPr snapToGrid="0">
      <p:cViewPr varScale="1">
        <p:scale>
          <a:sx n="84" d="100"/>
          <a:sy n="84" d="100"/>
        </p:scale>
        <p:origin x="924" y="84"/>
      </p:cViewPr>
      <p:guideLst>
        <p:guide orient="horz" pos="363"/>
        <p:guide pos="533"/>
        <p:guide pos="1077"/>
        <p:guide orient="horz" pos="907"/>
      </p:guideLst>
    </p:cSldViewPr>
  </p:slideViewPr>
  <p:outlineViewPr>
    <p:cViewPr>
      <p:scale>
        <a:sx n="33" d="100"/>
        <a:sy n="33" d="100"/>
      </p:scale>
      <p:origin x="0" y="305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6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026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429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459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243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502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305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81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2763768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038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669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207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934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62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116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860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748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811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4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033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465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9954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8381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938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6037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23706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g"/><Relationship Id="rId7" Type="http://schemas.openxmlformats.org/officeDocument/2006/relationships/hyperlink" Target="http://www.mspvolga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14.jpeg"/><Relationship Id="rId9" Type="http://schemas.openxmlformats.org/officeDocument/2006/relationships/hyperlink" Target="http://www.mspvolg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emf"/><Relationship Id="rId7" Type="http://schemas.openxmlformats.org/officeDocument/2006/relationships/hyperlink" Target="http://www.mspvolga.ru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pvolga.ru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pvolga.ru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20783462">
            <a:off x="-2810262" y="4131997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341625" y="6360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290026" y="782680"/>
            <a:ext cx="3029349" cy="879890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B7F7DA1-0266-443B-911B-7F409A0763C6}"/>
              </a:ext>
            </a:extLst>
          </p:cNvPr>
          <p:cNvSpPr/>
          <p:nvPr/>
        </p:nvSpPr>
        <p:spPr>
          <a:xfrm>
            <a:off x="701675" y="2042423"/>
            <a:ext cx="93104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5B2B1C"/>
                </a:solidFill>
                <a:latin typeface="Circe Bold" panose="020B0602020203020203" pitchFamily="34" charset="-52"/>
              </a:rPr>
              <a:t>Региональный проект «Акселерация субъектов малого и среднего предпринимательства»</a:t>
            </a:r>
          </a:p>
        </p:txBody>
      </p:sp>
    </p:spTree>
    <p:extLst>
      <p:ext uri="{BB962C8B-B14F-4D97-AF65-F5344CB8AC3E}">
        <p14:creationId xmlns:p14="http://schemas.microsoft.com/office/powerpoint/2010/main" val="219340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845" y="1607948"/>
            <a:ext cx="7812216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Поддержка стратегических решений инструментами 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маркетинга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Изучение своей целевой аудитории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Выбор правильных маркетинговых решений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404" y="120960"/>
            <a:ext cx="588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маркетинговому сопровождению деятельности субъектов МСП (обучающие мероприятия по оценке потенциала рынков и определения ниш для дальнейшего развития, консультация)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517866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5263" y="155542"/>
            <a:ext cx="588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разработке и внедрению процедур ХАССП на предприятии общественного питания (обучающие мероприятия, консультационные услуги, разработка пакета документов по системе ХАССП)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85" y="524793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85253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263" y="1639925"/>
            <a:ext cx="8565344" cy="523008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Обучение по внедрению системы ХАССП на предприятии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Приобретение опыта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локально-нормативных документов 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по направлениям предприятий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 и необходимых данных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Ежова Татьяна Владимировна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1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541817" y="-17943"/>
            <a:ext cx="5153839" cy="526588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630" y="1680735"/>
            <a:ext cx="6552394" cy="5230085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Обучение по внедрению и использованию системы  и принципов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«Бережливого производства» на предприятии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Приобретение опыта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пакета документов  по системе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«Бережливое производство»</a:t>
            </a: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 и необходимых данных</a:t>
            </a:r>
          </a:p>
          <a:p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Ежова Татьяна Владимировна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298" y="316486"/>
            <a:ext cx="588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вопросам внедрения в деятельность предприятия системы «Бережливого производства» (обучающие мероприятия, консультационные услуги, разработка пакета документов по системе «Бережливое производство»)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39" y="5746562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/>
          <a:srcRect t="-77" r="218" b="-1"/>
          <a:stretch/>
        </p:blipFill>
        <p:spPr>
          <a:xfrm>
            <a:off x="9248234" y="5746562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1082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6840024" y="4408347"/>
            <a:ext cx="1521092" cy="26385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-20000"/>
          </a:blip>
          <a:stretch>
            <a:fillRect/>
          </a:stretch>
        </p:blipFill>
        <p:spPr>
          <a:xfrm>
            <a:off x="5599804" y="-1028837"/>
            <a:ext cx="1854042" cy="18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7906" y="317090"/>
            <a:ext cx="588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программам повышения квалификации субъектов МСП и их сотрудников (обучающие мероприятия, консультационные услуги) 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55" y="524793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94217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906" y="1259119"/>
            <a:ext cx="7761473" cy="523008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u="sng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Обучение по программам повышения квалификации: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Охрана труда;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Экономика и управление на предприятии;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Менеджмент в сфере закупок, товаров, работ и услуг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 и необходимых данных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Ежова Татьяна Владимировна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6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836061" y="345951"/>
            <a:ext cx="4987207" cy="509562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633" y="343131"/>
            <a:ext cx="588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скоринговой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оценки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субъекта МСП и предоставление методических рекомендаций по направлениям и мерам поддержки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993634" y="1299173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кого?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993634" y="1940132"/>
            <a:ext cx="31016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55" y="5413312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9871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Больше информации на сайте!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633" y="1307858"/>
            <a:ext cx="7868739" cy="545031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расширенной оценки (скоринга) субъекта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МСП с целью определения возможности предоставления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(отказа в предоставлении) мер государственной поддержки;</a:t>
            </a:r>
            <a:endParaRPr lang="en-US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расширенную консультацию об услугах Центра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Инжиниринга и иных мерах поддержки по результатам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проведения расширенной оценки (скоринга) количественных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качественных показателей деятельности субъекта МСП.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400" b="1" dirty="0">
              <a:solidFill>
                <a:srgbClr val="C5936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Менеджеры:</a:t>
            </a:r>
            <a:r>
              <a:rPr lang="ru-RU" sz="1800" dirty="0">
                <a:solidFill>
                  <a:srgbClr val="C59368"/>
                </a:solidFill>
                <a:latin typeface="Circe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6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71102" y="1137986"/>
            <a:ext cx="3625206" cy="35744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833909" y="1798526"/>
            <a:ext cx="249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кого?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74598" y="2232696"/>
            <a:ext cx="2211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369" y="5697462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Больше информации на сайте!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913" y="230045"/>
            <a:ext cx="6264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Проектно-конструкторские, расчетно-аналитические услуги для товаропроизводителей региона / Инженерно-консультационные, научно-исследовательские услуги по разработке технологических процессов/технологий/оборудования производства/промышленных изделий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913" y="2056866"/>
            <a:ext cx="7420324" cy="4905636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комплекса мероприятий, обеспечивающих поиск технических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решений, удовлетворяющих заданным требованиям, их оптимизацию и реализацию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в виде комплекта конструкторских/расчетно-аналитических/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научно-исследовательских документов и/или опытного образца, подвергаемого циклу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испытаний на соответствие требованиям технического задания;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широкий спектр услуг, связанных с созданием производственной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продукции, промышленных изделий, технологического оборудования, отдельных узлов и деталей, оснастки производственного оборудования, в том числе с формированием конструкторской и технологической документации.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20%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7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088" y="1866576"/>
            <a:ext cx="7786256" cy="5132218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Оперативно отыскать незанятые рыночные ниши, выбрать максимально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подходящий целевой рынок, лучше осознать потребительские потребности: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Изучение конъюнктуры рынка, его сегментация и выявление наиболее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значимых сегментов;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Маркетинговое исследование объема, динамики и потенциала развития рынка;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Изучение цен и общий экономический анализ рынка.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Конкурентный анализ;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Исследование рекламных методов, способов продвижения и поддержки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продукции;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Изучение структуры распределения или дистрибуции товара на рынке;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Определение ключевых рыночных и потребительских тенденций;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Исследование спроса, главных потребностей и нюансов потребительского поведения.</a:t>
            </a: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20%</a:t>
            </a: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700" b="1" dirty="0">
              <a:solidFill>
                <a:srgbClr val="ED5338"/>
              </a:solidFill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civo34@mail.ru</a:t>
            </a:r>
            <a:endParaRPr lang="ru-RU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6770254" y="1409460"/>
            <a:ext cx="3562469" cy="358877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9087" y="266349"/>
            <a:ext cx="6635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55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Маркетинговые исследования рынка продукции СМСП на территории заявленных товаропроизводителем регионов РФ и/или стран-участников Таможенного союза / Разработка маркетинговой стратегии / Поиск потенциальных партнеров потребителей продукции СМСП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138298" y="2230303"/>
            <a:ext cx="30475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490691" y="2505231"/>
            <a:ext cx="2512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80" y="559308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00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36165" y="960583"/>
            <a:ext cx="3555648" cy="380327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 useBgFill="1">
        <p:nvSpPr>
          <p:cNvPr id="17" name="TextBox 16"/>
          <p:cNvSpPr txBox="1"/>
          <p:nvPr/>
        </p:nvSpPr>
        <p:spPr>
          <a:xfrm>
            <a:off x="288249" y="214122"/>
            <a:ext cx="6960476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55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полевого исследования потребительских предпочтений по продукции МСП / Разработка фирменного стиля и графического решения (логотип, буклет, брендбук) с целью идентификации, производимых МСП товаров / Предоставление инжиниринговых цифровых технологий (программный продукт)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485427" y="1783782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634485" y="2365291"/>
            <a:ext cx="283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77" y="6230673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249" y="1765204"/>
            <a:ext cx="8326833" cy="5434504"/>
          </a:xfrm>
        </p:spPr>
        <p:txBody>
          <a:bodyPr>
            <a:normAutofit fontScale="77500" lnSpcReduction="20000"/>
          </a:bodyPr>
          <a:lstStyle/>
          <a:p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Изучить рынок, выделить и описать наиболее привлекательные сегменты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потребителей, клиентов для продвижения продукции; оценить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удовлетворенность потребителей, клиентов товаром/услугой заказчика;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поиск возможностей для привлечения новых потребителей;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фирменный стиль – образ компании в мире бизнеса,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позволяющий покупателям узнавать Ваш товар на рынке среди конкурентов.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Основополагающую роль в этом играет единый уникальный стиль: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графическое, текстовое, цветовое, лексическое решения, которые будут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разработаны исключительно для Вас (товарный знак, логотип, изобразительный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знак, рекламная и сувенирная продукция, документы, упаковка);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программный продукт, создать или модернизировать сайт или интернет-магазин</a:t>
            </a: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700" b="1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</a:t>
            </a:r>
            <a:r>
              <a:rPr lang="ru-RU" sz="2100" b="1" dirty="0" err="1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софинансирования</a:t>
            </a: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 со стороны субъекта МСП: 20%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8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21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ru-RU" sz="21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21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280" y="1382959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лабораторные исследования (испытания) продукции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декларацию/сертификат, удостоверяющий, что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производимая и выпускаемая в свободное обращение продукция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соответствует всем требованиям и положениям государственных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регламентов и стандартов.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6378262" y="345951"/>
            <a:ext cx="3938270" cy="39876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5280" y="334469"/>
            <a:ext cx="6124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Содействие в проведении сертификации, декларировании, 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аттестации / Содействие в получении протокола испытаний на продукцию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000773" y="1081797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107362" y="1664849"/>
            <a:ext cx="283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062" y="530218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6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>
            <a:off x="7791237" y="2868829"/>
            <a:ext cx="2941151" cy="350470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393069" y="5886278"/>
            <a:ext cx="953133" cy="16533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3625" y="107251"/>
            <a:ext cx="5744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Содействие в получении технических условий / паспорта изделия / руководства по эксплуатации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8248074" y="3600061"/>
            <a:ext cx="1884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46890" y="4049307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77" y="5886278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859607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625" y="902331"/>
            <a:ext cx="8220637" cy="6072569"/>
          </a:xfrm>
        </p:spPr>
        <p:txBody>
          <a:bodyPr anchor="ctr">
            <a:normAutofit fontScale="55000" lnSpcReduction="20000"/>
          </a:bodyPr>
          <a:lstStyle/>
          <a:p>
            <a:r>
              <a:rPr lang="ru-RU" sz="29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технические условия (ТУ) – документ, устанавливающий технические требования, которым должны соответствовать конкретное изделие, материал, вещество и т.п. или их группа, с указанием процедур, с помощью которых можно установить, соблюдены ли данные требования;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паспорт изделия – эксплуатационный документ, содержащий в себе данные об основных параметрах и характеристиках изделия, а также сведения о его сертификации и утилизации. Разрабатывается на изделия, для правильной эксплуатации которых не требуется определенных данных и основных показателей, а также для товаров, в процессе использования которых нет необходимости вносить изменения в документацию или подтверждать какие-либо свойства и показатели. Паспорт на изделие составляется изготовителем на каждую отдельную единицу продукции и сопровождает изделие на всем сроке его эксплуатации;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руководство по эксплуатации – документ, содержащий сведения о конструкции, принципе действия, характеристиках (свойствах) изделия, его составных частях и указания, необходимые для правильной и безопасной эксплуатации изделия (использования по назначению, технического обслуживания, текущего ремонта, хранения и транспортирования) и оценок его технического состояния при определении необходимости отправки изделия в ремонт, а также сведения по утилизации изделия или его составных частей.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9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29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28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</a:t>
            </a:r>
            <a:r>
              <a:rPr lang="ru-RU" sz="28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28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28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28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9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Арка 22"/>
          <p:cNvSpPr/>
          <p:nvPr/>
        </p:nvSpPr>
        <p:spPr>
          <a:xfrm rot="20783462">
            <a:off x="-2414882" y="3971910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6640798" y="-1043891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5621" y="7179972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A2711797-DF77-42D7-B1D7-C0C27A520114}"/>
              </a:ext>
            </a:extLst>
          </p:cNvPr>
          <p:cNvGrpSpPr/>
          <p:nvPr/>
        </p:nvGrpSpPr>
        <p:grpSpPr>
          <a:xfrm>
            <a:off x="9063677" y="355302"/>
            <a:ext cx="1327949" cy="354550"/>
            <a:chOff x="920709" y="2234968"/>
            <a:chExt cx="8532371" cy="242358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C5F185E1-04BA-4F65-8E31-06C8DDEC0C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651EA666-2A39-467E-A1D0-2370B345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87C507E-2AF3-4D20-ACB0-FACD0D9151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79" y="4657864"/>
            <a:ext cx="1201004" cy="25221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t="29636" r="25088"/>
          <a:stretch/>
        </p:blipFill>
        <p:spPr>
          <a:xfrm>
            <a:off x="5910300" y="-1457386"/>
            <a:ext cx="6645162" cy="6239912"/>
          </a:xfrm>
          <a:prstGeom prst="rect">
            <a:avLst/>
          </a:prstGeom>
        </p:spPr>
      </p:pic>
      <p:sp>
        <p:nvSpPr>
          <p:cNvPr id="21" name="Арка 20"/>
          <p:cNvSpPr/>
          <p:nvPr/>
        </p:nvSpPr>
        <p:spPr>
          <a:xfrm rot="9900000">
            <a:off x="9341625" y="6360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1A2325D-FFD4-4554-8120-CD44486306F6}"/>
              </a:ext>
            </a:extLst>
          </p:cNvPr>
          <p:cNvSpPr/>
          <p:nvPr/>
        </p:nvSpPr>
        <p:spPr>
          <a:xfrm>
            <a:off x="1789811" y="2349618"/>
            <a:ext cx="6968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5B2B1C"/>
                </a:solidFill>
                <a:latin typeface="Circe Extra Bold" panose="020B0802020203020203" pitchFamily="34" charset="-52"/>
              </a:rPr>
              <a:t>УСЛУГИ ЦЕНТРА </a:t>
            </a:r>
          </a:p>
          <a:p>
            <a:pPr algn="ctr"/>
            <a:r>
              <a:rPr lang="ru-RU" sz="4400" b="1" dirty="0">
                <a:solidFill>
                  <a:srgbClr val="5B2B1C"/>
                </a:solidFill>
                <a:latin typeface="Circe Extra Bold" panose="020B0802020203020203" pitchFamily="34" charset="-52"/>
              </a:rPr>
              <a:t>«МОЙ БИЗНЕС»</a:t>
            </a:r>
          </a:p>
        </p:txBody>
      </p:sp>
    </p:spTree>
    <p:extLst>
      <p:ext uri="{BB962C8B-B14F-4D97-AF65-F5344CB8AC3E}">
        <p14:creationId xmlns:p14="http://schemas.microsoft.com/office/powerpoint/2010/main" val="2078465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022" y="1209771"/>
            <a:ext cx="7786256" cy="5688354"/>
          </a:xfrm>
        </p:spPr>
        <p:txBody>
          <a:bodyPr>
            <a:normAutofit fontScale="92500" lnSpcReduction="1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факторов, влияющих на способность субъекта МСП производить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поставлять конкурентоспособную отечественную продукцию на внутренний рынок РФ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или ЕАЭС взамен импортируемого из зарубежных стран для выбора стратегии импортозамещения;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рынка для импортозамещающей продукции, уровня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локализации продукции;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итогам проведения оценки потенциала импортозамещения могут быть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сформулированы рекомендации для субъекта МСП по выбору стратегии импортозамещения.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</a:t>
            </a:r>
            <a:r>
              <a:rPr lang="ru-RU" sz="17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78046" y="2074857"/>
            <a:ext cx="3230744" cy="297743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0438" y="224886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Оценка потенциала импортозамещения / Маркетинговое исследование рынка региона РФ или страны ЕАЭС, рекомендованной по итогам оценки потенциала импортозамещения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620259" y="260500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764970" y="2893857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04" y="585882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8975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99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098" y="1219783"/>
            <a:ext cx="7786256" cy="5688354"/>
          </a:xfrm>
        </p:spPr>
        <p:txBody>
          <a:bodyPr>
            <a:normAutofit fontScale="92500" lnSpcReduction="2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консультацию по любым вопросам, связанным с созданием,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регистрацией, использованием и защитой прав на результаты интеллектуальной деятельности;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Определить класс товаров и услуг в соответствии с Международной классификацией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товаров и услуг (МКТУ) для предполагаемого к регистрации комбинированного обозначения, включающего словесный элемент и изобразительный элемент (товарный знак);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предварительный поиск по зарегистрированным товарным знакам и заявленным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 регистрацию товарным знакам (знакам обслуживания) для определения тождества и/или сходства предполагаемого к регистрации комбинированного обозначения, включающего словесный элемент и изобразительный элемент.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98735" y="2076414"/>
            <a:ext cx="3021482" cy="308716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2098" y="228707"/>
            <a:ext cx="6116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Консультация по вопросам регистрации прав на результаты интеллектуальной деятельности / Проведение предварительного поиска по товарным знакам и изобретениям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01841" y="2719227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58890" y="2999480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45" y="578710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8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144" y="1207518"/>
            <a:ext cx="7786256" cy="5688354"/>
          </a:xfrm>
        </p:spPr>
        <p:txBody>
          <a:bodyPr>
            <a:normAutofit fontScale="92500" lnSpcReduction="2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результатам проведенной квалификационной оценки и сформированной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индивидуальной карты развития получить финансовую, имущественную, информационную, маркетинговую поддержку, в том числе в виде лизинга, льготного кредитования,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сертификации и иную поддержку;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Данная поддержка позволит Вам расширить или модернизировать свое производство,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приобрести новое оборудование, получить доступ к финансовым и материальным ресурсам, найти новые источники сбыта своей продукции, стать надежными поставщиками.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Менеджеры: 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378278" y="2148496"/>
            <a:ext cx="3095052" cy="316233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346" y="240790"/>
            <a:ext cx="69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Квалификационная оценка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субъектов МСП и составление индивидуальной карты развития в рамках реализации мероприятий по «выращиванию» субъектов малого и среднего предпринимательства в целях стимулирования их развития в качестве поставщиков (исполнителей, подрядчиков) при осуществлении закупок товаров, работ, услуг заказчиками.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6442926" y="-126646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16739" y="281690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28377" y="3117693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56" y="570612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6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783" y="1090571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технические решения (проекты, планы) по вопросам технического управления производством, снижения себестоимости производственных процессов/проектов, проведения измерений и испытаний, монтажных и пусконаладочных работ, эксплуатации оборудования, обучения персонала, оптимизации технологических процессов, проектного управления и консалтинга в области организации и развития производства.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</a:t>
            </a:r>
            <a:r>
              <a:rPr lang="ru-RU" sz="16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17657" y="2000777"/>
            <a:ext cx="3135930" cy="32041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783" y="285868"/>
            <a:ext cx="6013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программы повышения производительности труда / Экспертное сопровождение рекомендаций по повышению производительности труда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664920" y="271603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664920" y="3043857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53" y="523088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77892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71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051" y="1286546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проверку, анализ и оценку состояния кадровой работы, документации,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рисков и проблем для выявления и устранения ошибок и нарушений, предотвращения споров и санкций, оптимизации затрат и повышения эффективности;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состояния условий труда на рабочих местах, выявить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потенциальные вредные и/или опасные факторы условий труда, получить план мероприятий для снижения воздействия вредных и/или опасных факторов условий труда и перечень полагающихся компенсаций работникам за работу во вредных и/или опасных условиях труда.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58960" y="2114730"/>
            <a:ext cx="3041264" cy="31073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62954" y="2746121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70387" y="3048881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20" y="549234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051" y="162757"/>
            <a:ext cx="6211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комплексного кадрового аудита рабочих мест субъекта МСП с целью приведения системы управления персонала предприятия в соответствие с законодательством РФ / Проведение специальной оценки условий труда на предприятии</a:t>
            </a:r>
          </a:p>
        </p:txBody>
      </p:sp>
    </p:spTree>
    <p:extLst>
      <p:ext uri="{BB962C8B-B14F-4D97-AF65-F5344CB8AC3E}">
        <p14:creationId xmlns:p14="http://schemas.microsoft.com/office/powerpoint/2010/main" val="1030911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791238" y="2443692"/>
            <a:ext cx="2712610" cy="277158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8103643" y="2988168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8134787" y="3277743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38" y="6235551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061" y="162757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55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программ модернизации/развития/технического перевооружения / Проектно-конструкторские разработки по модернизации производственных предприятий / Разработка инвестиционных проектов развития МСП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061" y="1308127"/>
            <a:ext cx="8313665" cy="5741917"/>
          </a:xfrm>
        </p:spPr>
        <p:txBody>
          <a:bodyPr>
            <a:normAutofit fontScale="25000" lnSpcReduction="2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64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Программа модернизации - получить сценарий развития, предусматривающий повышение технологического уровня производства без изменения основной производственной модели. Модернизация представляет собой повышение технологического уровня производства на основе использования существующих основных средств, с улучшением их характеристик, расширением или изменением функциональных возможностей, или добавлением новых технических средств и процессов;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Программа технического перевооружения - получить сценарий развития, представляющий собой комплексную перестройку производственного процесса с изменением основной производственной модели. Техническое перевооружение представляет собой комплексную перестройку производственного процесса с полной или частичной заменой основного технологического оборудования, возможным частичным изменением параметров и функциональных характеристик основных средств и внедрением новых технологий;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Программа развития - получить сценарий развития, направленный на создание нового производства, освоения новой продукции;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Инвестиционный Проект - получить спланированные взаимосвязанные мероприятия с назначенными сроками и ресурсами, направленные на совершенствование производства с целью: увеличения объемов производства выпускаемой продукции, выпуска модифицированной или новой продукции, дающей предприятию конкурентные преимущества на рынке.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64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64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5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pPr>
              <a:spcBef>
                <a:spcPts val="0"/>
              </a:spcBef>
            </a:pPr>
            <a:endParaRPr lang="ru-RU" sz="64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64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Менеджеры: Аликова Мария Алексеевна, </a:t>
            </a:r>
            <a:endParaRPr lang="en-US" sz="64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64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64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64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6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6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64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6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6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99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34864" y="1927148"/>
            <a:ext cx="3057328" cy="3123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42826" y="2567225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73970" y="2864033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81" y="5907056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25609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333" y="162757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Анализ потенциала малых и средних предприятий, выявление текущих потребностей и проблем предприятий, влияющих на их конкурентоспособность / Проведение экспресс-оценки индекса технологической готовности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022" y="1486196"/>
            <a:ext cx="7786256" cy="5688354"/>
          </a:xfrm>
        </p:spPr>
        <p:txBody>
          <a:bodyPr>
            <a:normAutofit fontScale="77500" lnSpcReduction="20000"/>
          </a:bodyPr>
          <a:lstStyle/>
          <a:p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подготовленный профиль предприятия, позволяющий определить его ключевые компетенции, выпускаемую продукцию, конкурентную позицию и репутацию на рынке с целью расширения доступа к рынкам сбыта, включения его в кооперационные цепочки, систему аутсорсинга (поставщиков), государственные программы развития промышленности и импортозамещения; результаты анкетирования субъекта МСП, скоринга, интервьюирования руководства предприятия, SWОТ-анализа, а также перечень предложений по устранению выявленных барьеров (проблем), путей реализации потенциала развития и роста предприятия, доступных инструментов государственной и других видов поддержки;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Оценить уровень организации производства на аудируемом предприятии, его готовность к технологическому перевооружению, а также возможности для инвестирования в инновационную деятельность или в мероприятия по модернизации. Услуга необходима для определения готовности предприятия к серийному производству, а также к возможности в дальнейшем стать поставщиком для крупных заказчиков и госмонополий.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5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21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21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21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29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09" y="1576734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Разработать, с учетом требований экологического и природоохранного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законодательства, документы, которые описывают и регламентируют нормы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обеспечения экологической безопасности как людей, так и окружающей среды 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условиях и с особенностями деятельности Вашего предприятия.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6867242" y="1867339"/>
            <a:ext cx="3212389" cy="32822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309" y="345951"/>
            <a:ext cx="69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проекта санитарно-защитной зоны/проекта нормативов допустимых выбросов/проекта нормативов образования отходов и лимитов на их размещение / Инвентаризация отходов производства и потребления / Разработка паспортов опасных отходов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442347" y="2626397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473491" y="2874369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898" y="5279114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77892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5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011845" y="1975367"/>
            <a:ext cx="2963427" cy="302785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945" y="162757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Семинар: «Использование возможностей Единой межведомственной информационно-статистической системы (ЕМИСС), открытых данных Росстат для анализа рыночной ситуации» / Экспресс анализ рыночной ситуации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451623" y="2606281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482767" y="2854253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16" y="588530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945" y="1174139"/>
            <a:ext cx="7786256" cy="5688354"/>
          </a:xfrm>
        </p:spPr>
        <p:txBody>
          <a:bodyPr>
            <a:normAutofit lnSpcReduction="1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Определить объем и динамику емкости рынка по географическому и отраслевому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сегменту в соответствии с 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конкурентной среды по географическому и отраслевому сегменту 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соответствии с 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отчет по результатам анализа рыночной ситуации.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Семинар – бесплатно;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Услуга – 10%.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20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284610" y="2193694"/>
            <a:ext cx="2919377" cy="298284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757773" y="2792637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757773" y="3118251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76" y="5722916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086" y="248466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Семинар: «Выявление перспективной номенклатуры поставок продукции Российского производства по данным таможенной статистики» /  «Экспресс-оценка номенклатуры импортных поставок в РФ продукции, аналогичной продукции субъекта МСП»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817" y="1158841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Определить или верифицировать код товарной номенклатуры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внешнеэкономической деятельности Евразийского экономического союза (ТН ВЭД ЕАЭС) в целях проведения экспресс-оценки в соответствии с 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номенклатуры импортных поставок в РФ по выявленному коду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ТН ВЭД ЕАЭС в разрезе региона поставок, крупнейших импортеров, производителей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продукции в соответствии с индивидуальным запросом.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софинансирования</a:t>
            </a: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 со стороны субъекта МСП: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Семинар – бесплатно;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Услуга – 10%.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</a:t>
            </a:r>
            <a:r>
              <a:rPr lang="ru-RU" sz="16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6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545" y="324008"/>
            <a:ext cx="588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содействию внедрения автоматизированных систем управления на предприятиях субъектов МСП</a:t>
            </a:r>
            <a:r>
              <a:rPr lang="en-US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(обучающие мероприятия, консультация, содействию внедрения автоматизированных систем управления на предприятиях)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>
              <a:latin typeface="Circ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>
              <a:latin typeface="Circ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941" y="2067217"/>
            <a:ext cx="7589596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Автоматизация бизнес-процессов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Ведение клиентской базы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Наглядные отчеты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</a:rPr>
              <a:t>                 </a:t>
            </a:r>
            <a:endParaRPr lang="en-US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6" y="5388685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3183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52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333" y="1404001"/>
            <a:ext cx="7786256" cy="5688354"/>
          </a:xfrm>
        </p:spPr>
        <p:txBody>
          <a:bodyPr>
            <a:normAutofit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экспресс-оценку актуальности ценностных предложений в соответствии 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экспресс-оценку уровня технологий получения предложения в соответствии 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индивидуальным запросом;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экспресс-оценку уровня и качества обратной связи в соответствии 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индивидуальным запросом.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Семинар – бесплатно;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Услуга – 10%.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83792" y="1972166"/>
            <a:ext cx="3210688" cy="328048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791237" y="279991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822381" y="3047882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07" y="559308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333" y="69203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Семинар: «Алгоритмы брендирования для промышленных предприятий» / Экспресс-аудит актуальности ценностных предложений (HR-бренд) или экспресс-аудит актуальности ценностных предложений (бренд для покупателя)</a:t>
            </a:r>
          </a:p>
        </p:txBody>
      </p:sp>
    </p:spTree>
    <p:extLst>
      <p:ext uri="{BB962C8B-B14F-4D97-AF65-F5344CB8AC3E}">
        <p14:creationId xmlns:p14="http://schemas.microsoft.com/office/powerpoint/2010/main" val="3088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581488" y="401434"/>
            <a:ext cx="4766514" cy="487013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7233" y="247802"/>
            <a:ext cx="557429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562212"/>
                </a:solidFill>
                <a:effectLst/>
                <a:latin typeface="Circe"/>
                <a:ea typeface="Calibri" panose="020F0502020204030204" pitchFamily="34" charset="0"/>
              </a:rPr>
              <a:t>Содействие в начале ведения бизнеса в социальной сфере </a:t>
            </a:r>
            <a:endParaRPr lang="ru-RU" sz="2400" b="1" dirty="0">
              <a:solidFill>
                <a:srgbClr val="562212"/>
              </a:solidFill>
              <a:latin typeface="Circe ExtraBold" panose="020B0802020203020203" pitchFamily="34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404955" y="1588565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796872" y="2071805"/>
            <a:ext cx="338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5B2B1C"/>
                </a:solidFill>
                <a:latin typeface="Circe" panose="020B0502020203020203"/>
              </a:rPr>
              <a:t>Для опытных бизнесменов. </a:t>
            </a:r>
          </a:p>
          <a:p>
            <a:r>
              <a:rPr lang="ru-RU" sz="1400" dirty="0">
                <a:solidFill>
                  <a:srgbClr val="5B2B1C"/>
                </a:solidFill>
                <a:latin typeface="Circe" panose="020B0502020203020203"/>
              </a:rPr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16" y="422555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48" y="699550"/>
            <a:ext cx="7786256" cy="5657239"/>
          </a:xfrm>
        </p:spPr>
        <p:txBody>
          <a:bodyPr anchor="ctr"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 Реализация социального проекта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23-01-50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80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659679" y="249681"/>
            <a:ext cx="4585466" cy="51541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7626" y="345951"/>
            <a:ext cx="5108597" cy="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200" b="1" dirty="0">
                <a:solidFill>
                  <a:srgbClr val="562212"/>
                </a:solidFill>
                <a:effectLst/>
                <a:latin typeface="Circe"/>
                <a:ea typeface="Calibri" panose="020F0502020204030204" pitchFamily="34" charset="0"/>
              </a:rPr>
              <a:t>Содействие в бизнес-планировании </a:t>
            </a:r>
            <a:endParaRPr lang="ru-RU" sz="2200" b="1" dirty="0">
              <a:solidFill>
                <a:srgbClr val="562212"/>
              </a:solidFill>
              <a:latin typeface="Circe ExtraBold" panose="020B0802020203020203" pitchFamily="34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41514" y="1509811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742707" y="2129992"/>
            <a:ext cx="338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5B2B1C"/>
                </a:solidFill>
                <a:latin typeface="Circe" panose="020B0502020203020203"/>
              </a:rPr>
              <a:t>Для опытных бизнесменов. </a:t>
            </a:r>
          </a:p>
          <a:p>
            <a:r>
              <a:rPr lang="ru-RU" sz="1400" dirty="0">
                <a:latin typeface="Circe" panose="020B0502020203020203"/>
              </a:rPr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43" y="5403873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669" y="1240827"/>
            <a:ext cx="7786256" cy="5657239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Бизнес планирование социального проекта и 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его реализация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endParaRPr lang="ru-RU" sz="16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 panose="020B0502020203020203" pitchFamily="34" charset="-52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 	8(8442) 23-01-50</a:t>
            </a: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59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718301" y="437334"/>
            <a:ext cx="4625687" cy="472624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4195" y="375597"/>
            <a:ext cx="598317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562212"/>
                </a:solidFill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rgbClr val="562212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одействие в получении образовательной лицензии </a:t>
            </a:r>
            <a:endParaRPr lang="ru-RU" sz="2400" b="1" dirty="0">
              <a:solidFill>
                <a:srgbClr val="562212"/>
              </a:solidFill>
              <a:latin typeface="Circe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1566334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871561" y="2155654"/>
            <a:ext cx="338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5B2B1C"/>
                </a:solidFill>
                <a:latin typeface="Circe" panose="020B0502020203020203"/>
              </a:rPr>
              <a:t>Для опытных бизнесменов. </a:t>
            </a:r>
          </a:p>
          <a:p>
            <a:r>
              <a:rPr lang="ru-RU" sz="1400" dirty="0">
                <a:latin typeface="Circe" panose="020B0502020203020203"/>
              </a:rPr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39" y="5406708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948" y="1747502"/>
            <a:ext cx="7656063" cy="5320051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2B1C"/>
                </a:solidFill>
                <a:latin typeface="Circe"/>
                <a:cs typeface="Times New Roman" panose="02020603050405020304" pitchFamily="18" charset="0"/>
              </a:rPr>
              <a:t>Получить знания в нормативно-правовых аспектах </a:t>
            </a:r>
            <a:endParaRPr lang="en-US" sz="1400" dirty="0">
              <a:solidFill>
                <a:srgbClr val="5B2B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5B2B1C"/>
                </a:solidFill>
                <a:latin typeface="Circe"/>
                <a:cs typeface="Times New Roman" panose="02020603050405020304" pitchFamily="18" charset="0"/>
              </a:rPr>
              <a:t>получения образовательной лицензии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Circe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 	8(8442) 23-01-50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49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649" y="1659979"/>
            <a:ext cx="7786256" cy="5657239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457200" indent="-457200">
              <a:buFontTx/>
              <a:buChar char="-"/>
            </a:pPr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Популяризация социального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предпринимательства;</a:t>
            </a:r>
          </a:p>
          <a:p>
            <a:pPr marL="457200" indent="-457200">
              <a:buFontTx/>
              <a:buChar char="-"/>
            </a:pPr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Увеличение узнаваемости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бренда;</a:t>
            </a:r>
          </a:p>
          <a:p>
            <a:pPr marL="457200" indent="-457200">
              <a:buFontTx/>
              <a:buChar char="-"/>
            </a:pPr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Расширение каналов продаж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23-01-50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164858" y="-144067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649" y="345951"/>
            <a:ext cx="5881176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600" b="1" dirty="0">
                <a:solidFill>
                  <a:srgbClr val="ED5338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слуги</a:t>
            </a:r>
            <a:r>
              <a:rPr lang="ru-RU" sz="1600" b="1" dirty="0">
                <a:solidFill>
                  <a:srgbClr val="5B2B1C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, связанные с организацией работы со СМИ по вопросам популяризации, поддержки и развития социального</a:t>
            </a:r>
            <a:r>
              <a:rPr lang="ru-RU" sz="1600" b="1" dirty="0">
                <a:solidFill>
                  <a:srgbClr val="5B2B1C"/>
                </a:solidFill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B2B1C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предпринимательства, производства и использования социальной рекламы </a:t>
            </a:r>
            <a:endParaRPr lang="ru-RU" sz="1600" b="1" dirty="0">
              <a:solidFill>
                <a:srgbClr val="5B2B1C"/>
              </a:solidFill>
              <a:latin typeface="Circe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542837" y="811033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42837" y="1383721"/>
            <a:ext cx="3388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r>
              <a:rPr lang="ru-RU" dirty="0"/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03" y="5544856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88975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9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23301" y="-367239"/>
            <a:ext cx="5109659" cy="522074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80" y="1142809"/>
            <a:ext cx="7786256" cy="5211926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Получение информации о возможностях Центра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Помощь в проектировании изделия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Определение шагов для начала производства изделия</a:t>
            </a:r>
          </a:p>
          <a:p>
            <a:endParaRPr lang="ru-RU" sz="15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предоставления услуги: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информации об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Проверка возможности оказания услуги (проведение </a:t>
            </a:r>
            <a:r>
              <a:rPr lang="ru-RU" sz="1600" i="0" dirty="0" err="1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скоринга</a:t>
            </a:r>
            <a:r>
              <a:rPr lang="ru-RU" sz="16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)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Начальник Центра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endParaRPr lang="ru-RU" sz="17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 Христолюбов Алексей Владимирович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</a:t>
            </a:r>
            <a:r>
              <a:rPr lang="ru-RU" sz="1700" b="1" dirty="0" err="1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Волгоград, ул. Советская д.29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+7 917 641 60 09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proto34@yandex.ru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6980" y="310395"/>
            <a:ext cx="5583514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Консультация </a:t>
            </a:r>
            <a:r>
              <a:rPr lang="ru-RU" b="1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по производству и проектированию изделий</a:t>
            </a:r>
            <a:endParaRPr lang="ru-RU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707464" y="1639924"/>
            <a:ext cx="33885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 осуществляющих свою деятельность более 12 месяцев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14" y="4853501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149650" y="4853501"/>
            <a:ext cx="1799992" cy="1799992"/>
            <a:chOff x="3476699" y="2047175"/>
            <a:chExt cx="1799992" cy="1799992"/>
          </a:xfrm>
          <a:scene3d>
            <a:camera prst="orthographicFront"/>
            <a:lightRig rig="flat" dir="t"/>
          </a:scene3d>
        </p:grpSpPr>
        <p:sp>
          <p:nvSpPr>
            <p:cNvPr id="18" name="Овал 17"/>
            <p:cNvSpPr/>
            <p:nvPr/>
          </p:nvSpPr>
          <p:spPr>
            <a:xfrm>
              <a:off x="3476699" y="2047175"/>
              <a:ext cx="1799992" cy="1799992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3606372" y="2310778"/>
              <a:ext cx="1494458" cy="12727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>
                  <a:latin typeface="Circe"/>
                </a:rPr>
                <a:t>Услуга для субъектов МСП оказывается бесплатно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59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858" y="1048882"/>
            <a:ext cx="6500581" cy="5611894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Проектирование изделия и разработка конструкторской документации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Разработка 3</a:t>
            </a:r>
            <a:r>
              <a:rPr lang="en-US" sz="200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модели изделия / 3</a:t>
            </a:r>
            <a:r>
              <a:rPr lang="en-US" sz="200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сканирование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Разработка технологического процессов производства изделия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Изготовление изделия ( 3</a:t>
            </a:r>
            <a:r>
              <a:rPr lang="en-US" sz="200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Печать пластиками / различные виды металлообработки / лазерная резка / сварка / покраска)</a:t>
            </a:r>
            <a:endParaRPr lang="ru-RU" sz="20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r>
              <a:rPr lang="ru-RU" sz="23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предоставления услуги: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информации об организации / проверка нахождения в реестре МСП Волгоградской области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Заключение договора / Выставление счета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Изготовление изделия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	</a:t>
            </a:r>
            <a:r>
              <a:rPr lang="ru-RU" sz="23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Начальник Центра </a:t>
            </a:r>
            <a:r>
              <a:rPr lang="ru-RU" sz="23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endParaRPr lang="ru-RU" sz="23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2300" b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 Христолюбов </a:t>
            </a:r>
            <a:r>
              <a:rPr lang="ru-RU" sz="23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Алексей Владимирович</a:t>
            </a:r>
          </a:p>
          <a:p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</a:t>
            </a:r>
            <a:r>
              <a:rPr lang="ru-RU" sz="2300" b="1" dirty="0" err="1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Волгоград, ул. Советская д.29</a:t>
            </a:r>
          </a:p>
          <a:p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+7 917 641 60 09</a:t>
            </a:r>
            <a:endParaRPr lang="en-US" sz="23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23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proto34@yandex.ru</a:t>
            </a:r>
            <a:endParaRPr lang="ru-RU" sz="23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404" y="360129"/>
            <a:ext cx="590624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b="1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Изготовление и проектирование единичных прототипов изделий и мелкосерийное производство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680439" y="1639925"/>
            <a:ext cx="33885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 осуществляющих свою деятельность более 12 месяцев</a:t>
            </a:r>
          </a:p>
          <a:p>
            <a:endParaRPr lang="ru-RU" sz="1600" b="1" u="sng" dirty="0">
              <a:solidFill>
                <a:srgbClr val="5B2B1C"/>
              </a:solidFill>
              <a:latin typeface="Circe"/>
            </a:endParaRP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4694163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77892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522259" y="4500734"/>
            <a:ext cx="2058176" cy="1926959"/>
            <a:chOff x="3476699" y="2047175"/>
            <a:chExt cx="1799992" cy="1799992"/>
          </a:xfrm>
          <a:scene3d>
            <a:camera prst="orthographicFront"/>
            <a:lightRig rig="flat" dir="t"/>
          </a:scene3d>
        </p:grpSpPr>
        <p:sp>
          <p:nvSpPr>
            <p:cNvPr id="18" name="Овал 17"/>
            <p:cNvSpPr/>
            <p:nvPr/>
          </p:nvSpPr>
          <p:spPr>
            <a:xfrm>
              <a:off x="3476699" y="2047175"/>
              <a:ext cx="1799992" cy="1799992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3606372" y="2310778"/>
              <a:ext cx="1494458" cy="12727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>
                  <a:latin typeface="Circe"/>
                </a:rPr>
                <a:t>Услуга для субъектов МСП оказывается на платной основе  по льготной стоимости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101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58499" y="6227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20709" y="2084142"/>
            <a:ext cx="9091392" cy="2582371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EE43C2F-03D8-4F4C-98DD-AA40F6F7E914}"/>
              </a:ext>
            </a:extLst>
          </p:cNvPr>
          <p:cNvSpPr/>
          <p:nvPr/>
        </p:nvSpPr>
        <p:spPr>
          <a:xfrm>
            <a:off x="2986958" y="3977583"/>
            <a:ext cx="6968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D5338"/>
                </a:solidFill>
                <a:latin typeface="Circe MD Extra Bold" panose="020B0802020203020203" pitchFamily="34" charset="0"/>
              </a:rPr>
              <a:t>МОЙ БИЗНЕС-МОЕ БУДУЩЕЕ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C22A4D-FA8F-4185-A049-0A7756369B24}"/>
              </a:ext>
            </a:extLst>
          </p:cNvPr>
          <p:cNvSpPr txBox="1"/>
          <p:nvPr/>
        </p:nvSpPr>
        <p:spPr>
          <a:xfrm>
            <a:off x="485823" y="6073813"/>
            <a:ext cx="5014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B2B1C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en-US" sz="3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8 (800)302-3-203</a:t>
            </a:r>
            <a:endParaRPr lang="ru-RU" sz="3600" b="1" dirty="0">
              <a:solidFill>
                <a:srgbClr val="5B2B1C"/>
              </a:solidFill>
              <a:latin typeface="Circe"/>
            </a:endParaRPr>
          </a:p>
        </p:txBody>
      </p:sp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F7D5417-E066-446F-BF2F-F535390BC4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02" y="5067142"/>
            <a:ext cx="2498251" cy="249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2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9681" y="284051"/>
            <a:ext cx="5520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разработке бизнес-аккаунта (обучающие мероприятия, консультация, разработка бизнес-аккаунта</a:t>
            </a: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>
              <a:latin typeface="Circ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047" y="1289166"/>
            <a:ext cx="7715101" cy="565723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Страница в социальной сети с особым дизайном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Продвижение компании или продукта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Приобрести свою целевую аудиторию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</a:t>
            </a:r>
            <a:endParaRPr lang="en-US" sz="16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493361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894217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8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6298" y="306899"/>
            <a:ext cx="5536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содействию участия субъектов МСП в торгах электронных торговых площадках (44-ФЗ, 223-ФЗ) (обучающие мероприятия, консультация, содействие участия субъектов МСП в торгах электронных торговых площадках)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>
              <a:latin typeface="Circ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>
              <a:latin typeface="Circ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3182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298" y="1639925"/>
            <a:ext cx="7670278" cy="5565418"/>
          </a:xfrm>
        </p:spPr>
        <p:txBody>
          <a:bodyPr>
            <a:normAutofit/>
          </a:bodyPr>
          <a:lstStyle/>
          <a:p>
            <a:endParaRPr lang="en-US" sz="1600" b="1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Участие в торгах на госзакупках по 44-ФЗ, 223-ФЗ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91" y="4933966"/>
            <a:ext cx="621846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2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367" y="284051"/>
            <a:ext cx="537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регистрации товарного знака (обучающие мероприятия, консультация, регистрация товарного знака)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771" y="1251589"/>
            <a:ext cx="7752507" cy="5544017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Подбор классов по МКТ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Проведение поиска по товарным знакам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Подготовка и подача документов заявки на регистрацию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49892" y="686831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8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5" y="493361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89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0439" y="264024"/>
            <a:ext cx="5881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разработке коммерческих предложений субъектов МСП для продвижения продукции и услуг (обучающие мероприятия, консультация, разработка коммерческих предложений)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532210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76288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845" y="1509336"/>
            <a:ext cx="7812216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Стратегия и тактика продаж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Скрипты продаж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Управление продажами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3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545" y="244071"/>
            <a:ext cx="576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разработке модели оптимизации оборотных средств, содействие в разработке бизнес-плана  (обучающие мероприятия, консультация)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532210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85252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545" y="1439782"/>
            <a:ext cx="6802714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модели оптимизации оборотных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Разработка бизнес плана для привлечения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     </a:t>
            </a: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 финансирования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0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366" y="244071"/>
            <a:ext cx="5691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размещению субъектов МСП на электронных торговых площадках маркетплейс (обучающие мероприятия, консультация, размещение на электронных торговых площадках маркетплейс)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67323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366" y="1500371"/>
            <a:ext cx="7562701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Участие в маркетплейс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Управление закупками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Размещение и проведение торгов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5077573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388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5338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9F7755-1325-4606-8075-FADA48A56478}"/>
</file>

<file path=customXml/itemProps2.xml><?xml version="1.0" encoding="utf-8"?>
<ds:datastoreItem xmlns:ds="http://schemas.openxmlformats.org/officeDocument/2006/customXml" ds:itemID="{A57A3880-C009-48B0-B718-0B4C19CEAFF5}"/>
</file>

<file path=customXml/itemProps3.xml><?xml version="1.0" encoding="utf-8"?>
<ds:datastoreItem xmlns:ds="http://schemas.openxmlformats.org/officeDocument/2006/customXml" ds:itemID="{8890700B-9668-4F2E-83FD-B6D8731415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22889</TotalTime>
  <Words>3898</Words>
  <Application>Microsoft Office PowerPoint</Application>
  <PresentationFormat>Произвольный</PresentationFormat>
  <Paragraphs>800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Circe</vt:lpstr>
      <vt:lpstr>Circe Bold</vt:lpstr>
      <vt:lpstr>Circe Extra Bold</vt:lpstr>
      <vt:lpstr>Circe ExtraBold</vt:lpstr>
      <vt:lpstr>Circe MD Extra Bold</vt:lpstr>
      <vt:lpstr>Roboto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Сафонова Светлана Владимировна</cp:lastModifiedBy>
  <cp:revision>830</cp:revision>
  <cp:lastPrinted>2021-07-14T06:50:42Z</cp:lastPrinted>
  <dcterms:created xsi:type="dcterms:W3CDTF">2019-04-26T08:56:54Z</dcterms:created>
  <dcterms:modified xsi:type="dcterms:W3CDTF">2021-08-11T08:15:16Z</dcterms:modified>
</cp:coreProperties>
</file>