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662" y="-96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=""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=""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«Пожарная безопасность </a:t>
            </a:r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при 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пользовании стоянками (паркингами) для грузового автотранспорта»</a:t>
            </a:r>
            <a:endParaRPr lang="ru-RU" sz="1600" b="1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02019" y="1370025"/>
            <a:ext cx="6755641" cy="523220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безопасного использования стоянок грузового автотранспорта </a:t>
            </a:r>
            <a:r>
              <a:rPr lang="ru-RU" sz="1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</a:t>
            </a: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5" y="2192148"/>
            <a:ext cx="6755638" cy="720197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стоянки, очищенные </a:t>
            </a:r>
            <a:r>
              <a:rPr lang="ru-RU" sz="1400" b="1" dirty="0">
                <a:latin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Times New Roman" panose="02020603050405020304" pitchFamily="18" charset="0"/>
              </a:rPr>
              <a:t>сухой растительности и мусора в радиусе 20 метров;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для стоянки участки не граничащие с зонами, предназначенными для открытого хранения материалов и оборудования;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выборе площадок для стоянки транспортных средств отдавать приоритет участкам, расположенным неподалеку от естественных источников наружного противопожарного водоснабжения (реки, озера и др.);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размещении транспортных средств на стоянке предусматривать основные сквозные проезды и разворотные площадки, необходимые для работы </a:t>
            </a:r>
            <a:r>
              <a:rPr lang="ru-RU" sz="1400" b="1" dirty="0" err="1" smtClean="0">
                <a:latin typeface="Times New Roman" panose="02020603050405020304" pitchFamily="18" charset="0"/>
              </a:rPr>
              <a:t>спецавтотехники</a:t>
            </a:r>
            <a:r>
              <a:rPr lang="ru-RU" sz="1400" b="1" dirty="0" smtClean="0">
                <a:latin typeface="Times New Roman" panose="02020603050405020304" pitchFamily="18" charset="0"/>
              </a:rPr>
              <a:t> пожарных подразделений в случае тушения пожара;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иметь в </a:t>
            </a:r>
            <a:r>
              <a:rPr lang="ru-RU" sz="1400" b="1" dirty="0" smtClean="0">
                <a:latin typeface="Times New Roman" panose="02020603050405020304" pitchFamily="18" charset="0"/>
              </a:rPr>
              <a:t>транспортном </a:t>
            </a:r>
            <a:r>
              <a:rPr lang="ru-RU" sz="1400" b="1" dirty="0">
                <a:latin typeface="Times New Roman" panose="02020603050405020304" pitchFamily="18" charset="0"/>
              </a:rPr>
              <a:t>средстве исправный </a:t>
            </a:r>
            <a:r>
              <a:rPr lang="ru-RU" sz="1400" b="1" dirty="0" smtClean="0">
                <a:latin typeface="Times New Roman" panose="02020603050405020304" pitchFamily="18" charset="0"/>
              </a:rPr>
              <a:t>огнетушитель объемом не менее 5 литров;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расстановку транспортных средств осуществлять на безопасном расстоянии друг от друга, исключающем распространение огня по транспортным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средствам;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обособленно от других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 автомобили, </a:t>
            </a:r>
            <a:r>
              <a:rPr lang="ru-RU" sz="1400" b="1" dirty="0">
                <a:latin typeface="Times New Roman" panose="02020603050405020304" pitchFamily="18" charset="0"/>
              </a:rPr>
              <a:t>предназначенные для перевозки легковоспламеняющихся и горючих жидкостей, а также горючих </a:t>
            </a:r>
            <a:r>
              <a:rPr lang="ru-RU" sz="1400" b="1" dirty="0" smtClean="0">
                <a:latin typeface="Times New Roman" panose="02020603050405020304" pitchFamily="18" charset="0"/>
              </a:rPr>
              <a:t>газов;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осуществлять курение </a:t>
            </a:r>
            <a:r>
              <a:rPr lang="ru-RU" sz="1400" b="1" dirty="0">
                <a:latin typeface="Times New Roman" panose="02020603050405020304" pitchFamily="18" charset="0"/>
              </a:rPr>
              <a:t>в специально отведенных для этого </a:t>
            </a:r>
            <a:r>
              <a:rPr lang="ru-RU" sz="1400" b="1" dirty="0" smtClean="0">
                <a:latin typeface="Times New Roman" panose="02020603050405020304" pitchFamily="18" charset="0"/>
              </a:rPr>
              <a:t>местах на безопасном расстоянии от транспортных средств.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ctr" hangingPunct="0"/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З А П Р Е Щ А Е Т С Я: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транспортные средства в непосредственной близости друг к другу;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осуществлять промывку деталей с использованием легковоспламеняющихся и горючих жидкостей в близи транспортных средств;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оставлять транспортные средства с открытыми горловинами топливных баков, а также при наличии утечки топлива и смазочных материалов;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заряжать аккумуляторные батареи непосредственно </a:t>
            </a:r>
            <a:r>
              <a:rPr lang="ru-RU" sz="1400" b="1" dirty="0">
                <a:latin typeface="Times New Roman" panose="02020603050405020304" pitchFamily="18" charset="0"/>
              </a:rPr>
              <a:t>на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средствах;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допускать </a:t>
            </a:r>
            <a:r>
              <a:rPr lang="ru-RU" sz="1400" b="1" dirty="0">
                <a:latin typeface="Times New Roman" panose="02020603050405020304" pitchFamily="18" charset="0"/>
              </a:rPr>
              <a:t>использования открытого огня для </a:t>
            </a:r>
            <a:r>
              <a:rPr lang="ru-RU" sz="1400" b="1" dirty="0" smtClean="0">
                <a:latin typeface="Times New Roman" panose="02020603050405020304" pitchFamily="18" charset="0"/>
              </a:rPr>
              <a:t>разогрева двигателя</a:t>
            </a:r>
            <a:r>
              <a:rPr lang="ru-RU" sz="1400" b="1" dirty="0">
                <a:latin typeface="Times New Roman" panose="02020603050405020304" pitchFamily="18" charset="0"/>
              </a:rPr>
              <a:t>, освещения, а также приготовления пищи на территории стоянок (паркингов</a:t>
            </a:r>
            <a:r>
              <a:rPr lang="ru-RU" sz="1400" b="1" dirty="0" smtClean="0">
                <a:latin typeface="Times New Roman" panose="02020603050405020304" pitchFamily="18" charset="0"/>
              </a:rPr>
              <a:t>).</a:t>
            </a:r>
            <a:endParaRPr lang="ru-RU" sz="1400" b="1" dirty="0">
              <a:latin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EFD641-95D5-485E-BBE3-C4C7D43374EE}"/>
</file>

<file path=customXml/itemProps2.xml><?xml version="1.0" encoding="utf-8"?>
<ds:datastoreItem xmlns:ds="http://schemas.openxmlformats.org/officeDocument/2006/customXml" ds:itemID="{32BCBE26-B708-4ACE-A550-17E5F29269FA}"/>
</file>

<file path=customXml/itemProps3.xml><?xml version="1.0" encoding="utf-8"?>
<ds:datastoreItem xmlns:ds="http://schemas.openxmlformats.org/officeDocument/2006/customXml" ds:itemID="{DC43F7BB-EA21-4D8D-9EDB-72FF051192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267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Тимошкин Константин Валерьевич</cp:lastModifiedBy>
  <cp:revision>21</cp:revision>
  <dcterms:created xsi:type="dcterms:W3CDTF">2022-12-07T12:24:29Z</dcterms:created>
  <dcterms:modified xsi:type="dcterms:W3CDTF">2022-12-08T12:02:21Z</dcterms:modified>
</cp:coreProperties>
</file>