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9675" cy="10763250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451" y="-64"/>
      </p:cViewPr>
      <p:guideLst>
        <p:guide orient="horz" pos="3390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680328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77640" y="5779080"/>
            <a:ext cx="680328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377640" y="5779080"/>
            <a:ext cx="331992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 type="body"/>
          </p:nvPr>
        </p:nvSpPr>
        <p:spPr>
          <a:xfrm>
            <a:off x="3863880" y="5779080"/>
            <a:ext cx="331992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219024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2677680" y="2518560"/>
            <a:ext cx="219024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978080" y="2518560"/>
            <a:ext cx="219024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377640" y="5779080"/>
            <a:ext cx="219024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 type="body"/>
          </p:nvPr>
        </p:nvSpPr>
        <p:spPr>
          <a:xfrm>
            <a:off x="2677680" y="5779080"/>
            <a:ext cx="219024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 type="body"/>
          </p:nvPr>
        </p:nvSpPr>
        <p:spPr>
          <a:xfrm>
            <a:off x="4978080" y="5779080"/>
            <a:ext cx="219024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377640" y="2518560"/>
            <a:ext cx="6803280" cy="62420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6803280" cy="624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624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624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945000" y="1761480"/>
            <a:ext cx="5668920" cy="1736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624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 type="body"/>
          </p:nvPr>
        </p:nvSpPr>
        <p:spPr>
          <a:xfrm>
            <a:off x="377640" y="5779080"/>
            <a:ext cx="331992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6242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863880" y="5779080"/>
            <a:ext cx="331992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77640" y="2518560"/>
            <a:ext cx="331992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863880" y="2518560"/>
            <a:ext cx="331992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77640" y="5779080"/>
            <a:ext cx="6803280" cy="29772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945000" y="1761480"/>
            <a:ext cx="5668920" cy="3746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18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C7D5ED"/>
            </a:gs>
          </a:gsLst>
          <a:path path="circle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Picture 1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</a:extLst>
          </a:blip>
          <a:srcRect l="1417" r="1157" b="31565"/>
          <a:stretch/>
        </p:blipFill>
        <p:spPr>
          <a:xfrm>
            <a:off x="720" y="32760"/>
            <a:ext cx="7558920" cy="10767240"/>
          </a:xfrm>
          <a:prstGeom prst="rect">
            <a:avLst/>
          </a:prstGeom>
          <a:ln w="63360" cap="rnd">
            <a:solidFill>
              <a:srgbClr val="F4B183"/>
            </a:solidFill>
            <a:round/>
          </a:ln>
        </p:spPr>
      </p:pic>
      <p:pic>
        <p:nvPicPr>
          <p:cNvPr id="38" name="Picture 9"/>
          <p:cNvPicPr/>
          <p:nvPr/>
        </p:nvPicPr>
        <p:blipFill>
          <a:blip r:embed="rId4"/>
          <a:stretch/>
        </p:blipFill>
        <p:spPr>
          <a:xfrm>
            <a:off x="6536160" y="27360"/>
            <a:ext cx="995400" cy="957960"/>
          </a:xfrm>
          <a:prstGeom prst="rect">
            <a:avLst/>
          </a:prstGeom>
          <a:ln>
            <a:noFill/>
          </a:ln>
        </p:spPr>
      </p:pic>
      <p:pic>
        <p:nvPicPr>
          <p:cNvPr id="39" name="Picture 3"/>
          <p:cNvPicPr/>
          <p:nvPr/>
        </p:nvPicPr>
        <p:blipFill>
          <a:blip r:embed="rId5"/>
          <a:stretch/>
        </p:blipFill>
        <p:spPr>
          <a:xfrm>
            <a:off x="48240" y="30600"/>
            <a:ext cx="759240" cy="886680"/>
          </a:xfrm>
          <a:prstGeom prst="rect">
            <a:avLst/>
          </a:prstGeom>
          <a:ln>
            <a:noFill/>
          </a:ln>
        </p:spPr>
      </p:pic>
      <p:sp>
        <p:nvSpPr>
          <p:cNvPr id="40" name="CustomShape 1"/>
          <p:cNvSpPr/>
          <p:nvPr/>
        </p:nvSpPr>
        <p:spPr>
          <a:xfrm>
            <a:off x="808200" y="9360"/>
            <a:ext cx="5727240" cy="12164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Calibri"/>
                <a:ea typeface="DejaVu Sans"/>
              </a:rPr>
              <a:t>Управление надзорной деятельности и профилактической работы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400" b="1" strike="noStrike" spc="-1">
                <a:solidFill>
                  <a:srgbClr val="002060"/>
                </a:solidFill>
                <a:latin typeface="Calibri"/>
                <a:ea typeface="DejaVu Sans"/>
              </a:rPr>
              <a:t>Главного управления МЧС России по Волгоградской области информирует … </a:t>
            </a:r>
            <a:endParaRPr lang="ru-RU" sz="14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2060"/>
                </a:solidFill>
                <a:latin typeface="Calibri"/>
                <a:ea typeface="DejaVu Sans"/>
              </a:rPr>
              <a:t>«Безопасность в местах подземных парковок </a:t>
            </a:r>
            <a:endParaRPr lang="ru-RU" sz="1600" b="0" strike="noStrike" spc="-1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600" b="1" strike="noStrike" spc="-1">
                <a:solidFill>
                  <a:srgbClr val="002060"/>
                </a:solidFill>
                <a:latin typeface="Calibri"/>
                <a:ea typeface="DejaVu Sans"/>
              </a:rPr>
              <a:t>транспортных средств»</a:t>
            </a:r>
            <a:endParaRPr lang="ru-RU" sz="1600" b="0" strike="noStrike" spc="-1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423000" y="1224000"/>
            <a:ext cx="6755040" cy="515880"/>
          </a:xfrm>
          <a:prstGeom prst="rect">
            <a:avLst/>
          </a:prstGeom>
          <a:noFill/>
          <a:ln w="63360" cap="rnd">
            <a:solidFill>
              <a:srgbClr val="F4B18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Times New Roman"/>
              </a:rPr>
              <a:t>В целях обеспечения пожарной безопасности В МЕСТАХ ПОДЗЕМНЫХ ПАРКОВОЧНЫХ СТОЯНОК ДЛЯ ТРАНСПОРТНЫХ СРЕДСТВ. 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432000" y="1872000"/>
            <a:ext cx="6735960" cy="1155240"/>
          </a:xfrm>
          <a:prstGeom prst="rect">
            <a:avLst/>
          </a:prstGeom>
          <a:noFill/>
          <a:ln w="63360" cap="rnd">
            <a:solidFill>
              <a:srgbClr val="F4B18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Пожарная опасность подземного паркинга обусловлена как высоким уровнем пожарной нагрузки на единицу площади, так и коротким периодом заполнения токсичными продуктами горения всех помещений, что снижает вероятность безопасной эвакуации людей, находящихся на этажах (уровнях), а также сильно затрудняет непосредственно тушение произошедшего пожара.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3" name="CustomShape 4"/>
          <p:cNvSpPr/>
          <p:nvPr/>
        </p:nvSpPr>
        <p:spPr>
          <a:xfrm>
            <a:off x="432000" y="3168000"/>
            <a:ext cx="6755040" cy="3287160"/>
          </a:xfrm>
          <a:prstGeom prst="rect">
            <a:avLst/>
          </a:prstGeom>
          <a:noFill/>
          <a:ln w="63360" cap="rnd">
            <a:solidFill>
              <a:srgbClr val="F4B18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400" b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 местах подземных автостоянок ЗАПРЕЩАЕТСЯ</a:t>
            </a: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:</a:t>
            </a:r>
            <a:endParaRPr lang="ru-RU" sz="1400" b="0" strike="noStrike" spc="-1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нарушать принятый план расстановки машин, а также допускать перегруженность паркинга сверх регламента;</a:t>
            </a:r>
            <a:endParaRPr lang="ru-RU" sz="1400" b="0" strike="noStrike" spc="-1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перекрывать проезды и загромождать ворота;</a:t>
            </a:r>
            <a:endParaRPr lang="ru-RU" sz="1400" b="0" strike="noStrike" spc="-1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проводить пожароопасные работы, такие как: сварка, резка металла, термообработка, покраска, использование легковоспламеняющихся жидкостей;</a:t>
            </a:r>
            <a:endParaRPr lang="ru-RU" sz="1400" b="0" strike="noStrike" spc="-1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хранить емкости с горючими веществами в неплотно закрытой таре и допускать их утечку;</a:t>
            </a:r>
            <a:endParaRPr lang="ru-RU" sz="1400" b="0" strike="noStrike" spc="-1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осуществлять подзарядку аккумуляторных батарей без съема с автомобиля, кроме электромобилей и гибридных моделей двигателей;</a:t>
            </a:r>
            <a:endParaRPr lang="ru-RU" sz="1400" b="0" strike="noStrike" spc="-1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использовать открытый огонь на территории паркинга в любых целях;</a:t>
            </a:r>
            <a:endParaRPr lang="ru-RU" sz="1400" b="0" strike="noStrike" spc="-1">
              <a:latin typeface="Arial"/>
            </a:endParaRPr>
          </a:p>
          <a:p>
            <a:pPr marL="171360" indent="-17064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осуществлять парковку транспорта, перевозящего топливо или горючие газы;</a:t>
            </a:r>
            <a:endParaRPr lang="ru-RU" sz="14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осуществлять хранение в транспортных средствах ГБО и баллонов с горючими газами, не относящихся к системе транспортного средства.</a:t>
            </a:r>
            <a:endParaRPr lang="ru-RU" sz="1400" b="0" strike="noStrike" spc="-1">
              <a:latin typeface="Arial"/>
            </a:endParaRPr>
          </a:p>
        </p:txBody>
      </p:sp>
      <p:sp>
        <p:nvSpPr>
          <p:cNvPr id="44" name="CustomShape 5"/>
          <p:cNvSpPr/>
          <p:nvPr/>
        </p:nvSpPr>
        <p:spPr>
          <a:xfrm>
            <a:off x="432000" y="6624000"/>
            <a:ext cx="6768000" cy="1338480"/>
          </a:xfrm>
          <a:prstGeom prst="rect">
            <a:avLst/>
          </a:prstGeom>
          <a:noFill/>
          <a:ln w="63360" cap="rnd">
            <a:solidFill>
              <a:srgbClr val="F4B18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just">
              <a:lnSpc>
                <a:spcPct val="100000"/>
              </a:lnSpc>
              <a:tabLst>
                <a:tab pos="0" algn="l"/>
              </a:tabLst>
            </a:pPr>
            <a:r>
              <a:rPr lang="ru-RU" sz="12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                       </a:t>
            </a:r>
            <a:r>
              <a:rPr lang="ru-RU" sz="13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      </a:t>
            </a: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 </a:t>
            </a:r>
            <a:r>
              <a:rPr lang="ru-RU" sz="1400" b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 подземных паркингах ДОПУСКАЕТСЯ:</a:t>
            </a:r>
            <a:endParaRPr lang="ru-RU" sz="14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60000"/>
              <a:buFont typeface="Wingdings" charset="2"/>
              <a:buChar char=""/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манежное хранение автомашин, когда они размещаются в общем положении, имея свободный выезд на внутренний проезд каждого этажа;</a:t>
            </a:r>
            <a:endParaRPr lang="ru-RU" sz="1400" b="0" strike="noStrike" spc="-1">
              <a:latin typeface="Arial"/>
            </a:endParaRPr>
          </a:p>
          <a:p>
            <a:pPr marL="216000" indent="-215640" algn="just">
              <a:lnSpc>
                <a:spcPct val="100000"/>
              </a:lnSpc>
              <a:buClr>
                <a:srgbClr val="000000"/>
              </a:buClr>
              <a:buSzPct val="60000"/>
              <a:buFont typeface="Wingdings" charset="2"/>
              <a:buChar char=""/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боксовое хранение легковых автомашин, когда они находятся в отдельных боксах, обеспеченных выездом наружу, во внутренний проезд.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1400" b="0" strike="noStrike" spc="-1">
              <a:latin typeface="Arial"/>
            </a:endParaRPr>
          </a:p>
        </p:txBody>
      </p:sp>
      <p:pic>
        <p:nvPicPr>
          <p:cNvPr id="45" name="Рисунок 13"/>
          <p:cNvPicPr/>
          <p:nvPr/>
        </p:nvPicPr>
        <p:blipFill>
          <a:blip r:embed="rId6"/>
          <a:stretch/>
        </p:blipFill>
        <p:spPr>
          <a:xfrm>
            <a:off x="423000" y="9970920"/>
            <a:ext cx="6755040" cy="732960"/>
          </a:xfrm>
          <a:prstGeom prst="rect">
            <a:avLst/>
          </a:prstGeom>
          <a:ln>
            <a:noFill/>
          </a:ln>
        </p:spPr>
      </p:pic>
      <p:sp>
        <p:nvSpPr>
          <p:cNvPr id="46" name="CustomShape 6"/>
          <p:cNvSpPr/>
          <p:nvPr/>
        </p:nvSpPr>
        <p:spPr>
          <a:xfrm>
            <a:off x="423000" y="8136000"/>
            <a:ext cx="6755040" cy="1764000"/>
          </a:xfrm>
          <a:prstGeom prst="rect">
            <a:avLst/>
          </a:prstGeom>
          <a:noFill/>
          <a:ln w="63360" cap="rnd">
            <a:solidFill>
              <a:srgbClr val="F4B18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400" b="1" u="sng" strike="noStrike" spc="-1">
                <a:solidFill>
                  <a:srgbClr val="000000"/>
                </a:solidFill>
                <a:uFillTx/>
                <a:latin typeface="Times New Roman"/>
                <a:ea typeface="DejaVu Sans"/>
              </a:rPr>
              <a:t>Водителям, транспортных средств, использующих систему газобаллонного оборудования (ГБО), необходимо обратить особое внимание на:</a:t>
            </a:r>
            <a:endParaRPr lang="ru-RU" sz="14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соблюдение требований безопасности при эксплуатации систем ГБО;</a:t>
            </a:r>
            <a:endParaRPr lang="ru-RU" sz="14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необходимость осуществления установки и своевременного технического обслуживания систем ГБО только в специализированных организациях;</a:t>
            </a:r>
            <a:endParaRPr lang="ru-RU" sz="1400" b="0" strike="noStrike" spc="-1">
              <a:latin typeface="Arial"/>
            </a:endParaRPr>
          </a:p>
          <a:p>
            <a:pPr marL="171360" indent="-171000" algn="just">
              <a:lnSpc>
                <a:spcPct val="100000"/>
              </a:lnSpc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ru-RU" sz="1400" b="1" strike="noStrike" spc="-1">
                <a:solidFill>
                  <a:srgbClr val="000000"/>
                </a:solidFill>
                <a:latin typeface="Times New Roman"/>
                <a:ea typeface="DejaVu Sans"/>
              </a:rPr>
              <a:t>неукоснительное выполнение требований инструкции завода-изготовителя при эксплуатации ГБО.</a:t>
            </a:r>
            <a:endParaRPr lang="ru-RU" sz="1400" b="0" strike="noStrike" spc="-1">
              <a:latin typeface="Arial"/>
            </a:endParaRPr>
          </a:p>
          <a:p>
            <a:pPr algn="just">
              <a:lnSpc>
                <a:spcPct val="100000"/>
              </a:lnSpc>
              <a:tabLst>
                <a:tab pos="0" algn="l"/>
              </a:tabLst>
            </a:pPr>
            <a:endParaRPr lang="ru-RU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DE0CD64-747D-4C42-9CC5-3F9078812179}"/>
</file>

<file path=customXml/itemProps2.xml><?xml version="1.0" encoding="utf-8"?>
<ds:datastoreItem xmlns:ds="http://schemas.openxmlformats.org/officeDocument/2006/customXml" ds:itemID="{A17EA495-B500-4AD2-8043-02F7C7740B3B}"/>
</file>

<file path=customXml/itemProps3.xml><?xml version="1.0" encoding="utf-8"?>
<ds:datastoreItem xmlns:ds="http://schemas.openxmlformats.org/officeDocument/2006/customXml" ds:itemID="{45206AC6-7615-4294-92FB-64050073D9DE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295</Words>
  <Application>Microsoft Office PowerPoint</Application>
  <PresentationFormat>Произвольный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Соколов А.В.</dc:creator>
  <cp:lastModifiedBy>Ширинкин Валерий Викторович</cp:lastModifiedBy>
  <cp:revision>15</cp:revision>
  <dcterms:created xsi:type="dcterms:W3CDTF">2022-12-07T12:24:29Z</dcterms:created>
  <dcterms:modified xsi:type="dcterms:W3CDTF">2022-12-12T08:25:22Z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Произвольный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