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media/image3.png" ContentType="image/png"/>
  <Override PartName="/ppt/media/image4.png" ContentType="image/png"/>
  <Override PartName="/ppt/media/hdphoto1.wdp" ContentType="image/vnd.ms-photo"/>
  <Override PartName="/ppt/media/image2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media/image1.png" ContentType="image/png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_rels/presentation.xml.rels" ContentType="application/vnd.openxmlformats-package.relationships+xml"/>
  <Override PartName="/customXml/itemProps3.xml" ContentType="application/vnd.openxmlformats-officedocument.customXml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763250"/>
  <p:notesSz cx="7559675" cy="10691812"/>
</p:presentation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2" Type="http://schemas.openxmlformats.org/officeDocument/2006/relationships/slideMaster" Target="slideMasters/slideMaster1.xml"/><Relationship Id="rId1" Type="http://schemas.openxmlformats.org/officeDocument/2006/relationships/theme" Target="theme/theme1.xml"/><Relationship Id="rId6" Type="http://schemas.openxmlformats.org/officeDocument/2006/relationships/customXml" Target="../customXml/item3.xml"/><Relationship Id="rId5" Type="http://schemas.openxmlformats.org/officeDocument/2006/relationships/customXml" Target="../customXml/item2.xml"/><Relationship Id="rId4" Type="http://schemas.openxmlformats.org/officeDocument/2006/relationships/customXml" Target="../customXml/item1.xml"/>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77640" y="2518560"/>
            <a:ext cx="680328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77640" y="5779080"/>
            <a:ext cx="680328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77640" y="251856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863880" y="251856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377640" y="577908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3863880" y="577908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77640" y="2518560"/>
            <a:ext cx="219024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2677680" y="2518560"/>
            <a:ext cx="219024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978080" y="2518560"/>
            <a:ext cx="219024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77640" y="5779080"/>
            <a:ext cx="219024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2677680" y="5779080"/>
            <a:ext cx="219024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4978080" y="5779080"/>
            <a:ext cx="219024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377640" y="2518560"/>
            <a:ext cx="6803280" cy="6242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77640" y="2518560"/>
            <a:ext cx="6803280" cy="624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77640" y="2518560"/>
            <a:ext cx="3319920" cy="624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3863880" y="2518560"/>
            <a:ext cx="3319920" cy="624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945000" y="1761480"/>
            <a:ext cx="5668920" cy="1736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77640" y="251856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3863880" y="2518560"/>
            <a:ext cx="3319920" cy="624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377640" y="577908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77640" y="2518560"/>
            <a:ext cx="3319920" cy="624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863880" y="251856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863880" y="577908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77640" y="251856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863880" y="2518560"/>
            <a:ext cx="331992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77640" y="5779080"/>
            <a:ext cx="6803280" cy="29772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45000" y="1761480"/>
            <a:ext cx="5668920" cy="3746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microsoft.com/office/2007/relationships/hdphoto" Target="../media/hdphoto1.wdp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c7d5ed"/>
            </a:gs>
          </a:gsLst>
          <a:path path="circle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1" descr=""/>
          <p:cNvPicPr/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15000"/>
                    </a14:imgEffect>
                  </a14:imgLayer>
                </a14:imgProps>
              </a:ext>
            </a:extLst>
          </a:blip>
          <a:srcRect l="1417" t="0" r="1157" b="31565"/>
          <a:stretch/>
        </p:blipFill>
        <p:spPr>
          <a:xfrm>
            <a:off x="720" y="32760"/>
            <a:ext cx="7558920" cy="10767240"/>
          </a:xfrm>
          <a:prstGeom prst="rect">
            <a:avLst/>
          </a:prstGeom>
          <a:ln cap="rnd" w="63360">
            <a:solidFill>
              <a:srgbClr val="f4b183"/>
            </a:solidFill>
            <a:round/>
          </a:ln>
        </p:spPr>
      </p:pic>
      <p:pic>
        <p:nvPicPr>
          <p:cNvPr id="38" name="Picture 9" descr=""/>
          <p:cNvPicPr/>
          <p:nvPr/>
        </p:nvPicPr>
        <p:blipFill>
          <a:blip r:embed="rId3"/>
          <a:stretch/>
        </p:blipFill>
        <p:spPr>
          <a:xfrm>
            <a:off x="6536160" y="27360"/>
            <a:ext cx="995400" cy="957960"/>
          </a:xfrm>
          <a:prstGeom prst="rect">
            <a:avLst/>
          </a:prstGeom>
          <a:ln>
            <a:noFill/>
          </a:ln>
        </p:spPr>
      </p:pic>
      <p:pic>
        <p:nvPicPr>
          <p:cNvPr id="39" name="Picture 3" descr=""/>
          <p:cNvPicPr/>
          <p:nvPr/>
        </p:nvPicPr>
        <p:blipFill>
          <a:blip r:embed="rId4"/>
          <a:stretch/>
        </p:blipFill>
        <p:spPr>
          <a:xfrm>
            <a:off x="48240" y="30600"/>
            <a:ext cx="759240" cy="886680"/>
          </a:xfrm>
          <a:prstGeom prst="rect">
            <a:avLst/>
          </a:prstGeom>
          <a:ln>
            <a:noFill/>
          </a:ln>
        </p:spPr>
      </p:pic>
      <p:sp>
        <p:nvSpPr>
          <p:cNvPr id="40" name="CustomShape 1"/>
          <p:cNvSpPr/>
          <p:nvPr/>
        </p:nvSpPr>
        <p:spPr>
          <a:xfrm>
            <a:off x="808200" y="9360"/>
            <a:ext cx="5727240" cy="121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400" spc="-1" strike="noStrike">
                <a:solidFill>
                  <a:srgbClr val="002060"/>
                </a:solidFill>
                <a:latin typeface="Calibri"/>
                <a:ea typeface="DejaVu Sans"/>
              </a:rPr>
              <a:t>Управление надзорной деятельности и профилактической работы </a:t>
            </a:r>
            <a:endParaRPr b="0" lang="ru-RU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400" spc="-1" strike="noStrike">
                <a:solidFill>
                  <a:srgbClr val="002060"/>
                </a:solidFill>
                <a:latin typeface="Calibri"/>
                <a:ea typeface="DejaVu Sans"/>
              </a:rPr>
              <a:t>Главного управления МЧС России по Волгоградской области информирует … </a:t>
            </a:r>
            <a:endParaRPr b="0" lang="ru-RU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2060"/>
                </a:solidFill>
                <a:latin typeface="Calibri"/>
                <a:ea typeface="DejaVu Sans"/>
              </a:rPr>
              <a:t>«Безопасность в местах подземных парковок 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2060"/>
                </a:solidFill>
                <a:latin typeface="Calibri"/>
                <a:ea typeface="DejaVu Sans"/>
              </a:rPr>
              <a:t>транспортных средств»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423000" y="1224000"/>
            <a:ext cx="6755040" cy="515880"/>
          </a:xfrm>
          <a:prstGeom prst="rect">
            <a:avLst/>
          </a:prstGeom>
          <a:noFill/>
          <a:ln cap="rnd" w="63360">
            <a:solidFill>
              <a:srgbClr val="f4b18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целях обеспечения пожарной безопасности В МЕСТАХ ПОДЗЕМНЫХ ПАРКОВОЧНЫХ СТОЯНОК ДЛЯ ТРАНСПОРТНЫХ СРЕДСТВ.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432000" y="1872000"/>
            <a:ext cx="6735960" cy="1155240"/>
          </a:xfrm>
          <a:prstGeom prst="rect">
            <a:avLst/>
          </a:prstGeom>
          <a:noFill/>
          <a:ln cap="rnd" w="63360">
            <a:solidFill>
              <a:srgbClr val="f4b18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Пожарная опасность подземного паркинга обусловлена как высоким уровнем пожарной нагрузки на единицу площади, так и коротким периодом заполнения токсичными продуктами горения всех помещений, что снижает вероятность безопасной эвакуации людей, находящихся на этажах (уровнях), а также сильно затрудняет непосредственно тушение произошедшего пожара.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432000" y="3168000"/>
            <a:ext cx="6755040" cy="3287160"/>
          </a:xfrm>
          <a:prstGeom prst="rect">
            <a:avLst/>
          </a:prstGeom>
          <a:noFill/>
          <a:ln cap="rnd" w="63360">
            <a:solidFill>
              <a:srgbClr val="f4b18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В местах подземных автостоянок ЗАПРЕЩАЕТСЯ</a:t>
            </a: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</a:t>
            </a:r>
            <a:endParaRPr b="0" lang="ru-RU" sz="1400" spc="-1" strike="noStrike">
              <a:latin typeface="Arial"/>
            </a:endParaRPr>
          </a:p>
          <a:p>
            <a:pPr marL="171360" indent="-1706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нарушать принятый план расстановки машин, а также допускать перегруженность паркинга сверх регламента;</a:t>
            </a:r>
            <a:endParaRPr b="0" lang="ru-RU" sz="1400" spc="-1" strike="noStrike">
              <a:latin typeface="Arial"/>
            </a:endParaRPr>
          </a:p>
          <a:p>
            <a:pPr marL="171360" indent="-1706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перекрывать проезды и загромождать ворота;</a:t>
            </a:r>
            <a:endParaRPr b="0" lang="ru-RU" sz="1400" spc="-1" strike="noStrike">
              <a:latin typeface="Arial"/>
            </a:endParaRPr>
          </a:p>
          <a:p>
            <a:pPr marL="171360" indent="-1706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проводить пожароопасные работы, такие как: сварка, резка металла, термообработка, покраска, использование легковоспламеняющихся жидкостей;</a:t>
            </a:r>
            <a:endParaRPr b="0" lang="ru-RU" sz="1400" spc="-1" strike="noStrike">
              <a:latin typeface="Arial"/>
            </a:endParaRPr>
          </a:p>
          <a:p>
            <a:pPr marL="171360" indent="-1706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хранить емкости с горючими веществами в неплотно закрытой таре и допускать их утечку;</a:t>
            </a:r>
            <a:endParaRPr b="0" lang="ru-RU" sz="1400" spc="-1" strike="noStrike">
              <a:latin typeface="Arial"/>
            </a:endParaRPr>
          </a:p>
          <a:p>
            <a:pPr marL="171360" indent="-1706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осуществлять подзарядку аккумуляторных батарей без съема с автомобиля, кроме электромобилей и гибридных моделей двигателей;</a:t>
            </a:r>
            <a:endParaRPr b="0" lang="ru-RU" sz="1400" spc="-1" strike="noStrike">
              <a:latin typeface="Arial"/>
            </a:endParaRPr>
          </a:p>
          <a:p>
            <a:pPr marL="171360" indent="-1706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использовать открытый огонь на территории паркинга в любых целях;</a:t>
            </a:r>
            <a:endParaRPr b="0" lang="ru-RU" sz="1400" spc="-1" strike="noStrike">
              <a:latin typeface="Arial"/>
            </a:endParaRPr>
          </a:p>
          <a:p>
            <a:pPr marL="171360" indent="-1706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осуществлять парковку транспорта, перевозящего топливо или горючие газы;</a:t>
            </a:r>
            <a:endParaRPr b="0" lang="ru-RU" sz="14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осуществлять хранение в транспортных средствах ГБО и баллонов с горючими газами, не относящихся к системе транспортного средства.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432000" y="6624000"/>
            <a:ext cx="6768000" cy="1338480"/>
          </a:xfrm>
          <a:prstGeom prst="rect">
            <a:avLst/>
          </a:prstGeom>
          <a:noFill/>
          <a:ln cap="rnd" w="63360">
            <a:solidFill>
              <a:srgbClr val="f4b18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</a:t>
            </a:r>
            <a:r>
              <a:rPr b="1" lang="ru-RU" sz="13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     </a:t>
            </a: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ru-RU" sz="14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В подземных паркингах ДОПУСКАЕТСЯ:</a:t>
            </a:r>
            <a:endParaRPr b="0" lang="ru-RU" sz="14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60000"/>
              <a:buFont typeface="Wingdings" charset="2"/>
              <a:buChar char="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манежное хранение автомашин, когда они размещаются в общем положении, имея свободный выезд на внутренний проезд каждого этажа;</a:t>
            </a:r>
            <a:endParaRPr b="0" lang="ru-RU" sz="1400" spc="-1" strike="noStrike"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SzPct val="60000"/>
              <a:buFont typeface="Wingdings" charset="2"/>
              <a:buChar char="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боксовое хранение легковых автомашин, когда они находятся в отдельных боксах, обеспеченных выездом наружу, во внутренний проезд.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latin typeface="Arial"/>
            </a:endParaRPr>
          </a:p>
        </p:txBody>
      </p:sp>
      <p:pic>
        <p:nvPicPr>
          <p:cNvPr id="45" name="Рисунок 13" descr=""/>
          <p:cNvPicPr/>
          <p:nvPr/>
        </p:nvPicPr>
        <p:blipFill>
          <a:blip r:embed="rId5"/>
          <a:stretch/>
        </p:blipFill>
        <p:spPr>
          <a:xfrm>
            <a:off x="423000" y="9970920"/>
            <a:ext cx="6755040" cy="732960"/>
          </a:xfrm>
          <a:prstGeom prst="rect">
            <a:avLst/>
          </a:prstGeom>
          <a:ln>
            <a:noFill/>
          </a:ln>
        </p:spPr>
      </p:pic>
      <p:sp>
        <p:nvSpPr>
          <p:cNvPr id="46" name="CustomShape 6"/>
          <p:cNvSpPr/>
          <p:nvPr/>
        </p:nvSpPr>
        <p:spPr>
          <a:xfrm>
            <a:off x="423000" y="8136000"/>
            <a:ext cx="6755040" cy="1764000"/>
          </a:xfrm>
          <a:prstGeom prst="rect">
            <a:avLst/>
          </a:prstGeom>
          <a:noFill/>
          <a:ln cap="rnd" w="63360">
            <a:solidFill>
              <a:srgbClr val="f4b18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Водителям, транспортных средств, использующих систему газобаллонного оборудования (ГБО), необходимо обратить особое внимание на:</a:t>
            </a:r>
            <a:endParaRPr b="0" lang="ru-RU" sz="14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соблюдение требований безопасности при эксплуатации систем ГБО;</a:t>
            </a:r>
            <a:endParaRPr b="0" lang="ru-RU" sz="14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необходимость осуществления установки и своевременного технического обслуживания систем ГБО только в специализированных организациях;</a:t>
            </a:r>
            <a:endParaRPr b="0" lang="ru-RU" sz="14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неукоснительное выполнение требований инструкции завода-изготовителя при эксплуатации ГБО.</a:t>
            </a:r>
            <a:endParaRPr b="0" lang="ru-RU" sz="14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E0ACEF-5CFA-4736-AFB7-BA61614DAEA8}"/>
</file>

<file path=customXml/itemProps2.xml><?xml version="1.0" encoding="utf-8"?>
<ds:datastoreItem xmlns:ds="http://schemas.openxmlformats.org/officeDocument/2006/customXml" ds:itemID="{3DF87FFD-6426-45AA-A0A9-752F902B47CA}"/>
</file>

<file path=customXml/itemProps3.xml><?xml version="1.0" encoding="utf-8"?>
<ds:datastoreItem xmlns:ds="http://schemas.openxmlformats.org/officeDocument/2006/customXml" ds:itemID="{FF0A845A-014D-441B-B635-267C4A8423B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Application>LibreOffice/6.4.6.2$Linux_X86_64 LibreOffice_project/40$Build-2</Application>
  <Words>294</Words>
  <Paragraphs>22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Соколов А.В.</dc:creator>
  <dc:description/>
  <cp:lastModifiedBy/>
  <cp:revision>14</cp:revision>
  <dcterms:created xsi:type="dcterms:W3CDTF">2022-12-07T12:24:29Z</dcterms:created>
  <dcterms:modified xsi:type="dcterms:W3CDTF">2022-12-07T17:42:16Z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