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6.xml" ContentType="application/vnd.openxmlformats-officedocument.presentationml.slide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s/slide16.xml" ContentType="application/vnd.openxmlformats-officedocument.presentationml.slide+xml"/>
  <Override PartName="/ppt/slides/slide20.xml" ContentType="application/vnd.openxmlformats-officedocument.presentationml.slide+xml"/>
  <Override PartName="/ppt/slides/slide32.xml" ContentType="application/vnd.openxmlformats-officedocument.presentationml.slide+xml"/>
  <Override PartName="/ppt/slides/slide19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33.xml" ContentType="application/vnd.openxmlformats-officedocument.presentationml.slide+xml"/>
  <Override PartName="/ppt/slides/slide31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1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3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5.xml" ContentType="application/vnd.openxmlformats-officedocument.presentationml.notesSlid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396" r:id="rId2"/>
    <p:sldId id="614" r:id="rId3"/>
    <p:sldId id="540" r:id="rId4"/>
    <p:sldId id="542" r:id="rId5"/>
    <p:sldId id="564" r:id="rId6"/>
    <p:sldId id="563" r:id="rId7"/>
    <p:sldId id="557" r:id="rId8"/>
    <p:sldId id="554" r:id="rId9"/>
    <p:sldId id="552" r:id="rId10"/>
    <p:sldId id="612" r:id="rId11"/>
    <p:sldId id="580" r:id="rId12"/>
    <p:sldId id="581" r:id="rId13"/>
    <p:sldId id="582" r:id="rId14"/>
    <p:sldId id="583" r:id="rId15"/>
    <p:sldId id="584" r:id="rId16"/>
    <p:sldId id="585" r:id="rId17"/>
    <p:sldId id="586" r:id="rId18"/>
    <p:sldId id="587" r:id="rId19"/>
    <p:sldId id="562" r:id="rId20"/>
    <p:sldId id="588" r:id="rId21"/>
    <p:sldId id="589" r:id="rId22"/>
    <p:sldId id="590" r:id="rId23"/>
    <p:sldId id="591" r:id="rId24"/>
    <p:sldId id="592" r:id="rId25"/>
    <p:sldId id="593" r:id="rId26"/>
    <p:sldId id="594" r:id="rId27"/>
    <p:sldId id="595" r:id="rId28"/>
    <p:sldId id="596" r:id="rId29"/>
    <p:sldId id="597" r:id="rId30"/>
    <p:sldId id="598" r:id="rId31"/>
    <p:sldId id="599" r:id="rId32"/>
    <p:sldId id="600" r:id="rId33"/>
    <p:sldId id="601" r:id="rId34"/>
    <p:sldId id="610" r:id="rId35"/>
    <p:sldId id="611" r:id="rId36"/>
    <p:sldId id="524" r:id="rId37"/>
  </p:sldIdLst>
  <p:sldSz cx="10691813" cy="7559675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3" userDrawn="1">
          <p15:clr>
            <a:srgbClr val="A4A3A4"/>
          </p15:clr>
        </p15:guide>
        <p15:guide id="2" pos="533" userDrawn="1">
          <p15:clr>
            <a:srgbClr val="A4A3A4"/>
          </p15:clr>
        </p15:guide>
        <p15:guide id="3" pos="1077" userDrawn="1">
          <p15:clr>
            <a:srgbClr val="A4A3A4"/>
          </p15:clr>
        </p15:guide>
        <p15:guide id="4" orient="horz" pos="90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орина Екатерина Леонидовна" initials="ГЕЛ" lastIdx="2" clrIdx="0"/>
  <p:cmAuthor id="2" name="extrena" initials="e" lastIdx="7" clrIdx="1"/>
  <p:cmAuthor id="3" name="user" initials="u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2212"/>
    <a:srgbClr val="5B2B1C"/>
    <a:srgbClr val="ED5338"/>
    <a:srgbClr val="C59368"/>
    <a:srgbClr val="F7F2E5"/>
    <a:srgbClr val="F2ECDE"/>
    <a:srgbClr val="6B3E30"/>
    <a:srgbClr val="EEE2D5"/>
    <a:srgbClr val="000000"/>
    <a:srgbClr val="9595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26" autoAdjust="0"/>
    <p:restoredTop sz="96374" autoAdjust="0"/>
  </p:normalViewPr>
  <p:slideViewPr>
    <p:cSldViewPr snapToGrid="0">
      <p:cViewPr varScale="1">
        <p:scale>
          <a:sx n="84" d="100"/>
          <a:sy n="84" d="100"/>
        </p:scale>
        <p:origin x="1200" y="84"/>
      </p:cViewPr>
      <p:guideLst>
        <p:guide orient="horz" pos="363"/>
        <p:guide pos="533"/>
        <p:guide pos="1077"/>
        <p:guide orient="horz" pos="907"/>
      </p:guideLst>
    </p:cSldViewPr>
  </p:slideViewPr>
  <p:outlineViewPr>
    <p:cViewPr>
      <p:scale>
        <a:sx n="33" d="100"/>
        <a:sy n="33" d="100"/>
      </p:scale>
      <p:origin x="0" y="3058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45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46" Type="http://schemas.openxmlformats.org/officeDocument/2006/relationships/customXml" Target="../customXml/item3.xml"/><Relationship Id="rId20" Type="http://schemas.openxmlformats.org/officeDocument/2006/relationships/slide" Target="slides/slide19.xml"/><Relationship Id="rId4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26337-D0CD-48D6-A0E1-AD5861E1B0BF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FB82C-153F-4E5B-9C4D-5017BDDBB9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213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/>
          </a:p>
        </p:txBody>
      </p:sp>
    </p:spTree>
    <p:extLst>
      <p:ext uri="{BB962C8B-B14F-4D97-AF65-F5344CB8AC3E}">
        <p14:creationId xmlns:p14="http://schemas.microsoft.com/office/powerpoint/2010/main" val="607933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44092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28430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3310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26122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53460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54638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33204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75429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85882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4612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/>
          </a:p>
        </p:txBody>
      </p:sp>
    </p:spTree>
    <p:extLst>
      <p:ext uri="{BB962C8B-B14F-4D97-AF65-F5344CB8AC3E}">
        <p14:creationId xmlns:p14="http://schemas.microsoft.com/office/powerpoint/2010/main" val="27637680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3604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160869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77121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77071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06083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042608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28713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41579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272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466158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089191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777212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361780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960376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/>
          </a:p>
        </p:txBody>
      </p:sp>
    </p:spTree>
    <p:extLst>
      <p:ext uri="{BB962C8B-B14F-4D97-AF65-F5344CB8AC3E}">
        <p14:creationId xmlns:p14="http://schemas.microsoft.com/office/powerpoint/2010/main" val="1237061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0930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95691" y="349217"/>
            <a:ext cx="1278856" cy="368413"/>
          </a:xfrm>
          <a:prstGeom prst="rect">
            <a:avLst/>
          </a:prstGeom>
        </p:spPr>
      </p:pic>
      <p:sp>
        <p:nvSpPr>
          <p:cNvPr id="11" name="Прямоугольник 10"/>
          <p:cNvSpPr/>
          <p:nvPr userDrawn="1"/>
        </p:nvSpPr>
        <p:spPr>
          <a:xfrm>
            <a:off x="837097" y="358775"/>
            <a:ext cx="553490" cy="118333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79"/>
          </a:p>
        </p:txBody>
      </p:sp>
    </p:spTree>
    <p:extLst>
      <p:ext uri="{BB962C8B-B14F-4D97-AF65-F5344CB8AC3E}">
        <p14:creationId xmlns:p14="http://schemas.microsoft.com/office/powerpoint/2010/main" val="980693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121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56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95691" y="349217"/>
            <a:ext cx="1278856" cy="368413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837097" y="358775"/>
            <a:ext cx="553490" cy="118333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79"/>
          </a:p>
        </p:txBody>
      </p:sp>
    </p:spTree>
    <p:extLst>
      <p:ext uri="{BB962C8B-B14F-4D97-AF65-F5344CB8AC3E}">
        <p14:creationId xmlns:p14="http://schemas.microsoft.com/office/powerpoint/2010/main" val="327938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453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51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938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15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799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923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629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 userDrawn="1"/>
        </p:nvSpPr>
        <p:spPr>
          <a:xfrm>
            <a:off x="10111425" y="7070327"/>
            <a:ext cx="418910" cy="418910"/>
          </a:xfrm>
          <a:prstGeom prst="ellipse">
            <a:avLst/>
          </a:prstGeom>
          <a:solidFill>
            <a:srgbClr val="F7F2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0729D-6DE3-4785-BDC3-95AD7889F248}" type="datetimeFigureOut">
              <a:rPr lang="ru-RU" smtClean="0"/>
              <a:pPr/>
              <a:t>11.08.2021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10089705" y="7127888"/>
            <a:ext cx="462349" cy="281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B4796126-9FE8-47CA-8F39-CFE5822E4F2F}" type="slidenum">
              <a:rPr lang="ru-RU" sz="1228" smtClean="0">
                <a:solidFill>
                  <a:srgbClr val="562212"/>
                </a:solidFill>
              </a:rPr>
              <a:pPr algn="ctr"/>
              <a:t>‹#›</a:t>
            </a:fld>
            <a:endParaRPr lang="ru-RU" sz="1228" dirty="0">
              <a:solidFill>
                <a:srgbClr val="5622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42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9.jpe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emf"/><Relationship Id="rId5" Type="http://schemas.openxmlformats.org/officeDocument/2006/relationships/image" Target="../media/image8.jpg"/><Relationship Id="rId4" Type="http://schemas.openxmlformats.org/officeDocument/2006/relationships/image" Target="../media/image12.emf"/><Relationship Id="rId9" Type="http://schemas.openxmlformats.org/officeDocument/2006/relationships/hyperlink" Target="http://www.mspvolga.ru/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spvolga.ru/" TargetMode="External"/><Relationship Id="rId3" Type="http://schemas.openxmlformats.org/officeDocument/2006/relationships/image" Target="../media/image8.jpg"/><Relationship Id="rId7" Type="http://schemas.openxmlformats.org/officeDocument/2006/relationships/image" Target="../media/image12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gif"/><Relationship Id="rId3" Type="http://schemas.openxmlformats.org/officeDocument/2006/relationships/image" Target="../media/image2.emf"/><Relationship Id="rId7" Type="http://schemas.openxmlformats.org/officeDocument/2006/relationships/hyperlink" Target="http://www.mspvolga.ru/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s://mspvolga.ru/kalendar-meropriyatiy/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emf"/><Relationship Id="rId5" Type="http://schemas.openxmlformats.org/officeDocument/2006/relationships/image" Target="../media/image9.jpeg"/><Relationship Id="rId10" Type="http://schemas.openxmlformats.org/officeDocument/2006/relationships/hyperlink" Target="http://www.mspvolga.ru/" TargetMode="External"/><Relationship Id="rId4" Type="http://schemas.openxmlformats.org/officeDocument/2006/relationships/image" Target="../media/image8.jpg"/><Relationship Id="rId9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s://mspvolga.ru/kalendar-meropriyatiy/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emf"/><Relationship Id="rId5" Type="http://schemas.openxmlformats.org/officeDocument/2006/relationships/image" Target="../media/image9.jpeg"/><Relationship Id="rId10" Type="http://schemas.openxmlformats.org/officeDocument/2006/relationships/hyperlink" Target="http://www.mspvolga.ru/" TargetMode="External"/><Relationship Id="rId4" Type="http://schemas.openxmlformats.org/officeDocument/2006/relationships/image" Target="../media/image8.jpg"/><Relationship Id="rId9" Type="http://schemas.openxmlformats.org/officeDocument/2006/relationships/image" Target="../media/image12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https://mspvolga.ru/kalendar-meropriyatiy/" TargetMode="Externa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.emf"/><Relationship Id="rId5" Type="http://schemas.openxmlformats.org/officeDocument/2006/relationships/image" Target="../media/image9.jpeg"/><Relationship Id="rId10" Type="http://schemas.openxmlformats.org/officeDocument/2006/relationships/hyperlink" Target="http://www.mspvolga.ru/" TargetMode="External"/><Relationship Id="rId4" Type="http://schemas.openxmlformats.org/officeDocument/2006/relationships/image" Target="../media/image8.jpg"/><Relationship Id="rId9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image" Target="../media/image8.jp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3.emf"/><Relationship Id="rId4" Type="http://schemas.openxmlformats.org/officeDocument/2006/relationships/image" Target="../media/image9.jpeg"/><Relationship Id="rId9" Type="http://schemas.openxmlformats.org/officeDocument/2006/relationships/hyperlink" Target="http://www.mspvolga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3"/>
          <a:srcRect t="29636" r="25088"/>
          <a:stretch/>
        </p:blipFill>
        <p:spPr>
          <a:xfrm>
            <a:off x="4929913" y="-157593"/>
            <a:ext cx="6645162" cy="6239912"/>
          </a:xfrm>
          <a:prstGeom prst="rect">
            <a:avLst/>
          </a:prstGeom>
        </p:spPr>
      </p:pic>
      <p:sp>
        <p:nvSpPr>
          <p:cNvPr id="23" name="Арка 22"/>
          <p:cNvSpPr/>
          <p:nvPr/>
        </p:nvSpPr>
        <p:spPr>
          <a:xfrm rot="20783462">
            <a:off x="-2810262" y="4131997"/>
            <a:ext cx="4829763" cy="4829763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Арка 20"/>
          <p:cNvSpPr/>
          <p:nvPr/>
        </p:nvSpPr>
        <p:spPr>
          <a:xfrm rot="9900000">
            <a:off x="9341625" y="6360266"/>
            <a:ext cx="2473453" cy="247345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4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01675" y="314036"/>
            <a:ext cx="813089" cy="2185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12101" y="7084291"/>
            <a:ext cx="566252" cy="3797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7290026" y="782680"/>
            <a:ext cx="3029349" cy="879890"/>
            <a:chOff x="920709" y="2234968"/>
            <a:chExt cx="8532371" cy="2423584"/>
          </a:xfrm>
        </p:grpSpPr>
        <p:pic>
          <p:nvPicPr>
            <p:cNvPr id="16" name="Рисунок 15"/>
            <p:cNvPicPr>
              <a:picLocks noChangeAspect="1"/>
            </p:cNvPicPr>
            <p:nvPr/>
          </p:nvPicPr>
          <p:blipFill rotWithShape="1">
            <a:blip r:embed="rId5"/>
            <a:srcRect l="82864"/>
            <a:stretch/>
          </p:blipFill>
          <p:spPr>
            <a:xfrm>
              <a:off x="8011434" y="2234968"/>
              <a:ext cx="1441646" cy="2423584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709" y="2629589"/>
              <a:ext cx="6976492" cy="1295192"/>
            </a:xfrm>
            <a:prstGeom prst="rect">
              <a:avLst/>
            </a:prstGeom>
          </p:spPr>
        </p:pic>
      </p:grpSp>
      <p:sp>
        <p:nvSpPr>
          <p:cNvPr id="2" name="Прямоугольник 1"/>
          <p:cNvSpPr/>
          <p:nvPr/>
        </p:nvSpPr>
        <p:spPr>
          <a:xfrm>
            <a:off x="8932403" y="256939"/>
            <a:ext cx="1534076" cy="525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D1A2325D-FFD4-4554-8120-CD44486306F6}"/>
              </a:ext>
            </a:extLst>
          </p:cNvPr>
          <p:cNvSpPr/>
          <p:nvPr/>
        </p:nvSpPr>
        <p:spPr>
          <a:xfrm>
            <a:off x="701675" y="1857097"/>
            <a:ext cx="696888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5B2B1C"/>
                </a:solidFill>
                <a:latin typeface="Circe Bold" panose="020B0602020203020203" pitchFamily="34" charset="-52"/>
              </a:rPr>
              <a:t>Региональный проект "Создание условий для легкого старта и комфортного ведения бизнеса"</a:t>
            </a:r>
          </a:p>
        </p:txBody>
      </p:sp>
    </p:spTree>
    <p:extLst>
      <p:ext uri="{BB962C8B-B14F-4D97-AF65-F5344CB8AC3E}">
        <p14:creationId xmlns:p14="http://schemas.microsoft.com/office/powerpoint/2010/main" val="2193403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120060" y="4339928"/>
            <a:ext cx="1701101" cy="2950851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4"/>
          <a:srcRect t="-77" r="218" b="-1"/>
          <a:stretch/>
        </p:blipFill>
        <p:spPr>
          <a:xfrm>
            <a:off x="9154259" y="6302578"/>
            <a:ext cx="2322296" cy="2328515"/>
          </a:xfrm>
          <a:prstGeom prst="rect">
            <a:avLst/>
          </a:prstGeom>
        </p:spPr>
      </p:pic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263977" y="1551265"/>
            <a:ext cx="4410767" cy="2837851"/>
          </a:xfrm>
          <a:prstGeom prst="rect">
            <a:avLst/>
          </a:prstGeom>
        </p:spPr>
      </p:pic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823" y="1102042"/>
            <a:ext cx="6552394" cy="5679148"/>
          </a:xfrm>
        </p:spPr>
        <p:txBody>
          <a:bodyPr>
            <a:normAutofit fontScale="92500" lnSpcReduction="20000"/>
          </a:bodyPr>
          <a:lstStyle/>
          <a:p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Оказание консультационной поддержки по следующим направлениям: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начало ведения предпринимательской деятельности (регистрация ИП/ООО/самозанятого, подбор системы налогообложения, ОКВЭД, виды отчетности и сроки ее сдачи);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финансовое  и правовое сопровождение деятельности субъектов МСП Волгоградской области и самозанятых граждан (бюджетирование, оптимизация налогообложения, бухгалтерские услуги, привлечение инвестиций и займов, по подбору персонала);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маркетинговое и информационное  сопровождение деятельности субъектов МСП Волгоградской области и самозанятых граждан (продвижение товаров, работ и услуг, разработка маркетинговой стратегии и планов);</a:t>
            </a:r>
          </a:p>
          <a:p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 и необходимых данных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ru-RU" sz="17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Ежова Татьяна Владимировна</a:t>
            </a:r>
          </a:p>
          <a:p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17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7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cpp34@bk.ru</a:t>
            </a: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1001" y="530168"/>
            <a:ext cx="4321680" cy="380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200" b="1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Консультационные услуги</a:t>
            </a:r>
            <a:endParaRPr lang="ru-RU" sz="22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contrast="-20000"/>
          </a:blip>
          <a:stretch>
            <a:fillRect/>
          </a:stretch>
        </p:blipFill>
        <p:spPr>
          <a:xfrm>
            <a:off x="5937196" y="-580796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6975173" y="1274662"/>
            <a:ext cx="30475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459991" y="2634972"/>
            <a:ext cx="33885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начинающих предпринимателей.</a:t>
            </a:r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9597" y="5456575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909313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296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473519" y="2192681"/>
            <a:ext cx="2712610" cy="2771580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774751" y="2737157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846992" y="3092003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0460" y="5772983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907321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3022" y="1382959"/>
            <a:ext cx="7786256" cy="5688354"/>
          </a:xfrm>
        </p:spPr>
        <p:txBody>
          <a:bodyPr>
            <a:normAutofit/>
          </a:bodyPr>
          <a:lstStyle/>
          <a:p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Получить подготовленный профиль предприятия, позволяющий определить его ключевые компетенции, выпускаемую продукцию, конкурентную позицию и репутацию на рынке с целью расширения доступа к рынкам сбыта, включения его в кооперационные цепочки, систему аутсорсинга (поставщиков), государственные программы развития промышленности и импортозамещения; результаты анкетирования субъекта МСП, скоринга, интервьюирования руководства предприятия, SWОТ-анализа, а также перечень предложений по устранению выявленных барьеров (проблем), путей реализации потенциала развития и роста предприятия, доступных инструментов государственной и других видов поддержки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5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endParaRPr lang="ru-RU" sz="14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10%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 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26899" y="168055"/>
            <a:ext cx="69604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Анализ потенциала малых и средних предприятий, выявление текущих потребностей и проблем предприятий, влияющих на их конкурентоспособность</a:t>
            </a:r>
          </a:p>
        </p:txBody>
      </p:sp>
    </p:spTree>
    <p:extLst>
      <p:ext uri="{BB962C8B-B14F-4D97-AF65-F5344CB8AC3E}">
        <p14:creationId xmlns:p14="http://schemas.microsoft.com/office/powerpoint/2010/main" val="13480830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852658" y="2081921"/>
            <a:ext cx="2712610" cy="2771580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95115" y="205863"/>
            <a:ext cx="6960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Проведение экспресс-оценки индекса технологической готовности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153890" y="2626397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226131" y="2981243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7138" y="5090375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907321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1" y="1036860"/>
            <a:ext cx="7786256" cy="5688354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Оценить уровень организации производства на аудируемом предприятии, его готовность к технологическому перевооружению, а также возможности для инвестирования в инновационную деятельность или в мероприятия по модернизации. Услуга необходима для определения готовности предприятия к серийному производству, а также к возможности в дальнейшем стать поставщиком для крупных заказчиков и госмонополий.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5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endParaRPr lang="ru-RU" sz="14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10%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600" b="1" dirty="0">
              <a:solidFill>
                <a:srgbClr val="ED5338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 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154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3874" y="1218967"/>
            <a:ext cx="7786256" cy="5688354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Провести анализ факторов, влияющих на способность субъекта МСП производить и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поставлять конкурентоспособную отечественную продукцию на внутренний рынок РФ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или ЕАЭС взамен импортируемого из зарубежных стран для выбора стратегии импортозамещения;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Провести анализ рынка для импортозамещающей продукции, уровня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локализации продукции;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По итогам проведения оценки потенциала импортозамещения могут быть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сформулированы рекомендации для субъекта МСП по выбору стратегии импортозамещения.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10%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</a:t>
            </a:r>
            <a:r>
              <a:rPr lang="ru-RU" sz="1600" b="1" dirty="0">
                <a:solidFill>
                  <a:srgbClr val="C5936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032250" y="1950633"/>
            <a:ext cx="2712610" cy="2771580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413874" y="305652"/>
            <a:ext cx="54311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Оценка потенциала импортозамещения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333482" y="2495109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405723" y="2849955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0597" y="5576830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4" y="6907321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254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3677" y="1392374"/>
            <a:ext cx="7786256" cy="5688354"/>
          </a:xfrm>
        </p:spPr>
        <p:txBody>
          <a:bodyPr>
            <a:normAutofit/>
          </a:bodyPr>
          <a:lstStyle/>
          <a:p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Оперативно отыскать незанятые рыночные ниши, выбрать максимально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подходящий целевой рынок, лучше осознать потребительские потребности;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Изучить конъюнктуру рынка, его сегментацию и выявить наиболее значимые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сегменты;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Маркетинговое исследование объема, динамики и потенциала развития рынка;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Изучение цен и общий экономический анализ рынка.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5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30%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 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040803" y="2081921"/>
            <a:ext cx="2712610" cy="2771580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03677" y="285868"/>
            <a:ext cx="69604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Маркетинговое исследование рынка продукции СМСП на территории заявленных товаропроизводителем регионов РФ и/или стран-участников Таможенного союза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342035" y="2626397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414276" y="2981243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4819" y="5279114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974900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894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6804" y="1286546"/>
            <a:ext cx="7786256" cy="5688354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Разработать фирменный стиль – образ компании в мире бизнеса,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позволяющий покупателям узнавать Ваш товар на рынке среди конкурентов.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Основополагающую роль в этом играет единый уникальный стиль: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графическое, текстовое, цветовое, лексическое решения, которые будут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разработаны исключительно для Вас (товарный знак, логотип, изобразительный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знак, рекламная и сувенирная продукция, документы, упаковка).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5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endParaRPr lang="ru-RU" sz="14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30%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</a:t>
            </a:r>
            <a:r>
              <a:rPr lang="ru-RU" sz="1600" b="1" dirty="0">
                <a:solidFill>
                  <a:srgbClr val="C5936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026980" y="2097664"/>
            <a:ext cx="2712610" cy="2771580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328212" y="2642140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400453" y="2996986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5942" y="5005332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974900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36804" y="168055"/>
            <a:ext cx="69604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Разработка фирменного стиля и графического решения (логотип, буклет, каталог, брендбук и т.п.) с целью идентификации, производимых субъектом МСП товаров у потребителей</a:t>
            </a:r>
          </a:p>
        </p:txBody>
      </p:sp>
    </p:spTree>
    <p:extLst>
      <p:ext uri="{BB962C8B-B14F-4D97-AF65-F5344CB8AC3E}">
        <p14:creationId xmlns:p14="http://schemas.microsoft.com/office/powerpoint/2010/main" val="1129157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8632" y="1103264"/>
            <a:ext cx="7786256" cy="5688354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Провести комплексную проверку экономического и финансового состояния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организации, проверку достоверности информации в финансовой отчетности организации, а также анализ и оценку перспектив ее развития;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Выявить финансовые риски (налоговые, правовые, административные,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хозяйственные), получить рекомендации по их снижению.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10%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</a:t>
            </a:r>
            <a:r>
              <a:rPr lang="ru-RU" sz="1600" b="1" dirty="0">
                <a:solidFill>
                  <a:srgbClr val="C5936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032250" y="2004421"/>
            <a:ext cx="2712610" cy="2771580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48632" y="272267"/>
            <a:ext cx="6960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Проведение финансового или управленческого аудита на предприятиях МСП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333482" y="2548897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405723" y="2903743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2397" y="4614637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907321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1438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192" y="1286546"/>
            <a:ext cx="7786256" cy="5688354"/>
          </a:xfrm>
        </p:spPr>
        <p:txBody>
          <a:bodyPr>
            <a:normAutofit fontScale="92500" lnSpcReduction="10000"/>
          </a:bodyPr>
          <a:lstStyle/>
          <a:p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Показать, что продукт или услуга найдут своего потребителя, установить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емкость рынка сбыта и перспективы его развития;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Оценить затраты, необходимые для изготовления и сбыта продукции,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предоставления на рынке работ или услуг;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Определить прибыльность будущего производства и показать его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эффективность для предприятия (инвестора), для местного, регионального и государственного бюджета;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Определить целесообразность (или нецелесообразность) создания продукта или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услуги;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Продемонстрировать потенциальным инвесторам и кредиторам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Инвестиционную привлекательность проекта, предоставляет возможность проанализировать инвестиционные риски.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10%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7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</a:t>
            </a:r>
            <a:r>
              <a:rPr lang="ru-RU" sz="1700" b="1" dirty="0">
                <a:solidFill>
                  <a:srgbClr val="C5936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7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Аликова Мария Алексеевна, </a:t>
            </a:r>
            <a:endParaRPr lang="en-US" sz="17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7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700" b="1" dirty="0" err="1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К</a:t>
            </a:r>
            <a:r>
              <a:rPr lang="ru-RU" sz="17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аменнов</a:t>
            </a:r>
            <a:r>
              <a:rPr lang="ru-RU" sz="17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7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7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7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7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344986" y="2244093"/>
            <a:ext cx="2680717" cy="2738994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614326" y="2788569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686567" y="3143415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2073" y="5745886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907321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3192" y="284051"/>
            <a:ext cx="6960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Составление бизнес-планов/ТЭО/инвестиционных меморандумов для инвестиционных проектов предприятий</a:t>
            </a:r>
          </a:p>
        </p:txBody>
      </p:sp>
    </p:spTree>
    <p:extLst>
      <p:ext uri="{BB962C8B-B14F-4D97-AF65-F5344CB8AC3E}">
        <p14:creationId xmlns:p14="http://schemas.microsoft.com/office/powerpoint/2010/main" val="856477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666377" y="345951"/>
            <a:ext cx="2680717" cy="2738994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935717" y="890427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8007958" y="1245273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1700" y="5156194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974900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5262" y="337182"/>
            <a:ext cx="69604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Содействие в проведении работ по защите прав на результаты интеллектуальной деятельности и приравненные к ним средства индивидуализации юридических лиц, товаров, работ, услуг 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262" y="1414400"/>
            <a:ext cx="7786256" cy="5688354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Содействие в оформлении заявки на регистрацию объекта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интеллектуальной собственности для последующей регистрации в Федеральной службе по интеллектуальной собственности (ФИПС);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Содействие в сопровождении заявки на стадии экспертизы по существу;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Сопровождение заявки на стадии регистрации объекта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интеллектуальной собственности и выдачи патента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2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30%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 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7979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112661" y="2260936"/>
            <a:ext cx="2680717" cy="2738994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382001" y="2805412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454242" y="3160258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8336" y="4853501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974900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6642" y="345951"/>
            <a:ext cx="6960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Содействие в проведении сертификации, декларировании, аттестации,  иные услуги 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3022" y="1286546"/>
            <a:ext cx="7786256" cy="5688354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Провести сертификацию оборудования, технологических процессов, образцов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выпускаемых изделий и продукции на соответствие требованиям нормативных документов, стандартов, технических условий с последующей выдачей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сертификата соответствия;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Провести декларирование товаров, работ, услуг, производственных процессов.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40%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 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562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Арка 22"/>
          <p:cNvSpPr/>
          <p:nvPr/>
        </p:nvSpPr>
        <p:spPr>
          <a:xfrm rot="20783462">
            <a:off x="-3235607" y="4123189"/>
            <a:ext cx="4829763" cy="4829763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3">
            <a:lum contrast="-20000"/>
          </a:blip>
          <a:stretch>
            <a:fillRect/>
          </a:stretch>
        </p:blipFill>
        <p:spPr>
          <a:xfrm>
            <a:off x="6640798" y="-1043891"/>
            <a:ext cx="1854042" cy="185349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01675" y="314036"/>
            <a:ext cx="813089" cy="2185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545621" y="7179972"/>
            <a:ext cx="566252" cy="3797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8932403" y="256939"/>
            <a:ext cx="1534076" cy="525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0" name="Группа 19">
            <a:extLst>
              <a:ext uri="{FF2B5EF4-FFF2-40B4-BE49-F238E27FC236}">
                <a16:creationId xmlns:a16="http://schemas.microsoft.com/office/drawing/2014/main" xmlns="" id="{A2711797-DF77-42D7-B1D7-C0C27A520114}"/>
              </a:ext>
            </a:extLst>
          </p:cNvPr>
          <p:cNvGrpSpPr/>
          <p:nvPr/>
        </p:nvGrpSpPr>
        <p:grpSpPr>
          <a:xfrm>
            <a:off x="9063677" y="355302"/>
            <a:ext cx="1327949" cy="354550"/>
            <a:chOff x="920709" y="2234968"/>
            <a:chExt cx="8532371" cy="2423584"/>
          </a:xfrm>
        </p:grpSpPr>
        <p:pic>
          <p:nvPicPr>
            <p:cNvPr id="22" name="Рисунок 21">
              <a:extLst>
                <a:ext uri="{FF2B5EF4-FFF2-40B4-BE49-F238E27FC236}">
                  <a16:creationId xmlns:a16="http://schemas.microsoft.com/office/drawing/2014/main" xmlns="" id="{C5F185E1-04BA-4F65-8E31-06C8DDEC0C3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82864"/>
            <a:stretch/>
          </p:blipFill>
          <p:spPr>
            <a:xfrm>
              <a:off x="8011434" y="2234968"/>
              <a:ext cx="1441646" cy="2423584"/>
            </a:xfrm>
            <a:prstGeom prst="rect">
              <a:avLst/>
            </a:prstGeom>
          </p:spPr>
        </p:pic>
        <p:pic>
          <p:nvPicPr>
            <p:cNvPr id="26" name="Рисунок 25">
              <a:extLst>
                <a:ext uri="{FF2B5EF4-FFF2-40B4-BE49-F238E27FC236}">
                  <a16:creationId xmlns:a16="http://schemas.microsoft.com/office/drawing/2014/main" xmlns="" id="{651EA666-2A39-467E-A1D0-2370B3451A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709" y="2629589"/>
              <a:ext cx="6976492" cy="1295192"/>
            </a:xfrm>
            <a:prstGeom prst="rect">
              <a:avLst/>
            </a:prstGeom>
          </p:spPr>
        </p:pic>
      </p:grpSp>
      <p:pic>
        <p:nvPicPr>
          <p:cNvPr id="30" name="Рисунок 29">
            <a:extLst>
              <a:ext uri="{FF2B5EF4-FFF2-40B4-BE49-F238E27FC236}">
                <a16:creationId xmlns:a16="http://schemas.microsoft.com/office/drawing/2014/main" xmlns="" id="{787C507E-2AF3-4D20-ACB0-FACD0D9151F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2379" y="4657864"/>
            <a:ext cx="1201004" cy="2522108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7"/>
          <a:srcRect t="29636" r="25088"/>
          <a:stretch/>
        </p:blipFill>
        <p:spPr>
          <a:xfrm>
            <a:off x="5910300" y="-1457386"/>
            <a:ext cx="6645162" cy="6239912"/>
          </a:xfrm>
          <a:prstGeom prst="rect">
            <a:avLst/>
          </a:prstGeom>
        </p:spPr>
      </p:pic>
      <p:sp>
        <p:nvSpPr>
          <p:cNvPr id="21" name="Арка 20"/>
          <p:cNvSpPr/>
          <p:nvPr/>
        </p:nvSpPr>
        <p:spPr>
          <a:xfrm rot="9900000">
            <a:off x="9341625" y="6360266"/>
            <a:ext cx="2473453" cy="247345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8B7F7DA1-0266-443B-911B-7F409A0763C6}"/>
              </a:ext>
            </a:extLst>
          </p:cNvPr>
          <p:cNvSpPr/>
          <p:nvPr/>
        </p:nvSpPr>
        <p:spPr>
          <a:xfrm>
            <a:off x="701675" y="2837951"/>
            <a:ext cx="93104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5B2B1C"/>
                </a:solidFill>
                <a:latin typeface="Circe Extra Bold" panose="020B0802020203020203" pitchFamily="34" charset="-52"/>
              </a:rPr>
              <a:t>УСЛУГИ ЦЕНТРА </a:t>
            </a:r>
          </a:p>
          <a:p>
            <a:pPr algn="ctr"/>
            <a:r>
              <a:rPr lang="ru-RU" sz="4800" b="1" dirty="0">
                <a:solidFill>
                  <a:srgbClr val="5B2B1C"/>
                </a:solidFill>
                <a:latin typeface="Circe Extra Bold" panose="020B0802020203020203" pitchFamily="34" charset="-52"/>
              </a:rPr>
              <a:t>«МОЙ БИЗНЕС»</a:t>
            </a:r>
          </a:p>
        </p:txBody>
      </p:sp>
    </p:spTree>
    <p:extLst>
      <p:ext uri="{BB962C8B-B14F-4D97-AF65-F5344CB8AC3E}">
        <p14:creationId xmlns:p14="http://schemas.microsoft.com/office/powerpoint/2010/main" val="35791340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594138" y="2114507"/>
            <a:ext cx="2680717" cy="2738994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863478" y="2658983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935719" y="3013829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7566" y="5944067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907680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6642" y="178037"/>
            <a:ext cx="72447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Подбор индексов МПК или МКТУ/предварительный поиск по товарным знакам или изобретениям/технические условия/протоколы испытаний/обоснование безопасности/паспорт изделия/руководство по эксплуатации/паспорт безопасности/иная техническая документация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6642" y="1803742"/>
            <a:ext cx="7786256" cy="5688354"/>
          </a:xfrm>
        </p:spPr>
        <p:txBody>
          <a:bodyPr>
            <a:normAutofit fontScale="77500" lnSpcReduction="20000"/>
          </a:bodyPr>
          <a:lstStyle/>
          <a:p>
            <a:r>
              <a:rPr lang="ru-RU" sz="21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Определить класс товаров и услуг в соответствии с Международной классификацией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товаров и услуг (МКТУ) для предполагаемого к регистрации комбинированного обозначения, включающего словесный элемент и изобразительный элемент (товарный знак);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Провести предварительный поиск по зарегистрированным товарным знакам и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Заявленным на регистрацию товарным знакам (знакам обслуживания) для определения тождества и/или сходства предполагаемого к регистрации комбинированного обозначения, включающего словесный элемент и изобразительный элемент;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Провести лабораторные исследования (испытания) продукции;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Разработать технические условия, паспорт изделия, руководство по эксплуатации;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Разработать паспорт безопасности продукции, устанавливающий требования безопасности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касательного заявленной в документе продукции.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1800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1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40%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21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8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8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21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 Аликова Мария Алексеевна, </a:t>
            </a:r>
            <a:endParaRPr lang="en-US" sz="21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1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21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21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21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21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21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21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21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21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21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1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21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72734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945" y="1090571"/>
            <a:ext cx="7786256" cy="5688354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Исследовать объект вложений;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Определить насколько привлекателен проект для инвестиций;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Рассчитать и проанализировать финансовые показатели;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Минимизировать риски потери средств;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Достичь максимальной финансовой отдачи через определенный период времени.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1400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10%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 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927807" y="1950633"/>
            <a:ext cx="2680717" cy="2738994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95945" y="407162"/>
            <a:ext cx="69604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Разработка инвестиционных проектов развития МСП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197147" y="2495109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269388" y="2849955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7902" y="4439833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778925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3290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909653" y="2244093"/>
            <a:ext cx="2680717" cy="2738994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85879" y="284051"/>
            <a:ext cx="6960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Проектно-конструкторские разработки по модернизации производственных предприятий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178993" y="2788569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251234" y="3143415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5173" y="5015670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907321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5063" y="1115048"/>
            <a:ext cx="7786256" cy="5688354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Расширить производство, повысить эффективность деятельности, улучшить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технологический процесс за счет внедрения новых технологий и методов работы, изменить структуру предприятия, при этом сохранив прежнюю технологию производства продукции.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40%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 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714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864217" y="2022351"/>
            <a:ext cx="2680717" cy="2738994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58170" y="284051"/>
            <a:ext cx="6960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инжиниринговых цифровых технологий (программный продукт) 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133557" y="2566827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205798" y="2921673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358" y="4853501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907321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570" y="1440601"/>
            <a:ext cx="7786256" cy="5688354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Разработать программный продукт (программное обеспечение), создать или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модернизировать сайт или интернет-магазин для решения определенной проблемы (задачи) массового спроса.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40%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 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244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254000" y="2279952"/>
            <a:ext cx="2680717" cy="2738994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523340" y="2824428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595581" y="3179274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3918" y="5544377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916645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945" y="1228291"/>
            <a:ext cx="7786256" cy="5688354"/>
          </a:xfrm>
        </p:spPr>
        <p:txBody>
          <a:bodyPr>
            <a:normAutofit/>
          </a:bodyPr>
          <a:lstStyle/>
          <a:p>
            <a:endParaRPr lang="ru-RU" sz="2200" dirty="0">
              <a:solidFill>
                <a:srgbClr val="ED5338"/>
              </a:solidFill>
              <a:latin typeface="Circe ExtraBold" panose="020B0802020203020203" pitchFamily="34" charset="-52"/>
            </a:endParaRPr>
          </a:p>
          <a:p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Получить широкий спектр услуг, связанных с созданием производственной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продукции, промышленных изделий, технологического оборудования, отдельных узлов и деталей, оснастки производственного оборудования, в том числе с формированием конструкторской и технологической документации.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400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40%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8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 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95945" y="228707"/>
            <a:ext cx="69604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Инженерно-консультационные, научно-исследовательские услуги по разработке технологических процессов/технологий/оборудования производства/промышленных изделий</a:t>
            </a:r>
          </a:p>
        </p:txBody>
      </p:sp>
    </p:spTree>
    <p:extLst>
      <p:ext uri="{BB962C8B-B14F-4D97-AF65-F5344CB8AC3E}">
        <p14:creationId xmlns:p14="http://schemas.microsoft.com/office/powerpoint/2010/main" val="16885130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255591" y="2253057"/>
            <a:ext cx="2680717" cy="2738994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524931" y="2797533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597172" y="3152379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5420" y="4539530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907321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95115" y="318781"/>
            <a:ext cx="6960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Услуга:</a:t>
            </a: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Проектно-конструкторские, расчетно-аналитические услуги для товаропроизводителей региона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5115" y="824477"/>
            <a:ext cx="8012202" cy="5827808"/>
          </a:xfrm>
        </p:spPr>
        <p:txBody>
          <a:bodyPr>
            <a:normAutofit/>
          </a:bodyPr>
          <a:lstStyle/>
          <a:p>
            <a:endParaRPr lang="ru-RU" sz="2200" dirty="0">
              <a:solidFill>
                <a:srgbClr val="ED5338"/>
              </a:solidFill>
              <a:latin typeface="Circe ExtraBold" panose="020B0802020203020203" pitchFamily="34" charset="-52"/>
            </a:endParaRPr>
          </a:p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Проведение комплекса мероприятий, обеспечивающих поиск технических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решений, удовлетворяющих заданным требованиям, их оптимизацию и реализацию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в виде комплекта конструкторских/расчетно-аналитических/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научно-исследовательских документов и/или опытного образца, подвергаемого циклу испытаний на соответствие требованиям технического задания.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40%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 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8258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7379507" y="2004422"/>
            <a:ext cx="2680717" cy="2738994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88368" y="222861"/>
            <a:ext cx="6960476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endParaRPr lang="ru-RU" sz="3200" dirty="0">
              <a:solidFill>
                <a:srgbClr val="ED5338"/>
              </a:solidFill>
              <a:latin typeface="Circe"/>
              <a:cs typeface="Times New Roman" panose="02020603050405020304" pitchFamily="18" charset="0"/>
            </a:endParaRPr>
          </a:p>
          <a:p>
            <a:pPr defTabSz="1007943">
              <a:buFont typeface="Arial" panose="020B0604020202020204" pitchFamily="34" charset="0"/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Вебинар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на тему: «Проектный менеджмент»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648847" y="2548898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721088" y="2903744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4688" y="5351038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907321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8368" y="979991"/>
            <a:ext cx="7786256" cy="5688354"/>
          </a:xfrm>
        </p:spPr>
        <p:txBody>
          <a:bodyPr>
            <a:normAutofit/>
          </a:bodyPr>
          <a:lstStyle/>
          <a:p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Узнать о роли проектного менеджмента в управлении организацией,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 жизненном цикле проекта, об инициации проекта, как она должна происходить;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Узнать об управлении предметной областью проекта, сроками, стоимостью,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персоналом, коммуникациями, качеством, рисками и изменениями проекта;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Узнать о контроле при реализации проекта;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Узнать об анализе результативности и эффективности реализации проекта;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Принять участие в дискуссии и получить ответы на интересующие вопросы.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</a:t>
            </a:r>
            <a:r>
              <a:rPr lang="ru-RU" sz="1600" b="1" dirty="0">
                <a:solidFill>
                  <a:srgbClr val="C5936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57954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890816" y="2114507"/>
            <a:ext cx="2680717" cy="2738994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48934" y="360995"/>
            <a:ext cx="6411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007943">
              <a:buFont typeface="Arial" panose="020B0604020202020204" pitchFamily="34" charset="0"/>
            </a:pP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Вебинар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на тему: «Управление производственными рисками»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937196" y="-102901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160156" y="2658983"/>
            <a:ext cx="226689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232397" y="3013829"/>
            <a:ext cx="22668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u="sng" dirty="0">
                <a:solidFill>
                  <a:srgbClr val="5B2B1C"/>
                </a:solidFill>
                <a:latin typeface="Circe"/>
              </a:rPr>
              <a:t>Для начинающих и опытных производственных субъектов малого и среднего предпринимательства</a:t>
            </a:r>
            <a:endParaRPr lang="ru-RU" sz="1050" dirty="0"/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9505" y="4853501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907321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8934" y="1176350"/>
            <a:ext cx="7786256" cy="5688354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Узнать о видах производственных рисков;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Узнать об основных стадиях опасной производственной ситуации;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Узнать о классификации опасностей на производстве;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Узнать об инструментах и методах управления производственными рисками;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Принять участие в дискуссии и получить ответы на интересующие вопросы.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Размер софинансирования со стороны субъекта МСП: 0%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defTabSz="457200"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контактных данных;</a:t>
            </a:r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комплекта документов, предоставляемых </a:t>
            </a:r>
          </a:p>
          <a:p>
            <a:pPr>
              <a:spcBef>
                <a:spcPts val="0"/>
              </a:spcBef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Центром инжиниринга, для подачи заявки на получение услуг.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Менеджеры: Аликова Мария Алексеевна, </a:t>
            </a:r>
            <a:endParaRPr lang="en-US" sz="1600" b="1" dirty="0">
              <a:solidFill>
                <a:srgbClr val="ED5338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ED5338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  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Каменнов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Алексей Владимирович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Центр инжиниринга Волгоградской области</a:t>
            </a:r>
          </a:p>
          <a:p>
            <a:pPr>
              <a:spcBef>
                <a:spcPts val="0"/>
              </a:spcBef>
            </a:pP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8(8442) 32-00-04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 civo34@mail.ru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2888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602418" y="1350462"/>
            <a:ext cx="3806964" cy="3348677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57425" y="4321382"/>
            <a:ext cx="1622284" cy="281413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53945" y="319446"/>
            <a:ext cx="5881176" cy="380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200" b="1" dirty="0">
                <a:solidFill>
                  <a:srgbClr val="562212"/>
                </a:solidFill>
                <a:effectLst/>
                <a:latin typeface="Circe"/>
                <a:ea typeface="Calibri" panose="020F0502020204030204" pitchFamily="34" charset="0"/>
              </a:rPr>
              <a:t>Консультационные услуги</a:t>
            </a:r>
            <a:endParaRPr lang="ru-RU" sz="3600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144829" y="1267331"/>
            <a:ext cx="30475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259237" y="2458727"/>
            <a:ext cx="32645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>
                <a:solidFill>
                  <a:srgbClr val="5B2B1C"/>
                </a:solidFill>
                <a:latin typeface="Circe"/>
              </a:rPr>
              <a:t>Ведущих и планирующих предпринимательскую деятельность</a:t>
            </a:r>
          </a:p>
          <a:p>
            <a:r>
              <a:rPr lang="ru-RU" sz="1400" b="1" u="sng" dirty="0">
                <a:solidFill>
                  <a:srgbClr val="5B2B1C"/>
                </a:solidFill>
                <a:latin typeface="Circe"/>
              </a:rPr>
              <a:t>в социальной сфере 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962" y="5593085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778925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/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2729" y="960182"/>
            <a:ext cx="7267935" cy="5915747"/>
          </a:xfrm>
        </p:spPr>
        <p:txBody>
          <a:bodyPr>
            <a:normAutofit fontScale="70000" lnSpcReduction="20000"/>
          </a:bodyPr>
          <a:lstStyle/>
          <a:p>
            <a:r>
              <a:rPr lang="ru-RU" sz="23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Направления консультаций: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5B2B1C"/>
                </a:solidFill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по вопросам начала ведения собственного дела в  социальной сфере; 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5B2B1C"/>
                </a:solidFill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по </a:t>
            </a:r>
            <a:r>
              <a:rPr lang="ru-RU" sz="20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вопросам вступления в реестр социальных предприятий; 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по вопросам, связанным с созданием маркетинговой стратегии </a:t>
            </a:r>
            <a:endParaRPr lang="en-US" sz="2000" dirty="0">
              <a:solidFill>
                <a:srgbClr val="5B2B1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0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реализации проектов субъектов социального предпринимательства; 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по вопросам патентно-лицензионного сопровождения деятельности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0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социальных предприятий; </a:t>
            </a:r>
          </a:p>
          <a:p>
            <a:pPr marL="342900" indent="-342900"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5B2B1C"/>
                </a:solidFill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 по </a:t>
            </a:r>
            <a:r>
              <a:rPr lang="ru-RU" sz="20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вопросам государственного регулирования предпринимательской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0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деятельности и льготных условий </a:t>
            </a:r>
            <a:r>
              <a:rPr lang="ru-RU" sz="2000" dirty="0">
                <a:solidFill>
                  <a:srgbClr val="5B2B1C"/>
                </a:solidFill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деятельности субъектов социального 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2000" dirty="0">
                <a:solidFill>
                  <a:srgbClr val="5B2B1C"/>
                </a:solidFill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2000" dirty="0">
                <a:solidFill>
                  <a:srgbClr val="5B2B1C"/>
                </a:solidFill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редпринимательства и др.</a:t>
            </a:r>
          </a:p>
          <a:p>
            <a:r>
              <a:rPr lang="ru-RU" sz="2300" b="1" dirty="0">
                <a:solidFill>
                  <a:srgbClr val="ED5338"/>
                </a:solidFill>
                <a:latin typeface="Circe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                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ru-RU" sz="2000" b="1" dirty="0">
                <a:solidFill>
                  <a:srgbClr val="ED5338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Менеджер Дмитриева Ирина Геннадьевна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Центр инноваций социальной сферы Волгоградской области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8(8442) 23-01-50</a:t>
            </a:r>
            <a:endParaRPr lang="en-US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ciss34@mail.ru</a:t>
            </a:r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7686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349619" y="1468582"/>
            <a:ext cx="4342193" cy="3154194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55444" y="4285793"/>
            <a:ext cx="1605791" cy="2785520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59524" y="221727"/>
            <a:ext cx="5881176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000" b="1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Проведение </a:t>
            </a:r>
            <a:r>
              <a:rPr lang="ru-RU" sz="2000" b="1" dirty="0">
                <a:solidFill>
                  <a:srgbClr val="562212"/>
                </a:solidFill>
                <a:effectLst/>
                <a:latin typeface="Circe"/>
                <a:ea typeface="Times New Roman" panose="02020603050405020304" pitchFamily="18" charset="0"/>
                <a:cs typeface="Times New Roman" panose="02020603050405020304" pitchFamily="18" charset="0"/>
              </a:rPr>
              <a:t>акселерационных программ и иных </a:t>
            </a:r>
            <a:r>
              <a:rPr lang="ru-RU" sz="2000" b="1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обучающих и просветительских мероприятий </a:t>
            </a:r>
            <a:endParaRPr lang="ru-RU" sz="20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6937284" y="1270290"/>
            <a:ext cx="30475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7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974900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144239" y="2424042"/>
            <a:ext cx="32645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>
                <a:solidFill>
                  <a:srgbClr val="5B2B1C"/>
                </a:solidFill>
                <a:latin typeface="Circe"/>
              </a:rPr>
              <a:t>Ведущих и планирующих предпринимательскую деятельность в социальной сфере 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3022" y="1270290"/>
            <a:ext cx="7659707" cy="5524957"/>
          </a:xfrm>
        </p:spPr>
        <p:txBody>
          <a:bodyPr>
            <a:normAutofit fontScale="70000" lnSpcReduction="20000"/>
          </a:bodyPr>
          <a:lstStyle/>
          <a:p>
            <a:r>
              <a:rPr lang="ru-RU" sz="2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457200" indent="-457200" algn="just">
              <a:lnSpc>
                <a:spcPct val="120000"/>
              </a:lnSpc>
              <a:spcBef>
                <a:spcPts val="1125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562212"/>
                </a:solidFill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Повысить компетенции и знания в  области социального </a:t>
            </a:r>
          </a:p>
          <a:p>
            <a:pPr algn="just">
              <a:lnSpc>
                <a:spcPct val="120000"/>
              </a:lnSpc>
              <a:spcBef>
                <a:spcPts val="1125"/>
              </a:spcBef>
              <a:spcAft>
                <a:spcPts val="800"/>
              </a:spcAft>
            </a:pPr>
            <a:r>
              <a:rPr lang="ru-RU" sz="2200" dirty="0">
                <a:solidFill>
                  <a:srgbClr val="562212"/>
                </a:solidFill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предпринимательства;</a:t>
            </a:r>
          </a:p>
          <a:p>
            <a:pPr marL="457200" indent="-457200" algn="just">
              <a:lnSpc>
                <a:spcPct val="120000"/>
              </a:lnSpc>
              <a:spcBef>
                <a:spcPts val="1125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562212"/>
                </a:solidFill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Построение устойчивой финансовой модели социального проекта;</a:t>
            </a:r>
          </a:p>
          <a:p>
            <a:pPr marL="457200" indent="-457200" algn="just">
              <a:lnSpc>
                <a:spcPct val="120000"/>
              </a:lnSpc>
              <a:spcBef>
                <a:spcPts val="1125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562212"/>
                </a:solidFill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Планирование продаж и финансовых результатов;</a:t>
            </a:r>
          </a:p>
          <a:p>
            <a:pPr marL="457200" indent="-457200" algn="just">
              <a:lnSpc>
                <a:spcPct val="120000"/>
              </a:lnSpc>
              <a:spcBef>
                <a:spcPts val="1125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562212"/>
                </a:solidFill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Установление связей с партнерами и инвесторами.</a:t>
            </a:r>
            <a:endParaRPr lang="ru-RU" sz="2200" dirty="0">
              <a:solidFill>
                <a:srgbClr val="562212"/>
              </a:solidFill>
              <a:effectLst/>
              <a:latin typeface="Circe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1125"/>
              </a:spcBef>
              <a:spcAft>
                <a:spcPts val="800"/>
              </a:spcAft>
            </a:pPr>
            <a:r>
              <a:rPr lang="ru-RU" sz="2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                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ru-RU" sz="2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Козловцева Ирина Викторовна</a:t>
            </a:r>
          </a:p>
          <a:p>
            <a:r>
              <a:rPr lang="ru-RU" sz="2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инноваций социальной сферы Волгоградской 	области</a:t>
            </a:r>
          </a:p>
          <a:p>
            <a:r>
              <a:rPr lang="ru-RU" sz="2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23-01-50</a:t>
            </a:r>
            <a:endParaRPr lang="en-US" sz="2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2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ciss34@mail.ru</a:t>
            </a:r>
            <a:endParaRPr lang="ru-RU" sz="2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87173" y="5593085"/>
            <a:ext cx="621846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050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757724" y="1990165"/>
            <a:ext cx="3483762" cy="2553813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182933" y="4218203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33192" y="256967"/>
            <a:ext cx="588117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Проведение тренингов </a:t>
            </a:r>
            <a:r>
              <a:rPr lang="ru-RU" sz="1600" b="1" dirty="0">
                <a:solidFill>
                  <a:srgbClr val="5B2B1C"/>
                </a:solidFill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по программе Корпорации МСП </a:t>
            </a:r>
            <a:r>
              <a:rPr lang="ru-RU" sz="1600" b="1" dirty="0">
                <a:solidFill>
                  <a:srgbClr val="5B2B1C"/>
                </a:solidFill>
                <a:effectLst/>
                <a:latin typeface="Circe"/>
                <a:ea typeface="Times New Roman" panose="02020603050405020304" pitchFamily="18" charset="0"/>
              </a:rPr>
              <a:t>для физических лиц, планирующих начать предпринимательскую деятельность, и начинающих предпринимателей, вновь зарегистрированных и действующих менее одного года.</a:t>
            </a:r>
            <a:endParaRPr lang="ru-RU" sz="1600" b="1" dirty="0">
              <a:solidFill>
                <a:srgbClr val="5B2B1C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6328891" y="-815037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513897" y="2494658"/>
            <a:ext cx="272758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712809" y="3002831"/>
            <a:ext cx="27201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начинающих предпринимателей.</a:t>
            </a:r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6056" y="5777244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248234" y="5903755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849991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192" y="1154696"/>
            <a:ext cx="7807811" cy="5640552"/>
          </a:xfrm>
        </p:spPr>
        <p:txBody>
          <a:bodyPr>
            <a:normAutofit fontScale="62500" lnSpcReduction="20000"/>
          </a:bodyPr>
          <a:lstStyle/>
          <a:p>
            <a:endParaRPr lang="ru-RU" dirty="0">
              <a:solidFill>
                <a:srgbClr val="ED5338"/>
              </a:solidFill>
              <a:latin typeface="Circe"/>
            </a:endParaRPr>
          </a:p>
          <a:p>
            <a:r>
              <a:rPr lang="ru-RU" sz="23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  <a:r>
              <a:rPr lang="en-US" sz="2300" b="1" dirty="0">
                <a:solidFill>
                  <a:srgbClr val="ED53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300" b="1" dirty="0">
              <a:solidFill>
                <a:srgbClr val="ED533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</a:t>
            </a:r>
            <a:r>
              <a:rPr lang="ru-RU" sz="2200" dirty="0">
                <a:effectLst/>
                <a:latin typeface="Circe"/>
                <a:ea typeface="Calibri" panose="020F0502020204030204" pitchFamily="34" charset="0"/>
              </a:rPr>
              <a:t>нормативно-правовых, экономических и организационных знаний и умений по вопросам становления, организации и ведения предпринимательской деятельности в условиях российской экономики.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>
                <a:effectLst/>
                <a:latin typeface="Circe"/>
                <a:ea typeface="Times New Roman" panose="02020603050405020304" pitchFamily="18" charset="0"/>
              </a:rPr>
              <a:t>проведение тренингов в соответствии с утвержденной методикой АО «Корпорация МСП»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>
                <a:latin typeface="Circe"/>
              </a:rPr>
              <a:t>10.08.2021 г. Волгоград «Бизнес-эксперт: портал «Бизнес навигатора МСП»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>
                <a:latin typeface="Circe"/>
              </a:rPr>
              <a:t>10.08.2021 г. Волгоград «Повышение производительности труда субъектами МСП/Бережливое производство»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>
                <a:latin typeface="Circe"/>
              </a:rPr>
              <a:t>13.08.2021  г. Михайловка «Генерация Бизнес Идеи»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>
                <a:latin typeface="Circe"/>
              </a:rPr>
              <a:t>13.08.2021 г. Михайловка «Юридический аспекты предпринимательства и система налогообложения»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>
                <a:latin typeface="Circe"/>
              </a:rPr>
              <a:t>17.08.2021 г. Волгоград «Имущественная поддержка»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200" dirty="0">
                <a:latin typeface="Circe"/>
              </a:rPr>
              <a:t>17.08.2021 г. Волгоград «Финансовая поддержка»</a:t>
            </a:r>
          </a:p>
          <a:p>
            <a:r>
              <a:rPr lang="ru-RU" sz="23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Подача заявки на участие: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i="0" dirty="0">
                <a:solidFill>
                  <a:srgbClr val="562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https://mspvolga.ru/kalendar-meropriyatiy/</a:t>
            </a:r>
            <a:endParaRPr lang="ru-RU" sz="20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23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Бзанова</a:t>
            </a:r>
            <a:r>
              <a:rPr lang="ru-RU" sz="23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Полина Владимировна</a:t>
            </a:r>
          </a:p>
          <a:p>
            <a:r>
              <a:rPr lang="ru-RU" sz="23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23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23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23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en-US" sz="23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cpp34@bk.ru</a:t>
            </a:r>
            <a:endParaRPr lang="ru-RU" sz="23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1214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389085" y="950856"/>
            <a:ext cx="4122618" cy="3759689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73141" y="4263496"/>
            <a:ext cx="1643514" cy="2850957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6000763" y="-1169076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372095" y="1827329"/>
            <a:ext cx="26596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2350" y="5527237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530665" y="5860650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914871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215188" y="2402370"/>
            <a:ext cx="31031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>
                <a:solidFill>
                  <a:srgbClr val="5B2B1C"/>
                </a:solidFill>
                <a:latin typeface="Circe"/>
              </a:rPr>
              <a:t>Ведущих и планирующих предпринимательскую деятельность в социальной сфере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91956" y="239198"/>
            <a:ext cx="5881176" cy="19366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>
              <a:lnSpc>
                <a:spcPct val="107000"/>
              </a:lnSpc>
              <a:spcBef>
                <a:spcPts val="1125"/>
              </a:spcBef>
              <a:spcAft>
                <a:spcPts val="800"/>
              </a:spcAft>
            </a:pPr>
            <a:r>
              <a:rPr lang="ru-RU" sz="1600" b="1" dirty="0">
                <a:solidFill>
                  <a:srgbClr val="ED5338"/>
                </a:solidFill>
                <a:effectLst/>
                <a:latin typeface="Circe"/>
                <a:ea typeface="Times New Roman" panose="02020603050405020304" pitchFamily="18" charset="0"/>
                <a:cs typeface="Times New Roman" panose="02020603050405020304" pitchFamily="18" charset="0"/>
              </a:rPr>
              <a:t>Продвижение и поддержка социальных проектов </a:t>
            </a:r>
            <a:r>
              <a:rPr lang="ru-RU" sz="1600" b="1" dirty="0">
                <a:solidFill>
                  <a:srgbClr val="562212"/>
                </a:solidFill>
                <a:effectLst/>
                <a:latin typeface="Circe"/>
                <a:ea typeface="Times New Roman" panose="02020603050405020304" pitchFamily="18" charset="0"/>
                <a:cs typeface="Times New Roman" panose="02020603050405020304" pitchFamily="18" charset="0"/>
              </a:rPr>
              <a:t>(обеспечение участия в </a:t>
            </a:r>
            <a:r>
              <a:rPr lang="ru-RU" sz="1600" b="1" dirty="0" err="1">
                <a:solidFill>
                  <a:srgbClr val="562212"/>
                </a:solidFill>
                <a:effectLst/>
                <a:latin typeface="Circe"/>
                <a:ea typeface="Times New Roman" panose="02020603050405020304" pitchFamily="18" charset="0"/>
                <a:cs typeface="Times New Roman" panose="02020603050405020304" pitchFamily="18" charset="0"/>
              </a:rPr>
              <a:t>выставочно</a:t>
            </a:r>
            <a:r>
              <a:rPr lang="ru-RU" sz="1600" b="1" dirty="0">
                <a:solidFill>
                  <a:srgbClr val="562212"/>
                </a:solidFill>
                <a:effectLst/>
                <a:latin typeface="Circe"/>
                <a:ea typeface="Times New Roman" panose="02020603050405020304" pitchFamily="18" charset="0"/>
                <a:cs typeface="Times New Roman" panose="02020603050405020304" pitchFamily="18" charset="0"/>
              </a:rPr>
              <a:t>-ярмарочных мероприятиях; брендирование, разработка логотипов; разработка информационных материалов и сайтов; разработка франшиз социальным предприятиям; размещение СМСП на электронных торговых площадках и др.)</a:t>
            </a:r>
            <a:endParaRPr lang="ru-RU" sz="3600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4341" y="2288994"/>
            <a:ext cx="7570464" cy="4839044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Масштабирование социального проекта;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Повышение узнаваемости бренда социального проекта;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Привлечение инвесторов и партнеров</a:t>
            </a:r>
          </a:p>
          <a:p>
            <a:pPr algn="just">
              <a:lnSpc>
                <a:spcPct val="120000"/>
              </a:lnSpc>
              <a:spcBef>
                <a:spcPts val="1125"/>
              </a:spcBef>
              <a:spcAft>
                <a:spcPts val="800"/>
              </a:spcAft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                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Дмитриева Ирина Геннадьевна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инноваций социальной сферы Волгоградской области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23-01-50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ciss34@mail.ru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7760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3022" y="1834857"/>
            <a:ext cx="7786256" cy="5657239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</a:t>
            </a:r>
            <a:r>
              <a:rPr lang="ru-RU" sz="1600" b="1" dirty="0">
                <a:solidFill>
                  <a:srgbClr val="ED5338"/>
                </a:solidFill>
                <a:latin typeface="Circe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Повышение компетенции и уровня знаний сотрудников </a:t>
            </a:r>
          </a:p>
          <a:p>
            <a:r>
              <a:rPr lang="ru-RU" sz="14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социального предприятия</a:t>
            </a:r>
          </a:p>
          <a:p>
            <a:pPr algn="just">
              <a:lnSpc>
                <a:spcPct val="120000"/>
              </a:lnSpc>
              <a:spcBef>
                <a:spcPts val="1125"/>
              </a:spcBef>
              <a:spcAft>
                <a:spcPts val="800"/>
              </a:spcAft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               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 </a:t>
            </a:r>
            <a:endParaRPr lang="en-US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  <a:p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Дмитриева Ирина Геннадьевна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инноваций социальной сферы Волгоградской области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23-01-50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ciss34@mail.ru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095832" y="1376218"/>
            <a:ext cx="4507926" cy="3260437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189350" y="4329658"/>
            <a:ext cx="1630125" cy="2827732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6919355" y="1017222"/>
            <a:ext cx="30475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3539" y="5279114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816391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144239" y="2356264"/>
            <a:ext cx="32645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>
                <a:solidFill>
                  <a:srgbClr val="5B2B1C"/>
                </a:solidFill>
                <a:latin typeface="Circe"/>
              </a:rPr>
              <a:t>Ведущих и планирующих предпринимательскую деятельность</a:t>
            </a:r>
          </a:p>
          <a:p>
            <a:r>
              <a:rPr lang="ru-RU" sz="1400" b="1" u="sng" dirty="0">
                <a:solidFill>
                  <a:srgbClr val="5B2B1C"/>
                </a:solidFill>
                <a:latin typeface="Circe"/>
              </a:rPr>
              <a:t>в социальной сфере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3123" y="345951"/>
            <a:ext cx="5881176" cy="13905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Bef>
                <a:spcPts val="1125"/>
              </a:spcBef>
              <a:spcAft>
                <a:spcPts val="800"/>
              </a:spcAft>
            </a:pPr>
            <a:r>
              <a:rPr lang="ru-RU" sz="1600" b="1" dirty="0">
                <a:solidFill>
                  <a:srgbClr val="ED5338"/>
                </a:solidFill>
                <a:effectLst/>
                <a:latin typeface="Circe"/>
                <a:ea typeface="Calibri" panose="020F0502020204030204" pitchFamily="34" charset="0"/>
              </a:rPr>
              <a:t>Проведение обучающих мероприятий</a:t>
            </a:r>
            <a:r>
              <a:rPr lang="ru-RU" sz="1600" dirty="0">
                <a:effectLst/>
                <a:latin typeface="Circe"/>
                <a:ea typeface="Calibri" panose="020F0502020204030204" pitchFamily="34" charset="0"/>
              </a:rPr>
              <a:t> </a:t>
            </a:r>
            <a:r>
              <a:rPr lang="ru-RU" sz="1600" b="1" dirty="0">
                <a:solidFill>
                  <a:srgbClr val="562212"/>
                </a:solidFill>
                <a:effectLst/>
                <a:latin typeface="Circe"/>
                <a:ea typeface="Calibri" panose="020F0502020204030204" pitchFamily="34" charset="0"/>
              </a:rPr>
              <a:t>по повышению квалификации сотрудников субъектов малого и среднего предпринимательства, осуществляющих деятельность в сфере социального предпринимательства</a:t>
            </a:r>
            <a:endParaRPr lang="ru-RU" sz="32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5198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002" y="1751262"/>
            <a:ext cx="7786256" cy="5657239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Анализ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B2B1C"/>
                </a:solidFill>
                <a:latin typeface="Circe"/>
                <a:cs typeface="Times New Roman" panose="02020603050405020304" pitchFamily="18" charset="0"/>
              </a:rPr>
              <a:t>Подготовка</a:t>
            </a:r>
          </a:p>
          <a:p>
            <a:endParaRPr lang="ru-RU" sz="1400" dirty="0">
              <a:solidFill>
                <a:srgbClr val="ED5338"/>
              </a:solidFill>
              <a:latin typeface="Circe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1125"/>
              </a:spcBef>
              <a:spcAft>
                <a:spcPts val="800"/>
              </a:spcAft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 algn="just">
              <a:lnSpc>
                <a:spcPct val="100000"/>
              </a:lnSpc>
              <a:spcBef>
                <a:spcPts val="1125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 algn="just">
              <a:lnSpc>
                <a:spcPct val="100000"/>
              </a:lnSpc>
              <a:spcBef>
                <a:spcPts val="1125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                 	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Козловцева Ирина Викторовна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инноваций социальной сферы Волгоградской области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23-01-50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ciss34@mail.ru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285743" y="98992"/>
            <a:ext cx="4247217" cy="4339549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044860" y="1015732"/>
            <a:ext cx="30475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9152" y="5115917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92924" y="6778925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0921" y="207638"/>
            <a:ext cx="5881176" cy="1348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effectLst/>
                <a:latin typeface="Circe"/>
                <a:ea typeface="Times New Roman" panose="02020603050405020304" pitchFamily="18" charset="0"/>
              </a:rPr>
              <a:t>Услуги</a:t>
            </a:r>
            <a:r>
              <a:rPr lang="ru-RU" sz="1600" b="1" dirty="0">
                <a:solidFill>
                  <a:srgbClr val="562212"/>
                </a:solidFill>
                <a:effectLst/>
                <a:latin typeface="Circe"/>
                <a:ea typeface="Times New Roman" panose="02020603050405020304" pitchFamily="18" charset="0"/>
              </a:rPr>
              <a:t> по вопросам, связанным с подготовкой заявок (иной документации) для получения государственной поддержки субъектами малого и среднего предпринимательства, осуществляющими деятельность в сфере социального предпринимательства</a:t>
            </a:r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144870" y="1640511"/>
            <a:ext cx="305603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Ведущих и планирующих предпринимательскую деятельность в социальной сфере </a:t>
            </a:r>
          </a:p>
        </p:txBody>
      </p:sp>
    </p:spTree>
    <p:extLst>
      <p:ext uri="{BB962C8B-B14F-4D97-AF65-F5344CB8AC3E}">
        <p14:creationId xmlns:p14="http://schemas.microsoft.com/office/powerpoint/2010/main" val="32517317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002" y="1751262"/>
            <a:ext cx="7786256" cy="5657239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Анализ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Подготовка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Размещение</a:t>
            </a:r>
          </a:p>
          <a:p>
            <a:pPr algn="just">
              <a:lnSpc>
                <a:spcPct val="120000"/>
              </a:lnSpc>
              <a:spcBef>
                <a:spcPts val="1125"/>
              </a:spcBef>
              <a:spcAft>
                <a:spcPts val="800"/>
              </a:spcAft>
            </a:pP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               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Козловцева Ирина Викторовна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инноваций социальной сферы Волгоградской области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23-01-50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ciss34@mail.ru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230484" y="218116"/>
            <a:ext cx="4536758" cy="4635385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175415" y="273899"/>
            <a:ext cx="588117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effectLst/>
                <a:latin typeface="Circe"/>
                <a:ea typeface="Times New Roman" panose="02020603050405020304" pitchFamily="18" charset="0"/>
              </a:rPr>
              <a:t>Услуги</a:t>
            </a:r>
            <a:r>
              <a:rPr lang="ru-RU" sz="1600" b="1" dirty="0">
                <a:solidFill>
                  <a:srgbClr val="5B2B1C"/>
                </a:solidFill>
                <a:effectLst/>
                <a:latin typeface="Circe"/>
                <a:ea typeface="Times New Roman" panose="02020603050405020304" pitchFamily="18" charset="0"/>
              </a:rPr>
              <a:t>, связанные с организацией работы со средствами массовой информации по вопросам популяризации, поддержки и развития социального предпринимательства, производства и использования социальной рекламы.</a:t>
            </a:r>
            <a:endParaRPr lang="ru-RU" sz="1600" b="1" dirty="0">
              <a:solidFill>
                <a:srgbClr val="5B2B1C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253339" y="1129552"/>
            <a:ext cx="30475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9597" y="5279114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898715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144830" y="1734363"/>
            <a:ext cx="32645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Ведущих и планирующих предпринимательскую деятельность в социальной сфере </a:t>
            </a:r>
          </a:p>
        </p:txBody>
      </p:sp>
    </p:spTree>
    <p:extLst>
      <p:ext uri="{BB962C8B-B14F-4D97-AF65-F5344CB8AC3E}">
        <p14:creationId xmlns:p14="http://schemas.microsoft.com/office/powerpoint/2010/main" val="32086386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287228" y="1753105"/>
            <a:ext cx="4122154" cy="3329820"/>
          </a:xfrm>
          <a:prstGeom prst="rect">
            <a:avLst/>
          </a:prstGeom>
        </p:spPr>
      </p:pic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6980" y="1142809"/>
            <a:ext cx="7786256" cy="5211926"/>
          </a:xfrm>
        </p:spPr>
        <p:txBody>
          <a:bodyPr>
            <a:normAutofit fontScale="92500" lnSpcReduction="20000"/>
          </a:bodyPr>
          <a:lstStyle/>
          <a:p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Получение информации о возможностях Центра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Помощь в проектировании изделия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Определение шагов для начала производства изделия</a:t>
            </a:r>
          </a:p>
          <a:p>
            <a:endParaRPr lang="ru-RU" sz="1500" dirty="0">
              <a:solidFill>
                <a:srgbClr val="ED5338"/>
              </a:solidFill>
              <a:latin typeface="Circe"/>
              <a:cs typeface="Times New Roman" panose="02020603050405020304" pitchFamily="18" charset="0"/>
            </a:endParaRPr>
          </a:p>
          <a:p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предоставления услуги: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информации об организации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Проверка возможности оказания услуги (проведение </a:t>
            </a:r>
            <a:r>
              <a:rPr lang="ru-RU" sz="1600" i="0" dirty="0" err="1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скоринга</a:t>
            </a:r>
            <a:r>
              <a:rPr lang="ru-RU" sz="16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)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ru-RU" sz="17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Начальник Центра </a:t>
            </a:r>
            <a:r>
              <a:rPr lang="ru-RU" sz="17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Прототипирования</a:t>
            </a:r>
            <a:endParaRPr lang="ru-RU" sz="1700" b="1" dirty="0">
              <a:solidFill>
                <a:srgbClr val="ED5338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7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Христолюбов Алексей Владимирович</a:t>
            </a:r>
          </a:p>
          <a:p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</a:t>
            </a:r>
            <a:r>
              <a:rPr lang="ru-RU" sz="1700" b="1" dirty="0" err="1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прототипирования</a:t>
            </a:r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Волгоград, ул. Советская д.29</a:t>
            </a:r>
          </a:p>
          <a:p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+7 917 641 60 09</a:t>
            </a:r>
            <a:endParaRPr lang="en-US" sz="17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7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proto34@yandex.ru</a:t>
            </a:r>
            <a:endParaRPr lang="ru-RU" sz="17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86980" y="310395"/>
            <a:ext cx="5583514" cy="563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b="1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Консультация по производству и проектированию изделий</a:t>
            </a:r>
            <a:endParaRPr lang="ru-RU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6697327" y="978117"/>
            <a:ext cx="30475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3714" y="4853501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974900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5149650" y="4853501"/>
            <a:ext cx="1799992" cy="1799992"/>
            <a:chOff x="3476699" y="2047175"/>
            <a:chExt cx="1799992" cy="1799992"/>
          </a:xfrm>
          <a:scene3d>
            <a:camera prst="orthographicFront"/>
            <a:lightRig rig="flat" dir="t"/>
          </a:scene3d>
        </p:grpSpPr>
        <p:sp>
          <p:nvSpPr>
            <p:cNvPr id="18" name="Овал 17"/>
            <p:cNvSpPr/>
            <p:nvPr/>
          </p:nvSpPr>
          <p:spPr>
            <a:xfrm>
              <a:off x="3476699" y="2047175"/>
              <a:ext cx="1799992" cy="1799992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shade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shade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9" name="Овал 4"/>
            <p:cNvSpPr/>
            <p:nvPr/>
          </p:nvSpPr>
          <p:spPr>
            <a:xfrm>
              <a:off x="3606372" y="2310778"/>
              <a:ext cx="1494458" cy="127278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u="sng" dirty="0">
                  <a:latin typeface="Circe"/>
                </a:rPr>
                <a:t>Услуга для субъектов МСП оказывается бесплатно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067399" y="2736702"/>
            <a:ext cx="3546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>
                <a:solidFill>
                  <a:srgbClr val="5B2B1C"/>
                </a:solidFill>
                <a:latin typeface="Circe"/>
              </a:rPr>
              <a:t>Ведущих и планирующих предпринимательскую 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10030466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530106" y="1607127"/>
            <a:ext cx="4165549" cy="3609502"/>
          </a:xfrm>
          <a:prstGeom prst="rect">
            <a:avLst/>
          </a:prstGeom>
        </p:spPr>
      </p:pic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9858" y="1048882"/>
            <a:ext cx="6500581" cy="5611894"/>
          </a:xfrm>
        </p:spPr>
        <p:txBody>
          <a:bodyPr>
            <a:normAutofit fontScale="70000" lnSpcReduction="20000"/>
          </a:bodyPr>
          <a:lstStyle/>
          <a:p>
            <a:r>
              <a:rPr lang="ru-RU" sz="23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Проектирование изделия и разработка конструкторской документации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Разработка 3</a:t>
            </a:r>
            <a:r>
              <a:rPr lang="en-US" sz="2000" dirty="0">
                <a:solidFill>
                  <a:srgbClr val="5622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ru-RU" sz="20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модели изделия / 3</a:t>
            </a:r>
            <a:r>
              <a:rPr lang="en-US" sz="2000" dirty="0">
                <a:solidFill>
                  <a:srgbClr val="5622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ru-RU" sz="20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сканирование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Разработка технологического процессов производства изделия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Изготовление изделия ( 3</a:t>
            </a:r>
            <a:r>
              <a:rPr lang="en-US" sz="2000" dirty="0">
                <a:solidFill>
                  <a:srgbClr val="56221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ru-RU" sz="20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Печать пластиками / различные виды металлообработки / лазерная резка / сварка / покраска)</a:t>
            </a:r>
            <a:endParaRPr lang="ru-RU" sz="2000" dirty="0">
              <a:solidFill>
                <a:srgbClr val="ED5338"/>
              </a:solidFill>
              <a:latin typeface="Circe"/>
              <a:cs typeface="Times New Roman" panose="02020603050405020304" pitchFamily="18" charset="0"/>
            </a:endParaRPr>
          </a:p>
          <a:p>
            <a:r>
              <a:rPr lang="ru-RU" sz="23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предоставления услуги: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Предоставление информации об организации / проверка нахождения в реестре МСП Волгоградской области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Заключение договора / Выставление счета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Изготовление изделия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	</a:t>
            </a:r>
            <a:r>
              <a:rPr lang="ru-RU" sz="23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Начальник Центра </a:t>
            </a:r>
            <a:r>
              <a:rPr lang="ru-RU" sz="23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Прототипирования</a:t>
            </a:r>
            <a:endParaRPr lang="ru-RU" sz="2300" b="1" dirty="0">
              <a:solidFill>
                <a:srgbClr val="ED5338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23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Христолюбов Алексей Владимирович</a:t>
            </a:r>
          </a:p>
          <a:p>
            <a:r>
              <a:rPr lang="ru-RU" sz="23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</a:t>
            </a:r>
            <a:r>
              <a:rPr lang="ru-RU" sz="2300" b="1" dirty="0" err="1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прототипирования</a:t>
            </a:r>
            <a:r>
              <a:rPr lang="ru-RU" sz="23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, </a:t>
            </a:r>
          </a:p>
          <a:p>
            <a:r>
              <a:rPr lang="ru-RU" sz="23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Волгоград, ул. Советская д.29</a:t>
            </a:r>
          </a:p>
          <a:p>
            <a:r>
              <a:rPr lang="ru-RU" sz="23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+7 917 641 60 09</a:t>
            </a:r>
            <a:endParaRPr lang="en-US" sz="23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23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proto34@yandex.ru</a:t>
            </a:r>
            <a:endParaRPr lang="ru-RU" sz="23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069278" y="4853501"/>
            <a:ext cx="1521092" cy="2638595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79404" y="360129"/>
            <a:ext cx="5906243" cy="510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b="1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Изготовление и проектирование единичных прототипов изделий и мелкосерийное производство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089113" y="1422238"/>
            <a:ext cx="30475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9597" y="4694163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778925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5522259" y="4500734"/>
            <a:ext cx="2058176" cy="1926959"/>
            <a:chOff x="3476699" y="2047175"/>
            <a:chExt cx="1799992" cy="1799992"/>
          </a:xfrm>
          <a:scene3d>
            <a:camera prst="orthographicFront"/>
            <a:lightRig rig="flat" dir="t"/>
          </a:scene3d>
        </p:grpSpPr>
        <p:sp>
          <p:nvSpPr>
            <p:cNvPr id="18" name="Овал 17"/>
            <p:cNvSpPr/>
            <p:nvPr/>
          </p:nvSpPr>
          <p:spPr>
            <a:xfrm>
              <a:off x="3476699" y="2047175"/>
              <a:ext cx="1799992" cy="1799992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shade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shade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9" name="Овал 4"/>
            <p:cNvSpPr/>
            <p:nvPr/>
          </p:nvSpPr>
          <p:spPr>
            <a:xfrm>
              <a:off x="3606372" y="2310778"/>
              <a:ext cx="1494458" cy="1272786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u="sng" dirty="0">
                  <a:latin typeface="Circe"/>
                </a:rPr>
                <a:t>Услуга для субъектов МСП оказывается на платной основе  по льготной стоимости</a:t>
              </a: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379349" y="2809024"/>
            <a:ext cx="35469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>
                <a:solidFill>
                  <a:srgbClr val="5B2B1C"/>
                </a:solidFill>
                <a:latin typeface="Circe"/>
              </a:rPr>
              <a:t>Ведущих и планирующих предпринимательскую деятельность</a:t>
            </a:r>
          </a:p>
        </p:txBody>
      </p:sp>
    </p:spTree>
    <p:extLst>
      <p:ext uri="{BB962C8B-B14F-4D97-AF65-F5344CB8AC3E}">
        <p14:creationId xmlns:p14="http://schemas.microsoft.com/office/powerpoint/2010/main" val="17435161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3"/>
          <a:srcRect t="29636" r="25088"/>
          <a:stretch/>
        </p:blipFill>
        <p:spPr>
          <a:xfrm>
            <a:off x="4929913" y="-157593"/>
            <a:ext cx="6645162" cy="6239912"/>
          </a:xfrm>
          <a:prstGeom prst="rect">
            <a:avLst/>
          </a:prstGeom>
        </p:spPr>
      </p:pic>
      <p:sp>
        <p:nvSpPr>
          <p:cNvPr id="23" name="Арка 22"/>
          <p:cNvSpPr/>
          <p:nvPr/>
        </p:nvSpPr>
        <p:spPr>
          <a:xfrm rot="18477485">
            <a:off x="-2152382" y="5761648"/>
            <a:ext cx="4829763" cy="4829763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Арка 20"/>
          <p:cNvSpPr/>
          <p:nvPr/>
        </p:nvSpPr>
        <p:spPr>
          <a:xfrm rot="9900000">
            <a:off x="9058499" y="6227266"/>
            <a:ext cx="2473453" cy="247345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4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01675" y="314036"/>
            <a:ext cx="813089" cy="2185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012101" y="7084291"/>
            <a:ext cx="566252" cy="3797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920709" y="2084142"/>
            <a:ext cx="9091392" cy="2582371"/>
            <a:chOff x="920709" y="2234968"/>
            <a:chExt cx="8532371" cy="2423584"/>
          </a:xfrm>
        </p:grpSpPr>
        <p:pic>
          <p:nvPicPr>
            <p:cNvPr id="16" name="Рисунок 15"/>
            <p:cNvPicPr>
              <a:picLocks noChangeAspect="1"/>
            </p:cNvPicPr>
            <p:nvPr/>
          </p:nvPicPr>
          <p:blipFill rotWithShape="1">
            <a:blip r:embed="rId5"/>
            <a:srcRect l="82864"/>
            <a:stretch/>
          </p:blipFill>
          <p:spPr>
            <a:xfrm>
              <a:off x="8011434" y="2234968"/>
              <a:ext cx="1441646" cy="2423584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709" y="2629589"/>
              <a:ext cx="6976492" cy="1295192"/>
            </a:xfrm>
            <a:prstGeom prst="rect">
              <a:avLst/>
            </a:prstGeom>
          </p:spPr>
        </p:pic>
      </p:grpSp>
      <p:sp>
        <p:nvSpPr>
          <p:cNvPr id="2" name="Прямоугольник 1"/>
          <p:cNvSpPr/>
          <p:nvPr/>
        </p:nvSpPr>
        <p:spPr>
          <a:xfrm>
            <a:off x="8932403" y="256939"/>
            <a:ext cx="1534076" cy="525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1EE43C2F-03D8-4F4C-98DD-AA40F6F7E914}"/>
              </a:ext>
            </a:extLst>
          </p:cNvPr>
          <p:cNvSpPr/>
          <p:nvPr/>
        </p:nvSpPr>
        <p:spPr>
          <a:xfrm>
            <a:off x="2986958" y="3977583"/>
            <a:ext cx="69688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ED5338"/>
                </a:solidFill>
                <a:latin typeface="Circe MD Extra Bold" panose="020B0802020203020203" pitchFamily="34" charset="0"/>
              </a:rPr>
              <a:t>МОЙ БИЗНЕС-МОЕ БУДУЩЕЕ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EC22A4D-FA8F-4185-A049-0A7756369B24}"/>
              </a:ext>
            </a:extLst>
          </p:cNvPr>
          <p:cNvSpPr txBox="1"/>
          <p:nvPr/>
        </p:nvSpPr>
        <p:spPr>
          <a:xfrm>
            <a:off x="485823" y="6073813"/>
            <a:ext cx="50144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5B2B1C"/>
                </a:solidFill>
                <a:latin typeface="Century Gothic" panose="020B0502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en-US" sz="3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  <a:p>
            <a:r>
              <a:rPr lang="en-US" sz="3600" b="1" dirty="0">
                <a:solidFill>
                  <a:srgbClr val="5B2B1C"/>
                </a:solidFill>
                <a:latin typeface="Century Gothic" panose="020B0502020202020204" pitchFamily="34" charset="0"/>
              </a:rPr>
              <a:t>8 (800)302-3-203</a:t>
            </a:r>
            <a:endParaRPr lang="ru-RU" sz="3600" b="1" dirty="0">
              <a:solidFill>
                <a:srgbClr val="5B2B1C"/>
              </a:solidFill>
              <a:latin typeface="Circe"/>
            </a:endParaRPr>
          </a:p>
        </p:txBody>
      </p:sp>
      <p:pic>
        <p:nvPicPr>
          <p:cNvPr id="10" name="Рисунок 9" descr="Изображение выглядит как рисунок&#10;&#10;Автоматически созданное описание">
            <a:extLst>
              <a:ext uri="{FF2B5EF4-FFF2-40B4-BE49-F238E27FC236}">
                <a16:creationId xmlns:a16="http://schemas.microsoft.com/office/drawing/2014/main" xmlns="" id="{9F7D5417-E066-446F-BF2F-F535390BC46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0102" y="5067142"/>
            <a:ext cx="2498251" cy="2498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420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7111" y="1790585"/>
            <a:ext cx="6779491" cy="4970271"/>
          </a:xfrm>
        </p:spPr>
        <p:txBody>
          <a:bodyPr>
            <a:normAutofit fontScale="92500" lnSpcReduction="10000"/>
          </a:bodyPr>
          <a:lstStyle/>
          <a:p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  <a:r>
              <a:rPr lang="en-US" sz="1700" b="1" dirty="0">
                <a:solidFill>
                  <a:srgbClr val="ED533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700" b="1" dirty="0">
              <a:solidFill>
                <a:srgbClr val="ED5338"/>
              </a:solidFill>
              <a:latin typeface="Circe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нормативно-правовых, экономических и организационных знаний и умений по вопросам становления, организации и ведения предпринимательской деятельности в условиях российской экономики.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effectLst/>
                <a:latin typeface="Circe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проведение тренингов в соответствии с утвержденной методикой АО «Корпорация МСП»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06.09.2021-10.09.2021г. Волгоград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500" dirty="0">
                <a:effectLst/>
                <a:latin typeface="Circe"/>
                <a:ea typeface="Calibri" panose="020F0502020204030204" pitchFamily="34" charset="0"/>
                <a:cs typeface="Times New Roman" panose="02020603050405020304" pitchFamily="18" charset="0"/>
              </a:rPr>
              <a:t>20.09.2021-24.09.2021 г. Волгоград </a:t>
            </a:r>
            <a:endParaRPr lang="ru-RU" sz="1500" dirty="0">
              <a:effectLst/>
              <a:latin typeface="Circ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7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Подача заявки на участие: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500" b="1" i="0" dirty="0">
                <a:solidFill>
                  <a:srgbClr val="562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https://mspvolga.ru/kalendar-meropriyatiy/</a:t>
            </a:r>
            <a:r>
              <a:rPr lang="ru-RU" sz="1500" b="1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 </a:t>
            </a:r>
            <a:endParaRPr lang="ru-RU" sz="15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</a:t>
            </a: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ru-RU" sz="17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Бзанова</a:t>
            </a:r>
            <a:r>
              <a:rPr lang="ru-RU" sz="17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Полина Владимировна</a:t>
            </a:r>
          </a:p>
          <a:p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17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17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700" b="1" dirty="0">
                <a:solidFill>
                  <a:srgbClr val="562212"/>
                </a:solidFill>
                <a:latin typeface="Circe" panose="020B0502020203020203" pitchFamily="34" charset="-52"/>
                <a:ea typeface="Roboto Black" panose="02000000000000000000" pitchFamily="2" charset="0"/>
              </a:rPr>
              <a:t>	</a:t>
            </a:r>
            <a:r>
              <a:rPr lang="en-US" sz="17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cpp34@bk.ru</a:t>
            </a:r>
            <a:endParaRPr lang="ru-RU" sz="17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479686" y="1790585"/>
            <a:ext cx="3794244" cy="2781415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150874" y="4336304"/>
            <a:ext cx="1521092" cy="2638595"/>
          </a:xfrm>
          <a:prstGeom prst="rect">
            <a:avLst/>
          </a:prstGeom>
        </p:spPr>
      </p:pic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contrast="-20000"/>
          </a:blip>
          <a:stretch>
            <a:fillRect/>
          </a:stretch>
        </p:blipFill>
        <p:spPr>
          <a:xfrm>
            <a:off x="5937196" y="-523854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306689" y="2329072"/>
            <a:ext cx="310269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593885" y="2855635"/>
            <a:ext cx="33086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начинающих предпринимателей.</a:t>
            </a:r>
            <a:endParaRPr lang="ru-RU" sz="1600" dirty="0">
              <a:solidFill>
                <a:srgbClr val="562212"/>
              </a:solidFill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8622" y="5389095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9"/>
          <a:srcRect t="-77" r="218" b="-1"/>
          <a:stretch/>
        </p:blipFill>
        <p:spPr>
          <a:xfrm>
            <a:off x="9248234" y="5810642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840429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9404" y="249755"/>
            <a:ext cx="5881176" cy="1348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b="1" dirty="0">
                <a:solidFill>
                  <a:srgbClr val="ED5338"/>
                </a:solidFill>
                <a:effectLst/>
                <a:latin typeface="Circe"/>
                <a:ea typeface="Times New Roman" panose="02020603050405020304" pitchFamily="18" charset="0"/>
                <a:cs typeface="Times New Roman" panose="02020603050405020304" pitchFamily="18" charset="0"/>
              </a:rPr>
              <a:t>роведение обучающих </a:t>
            </a: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программ </a:t>
            </a:r>
            <a:r>
              <a:rPr lang="ru-RU" sz="1600" b="1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Корпорации МСП по темам: «Азбука предпринимателя» и «Школа </a:t>
            </a:r>
            <a:r>
              <a:rPr lang="ru-RU" sz="1600" b="1" dirty="0">
                <a:solidFill>
                  <a:srgbClr val="562212"/>
                </a:solidFill>
                <a:latin typeface="Circe"/>
              </a:rPr>
              <a:t>предпринимателя» для вновь зарегистрированных и действующих менее одного года субъектов МСП, зарегистрированных на территории   Волгоградской области.</a:t>
            </a:r>
          </a:p>
        </p:txBody>
      </p:sp>
    </p:spTree>
    <p:extLst>
      <p:ext uri="{BB962C8B-B14F-4D97-AF65-F5344CB8AC3E}">
        <p14:creationId xmlns:p14="http://schemas.microsoft.com/office/powerpoint/2010/main" val="2408004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805" y="1074013"/>
            <a:ext cx="7786256" cy="5657239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Эффективность ведения бизнеса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Система менеджмента качества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Личная эффективность руководителя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Регистрация на сайте на мероприятие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</a:t>
            </a:r>
            <a:r>
              <a:rPr lang="en-US" sz="1600" b="1" i="0" dirty="0">
                <a:solidFill>
                  <a:srgbClr val="562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https://mspvolga.ru/kalendar-meropriyatiy/</a:t>
            </a:r>
            <a:r>
              <a:rPr lang="ru-RU" sz="1600" b="1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 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Котовчихина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Оксана Николаевна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cpp34@bk.ru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770254" y="1684075"/>
            <a:ext cx="3239443" cy="2825037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7979805" y="4233780"/>
            <a:ext cx="1691902" cy="29348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99421" y="257920"/>
            <a:ext cx="6397906" cy="72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000" b="1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Серия вебинаров</a:t>
            </a:r>
            <a:endParaRPr lang="ru-RU" sz="2800" b="1" dirty="0">
              <a:solidFill>
                <a:srgbClr val="562212"/>
              </a:solidFill>
              <a:latin typeface="Circe"/>
              <a:cs typeface="Times New Roman" panose="02020603050405020304" pitchFamily="18" charset="0"/>
            </a:endParaRPr>
          </a:p>
          <a:p>
            <a:pPr>
              <a:lnSpc>
                <a:spcPct val="85000"/>
              </a:lnSpc>
            </a:pPr>
            <a:r>
              <a:rPr lang="ru-RU" sz="2800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Бизнес-школа предпринимателя</a:t>
            </a:r>
            <a:endParaRPr lang="ru-RU" sz="3600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009607" y="1526659"/>
            <a:ext cx="30475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542435" y="2590845"/>
            <a:ext cx="338853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начинающих предпринимателей.</a:t>
            </a:r>
            <a:endParaRPr lang="ru-RU" sz="1600" dirty="0">
              <a:solidFill>
                <a:srgbClr val="562212"/>
              </a:solidFill>
            </a:endParaRP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6046" y="4900764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9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6" y="6876288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927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3805" y="1236978"/>
            <a:ext cx="7786256" cy="5657239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Основы маркетинга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Правовые основы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Бухгалтерский и управленческий учет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Регистрация на сайте на мероприятие</a:t>
            </a:r>
          </a:p>
          <a:p>
            <a:r>
              <a:rPr lang="en-US" sz="1400" b="1" i="0" dirty="0">
                <a:solidFill>
                  <a:srgbClr val="56221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https://mspvolga.ru/kalendar-meropriyatiy/</a:t>
            </a:r>
            <a:r>
              <a:rPr lang="ru-RU" sz="1400" b="1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 </a:t>
            </a:r>
            <a:endParaRPr lang="ru-RU" sz="14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</a:t>
            </a:r>
            <a:r>
              <a:rPr lang="ru-RU" sz="1600" b="1" dirty="0" err="1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Котовчихина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Оксана Николаевна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cpp34@bk.ru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771350" y="1954421"/>
            <a:ext cx="3586658" cy="3135041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120061" y="4652184"/>
            <a:ext cx="1521092" cy="263859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48743" y="257920"/>
            <a:ext cx="5881176" cy="72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b="1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Серия вебинаров </a:t>
            </a:r>
          </a:p>
          <a:p>
            <a:pPr>
              <a:lnSpc>
                <a:spcPct val="85000"/>
              </a:lnSpc>
            </a:pPr>
            <a:r>
              <a:rPr lang="ru-RU" sz="3200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Как начать своё дело.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6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212794" y="1787216"/>
            <a:ext cx="30475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634485" y="2888033"/>
            <a:ext cx="338853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начинающих предпринимателей. </a:t>
            </a: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7855" y="4938455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9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894217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836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7845" y="1220865"/>
            <a:ext cx="7812216" cy="5366952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Подбор классов по МКТ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Проведение поиска по товарным знакам</a:t>
            </a:r>
            <a:endParaRPr lang="ru-RU" sz="1400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Подготовка и подача документов заявки на регистрацию </a:t>
            </a:r>
          </a:p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Шадрин Валерий Николаевич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cpp34@bk.ru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697325" y="2124364"/>
            <a:ext cx="3371474" cy="2638595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120061" y="4414982"/>
            <a:ext cx="1657834" cy="2875797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88368" y="391773"/>
            <a:ext cx="529796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0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Оказание услуг по регистрации товарного знака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7021266" y="1568622"/>
            <a:ext cx="30475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562134" y="2952345"/>
            <a:ext cx="338853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начинающих предпринимателей.</a:t>
            </a:r>
            <a:endParaRPr lang="ru-RU" sz="1600" dirty="0">
              <a:solidFill>
                <a:srgbClr val="562212"/>
              </a:solidFill>
            </a:endParaRPr>
          </a:p>
          <a:p>
            <a:endParaRPr lang="ru-RU" sz="1600" b="1" u="sng" dirty="0">
              <a:solidFill>
                <a:srgbClr val="5B2B1C"/>
              </a:solidFill>
              <a:latin typeface="Circe"/>
            </a:endParaRP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1997" y="4933966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778925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426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7845" y="1328441"/>
            <a:ext cx="7812216" cy="5366952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Разработка модели оптимизации оборотных средств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Разработка бизнес плана для привлечения</a:t>
            </a:r>
          </a:p>
          <a:p>
            <a:r>
              <a:rPr lang="ru-RU" sz="1400" dirty="0">
                <a:solidFill>
                  <a:srgbClr val="562212"/>
                </a:solidFill>
                <a:latin typeface="Circe"/>
                <a:cs typeface="Times New Roman" panose="02020603050405020304" pitchFamily="18" charset="0"/>
              </a:rPr>
              <a:t>     </a:t>
            </a: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 финансирования</a:t>
            </a:r>
            <a:endParaRPr lang="ru-RU" sz="1400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Шадрин Валерий Николаевич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cpp34@bk.ru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5917600" y="1522125"/>
            <a:ext cx="4404922" cy="3179270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7951372" y="4359564"/>
            <a:ext cx="1689781" cy="2931215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63554" y="312136"/>
            <a:ext cx="562625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20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Оказание услуг по разработки бизнес плана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6794525" y="1485719"/>
            <a:ext cx="30475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386071" y="2629825"/>
            <a:ext cx="338853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начинающих предпринимателей.</a:t>
            </a:r>
            <a:endParaRPr lang="ru-RU" sz="1600" dirty="0">
              <a:solidFill>
                <a:srgbClr val="562212"/>
              </a:solidFill>
            </a:endParaRP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7174" y="5097988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858359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275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C09629EE-534C-4A47-AF05-89A990B8B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4329" y="1439782"/>
            <a:ext cx="7812216" cy="5366952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Возможности: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Популяризация продукции и услуг </a:t>
            </a:r>
          </a:p>
          <a:p>
            <a:r>
              <a:rPr lang="ru-RU" sz="1600" b="1" dirty="0">
                <a:solidFill>
                  <a:srgbClr val="ED5338"/>
                </a:solidFill>
                <a:latin typeface="Circe"/>
                <a:cs typeface="Times New Roman" panose="02020603050405020304" pitchFamily="18" charset="0"/>
              </a:rPr>
              <a:t>Порядок подачи заявления: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Заполнение заявки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i="0" dirty="0">
                <a:solidFill>
                  <a:srgbClr val="562212"/>
                </a:solidFill>
                <a:effectLst/>
                <a:latin typeface="Circe"/>
                <a:cs typeface="Times New Roman" panose="02020603050405020304" pitchFamily="18" charset="0"/>
              </a:rPr>
              <a:t>Предоставление контактов</a:t>
            </a:r>
          </a:p>
          <a:p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                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 </a:t>
            </a: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Менеджер Шадрин Валерий Николаевич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Центр поддержки предпринимательства</a:t>
            </a:r>
          </a:p>
          <a:p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	8(8442) 32-00-06</a:t>
            </a:r>
            <a:endParaRPr lang="en-US" sz="1600" b="1" dirty="0">
              <a:solidFill>
                <a:srgbClr val="562212"/>
              </a:solidFill>
              <a:latin typeface="Times New Roman" panose="02020603050405020304" pitchFamily="18" charset="0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r>
              <a:rPr lang="en-US" sz="1600" b="1" dirty="0">
                <a:solidFill>
                  <a:srgbClr val="562212"/>
                </a:solidFill>
                <a:latin typeface="Times New Roman" panose="02020603050405020304" pitchFamily="18" charset="0"/>
                <a:ea typeface="Roboto Black" panose="02000000000000000000" pitchFamily="2" charset="0"/>
                <a:cs typeface="Times New Roman" panose="02020603050405020304" pitchFamily="18" charset="0"/>
              </a:rPr>
              <a:t>	cpp34@bk.ru</a:t>
            </a:r>
            <a:endParaRPr lang="ru-RU" sz="1600" b="1" dirty="0">
              <a:solidFill>
                <a:srgbClr val="562212"/>
              </a:solidFill>
              <a:latin typeface="Circe"/>
              <a:ea typeface="Roboto Black" panose="02000000000000000000" pitchFamily="2" charset="0"/>
              <a:cs typeface="Times New Roman" panose="02020603050405020304" pitchFamily="18" charset="0"/>
            </a:endParaRPr>
          </a:p>
          <a:p>
            <a:endParaRPr lang="ru-RU" sz="1600" b="1" dirty="0">
              <a:solidFill>
                <a:srgbClr val="562212"/>
              </a:solidFill>
              <a:latin typeface="Circe" panose="020B0502020203020203" pitchFamily="34" charset="-52"/>
              <a:ea typeface="Roboto Black" panose="02000000000000000000" pitchFamily="2" charset="0"/>
            </a:endParaRPr>
          </a:p>
        </p:txBody>
      </p:sp>
      <p:pic>
        <p:nvPicPr>
          <p:cNvPr id="45" name="Рисунок 44">
            <a:extLst>
              <a:ext uri="{FF2B5EF4-FFF2-40B4-BE49-F238E27FC236}">
                <a16:creationId xmlns:a16="http://schemas.microsoft.com/office/drawing/2014/main" xmlns="" id="{BAAD8310-689F-4625-8724-393CB7FBA4C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369" t="6436" r="6129" b="64442"/>
          <a:stretch/>
        </p:blipFill>
        <p:spPr>
          <a:xfrm flipH="1">
            <a:off x="6299346" y="1524000"/>
            <a:ext cx="3796652" cy="3207156"/>
          </a:xfrm>
          <a:prstGeom prst="rect">
            <a:avLst/>
          </a:prstGeom>
        </p:spPr>
      </p:pic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99F1FAF1-319D-44DD-8B33-1FFC308ED8DC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72" t="16046" r="2901" b="46936"/>
          <a:stretch/>
        </p:blipFill>
        <p:spPr>
          <a:xfrm>
            <a:off x="8142252" y="4370123"/>
            <a:ext cx="1680243" cy="2914669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70439" y="234807"/>
            <a:ext cx="5717985" cy="92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ru-RU" sz="1600" b="1" dirty="0">
                <a:solidFill>
                  <a:srgbClr val="ED5338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Разработка</a:t>
            </a:r>
            <a:r>
              <a:rPr lang="ru-RU" sz="1600" b="1" dirty="0">
                <a:solidFill>
                  <a:srgbClr val="562212"/>
                </a:solidFill>
                <a:latin typeface="Circe"/>
                <a:ea typeface="Roboto Black" panose="02000000000000000000" pitchFamily="2" charset="0"/>
                <a:cs typeface="Times New Roman" panose="02020603050405020304" pitchFamily="18" charset="0"/>
              </a:rPr>
              <a:t> логотипа и элементов фирменного стиля, дизайн макета наружной рекламы и полиграфии (листовка А4,А5), контекстной рекламы, сайта-визитки)</a:t>
            </a:r>
          </a:p>
        </p:txBody>
      </p:sp>
      <p:pic>
        <p:nvPicPr>
          <p:cNvPr id="84" name="Рисунок 83">
            <a:extLst>
              <a:ext uri="{FF2B5EF4-FFF2-40B4-BE49-F238E27FC236}">
                <a16:creationId xmlns:a16="http://schemas.microsoft.com/office/drawing/2014/main" xmlns="" id="{C59BEDD0-090A-4DE5-A7D9-F750A58B17D4}"/>
              </a:ext>
            </a:extLst>
          </p:cNvPr>
          <p:cNvPicPr>
            <a:picLocks noChangeAspect="1"/>
          </p:cNvPicPr>
          <p:nvPr/>
        </p:nvPicPr>
        <p:blipFill>
          <a:blip r:embed="rId5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0475FF22-5725-4664-B278-100FBA65F69E}"/>
              </a:ext>
            </a:extLst>
          </p:cNvPr>
          <p:cNvSpPr txBox="1"/>
          <p:nvPr/>
        </p:nvSpPr>
        <p:spPr>
          <a:xfrm>
            <a:off x="6697327" y="1331477"/>
            <a:ext cx="3047533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rgbClr val="ED5338"/>
                </a:solidFill>
                <a:latin typeface="Circe"/>
              </a:rPr>
              <a:t>Для кого?</a:t>
            </a:r>
          </a:p>
          <a:p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13E8A21-B22A-4BC8-849E-2AEE4D9AC7EA}"/>
              </a:ext>
            </a:extLst>
          </p:cNvPr>
          <p:cNvSpPr txBox="1"/>
          <p:nvPr/>
        </p:nvSpPr>
        <p:spPr>
          <a:xfrm>
            <a:off x="7259582" y="2576606"/>
            <a:ext cx="338853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u="sng" dirty="0">
                <a:solidFill>
                  <a:srgbClr val="5B2B1C"/>
                </a:solidFill>
                <a:latin typeface="Circe"/>
              </a:rPr>
              <a:t>Для начинающих предпринимателей. </a:t>
            </a:r>
          </a:p>
          <a:p>
            <a:endParaRPr lang="ru-RU" dirty="0"/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0FB9-DADB-45E6-8E28-701052FD78D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65252" y="4103214"/>
            <a:ext cx="621846" cy="627942"/>
          </a:xfrm>
          <a:prstGeom prst="rect">
            <a:avLst/>
          </a:prstGeom>
        </p:spPr>
      </p:pic>
      <p:pic>
        <p:nvPicPr>
          <p:cNvPr id="23" name="Рисунок 22">
            <a:extLst>
              <a:ext uri="{FF2B5EF4-FFF2-40B4-BE49-F238E27FC236}">
                <a16:creationId xmlns:a16="http://schemas.microsoft.com/office/drawing/2014/main" xmlns="" id="{3FC601C7-42FE-434B-BEC2-0F0A520B4E0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80339" y="345951"/>
            <a:ext cx="1329043" cy="35359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8"/>
          <a:srcRect t="-77" r="218" b="-1"/>
          <a:stretch/>
        </p:blipFill>
        <p:spPr>
          <a:xfrm>
            <a:off x="9371812" y="5907056"/>
            <a:ext cx="2322296" cy="232851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1072E29-DDA9-4CE1-A8DC-FB548CF21F0F}"/>
              </a:ext>
            </a:extLst>
          </p:cNvPr>
          <p:cNvSpPr txBox="1"/>
          <p:nvPr/>
        </p:nvSpPr>
        <p:spPr>
          <a:xfrm>
            <a:off x="2776787" y="6876288"/>
            <a:ext cx="50144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5B2B1C"/>
                </a:solidFill>
                <a:latin typeface="Century Gothic" panose="020B0502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WWW.MSPVOLGA.RU</a:t>
            </a:r>
            <a:endParaRPr lang="ru-RU" sz="1600" b="1" dirty="0">
              <a:solidFill>
                <a:srgbClr val="5B2B1C"/>
              </a:solidFill>
              <a:latin typeface="Circe"/>
            </a:endParaRPr>
          </a:p>
          <a:p>
            <a:pPr algn="ctr"/>
            <a:r>
              <a:rPr lang="ru-RU" sz="1600" b="1" dirty="0">
                <a:solidFill>
                  <a:srgbClr val="5B2B1C"/>
                </a:solidFill>
                <a:latin typeface="Circe"/>
              </a:rPr>
              <a:t>Больше информации на сайте!</a:t>
            </a:r>
            <a:endParaRPr lang="en-US" sz="1600" b="1" dirty="0">
              <a:solidFill>
                <a:srgbClr val="5B2B1C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8907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ED5338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F2BDFA5-2032-4D09-8426-A64C2CF002E0}"/>
</file>

<file path=customXml/itemProps2.xml><?xml version="1.0" encoding="utf-8"?>
<ds:datastoreItem xmlns:ds="http://schemas.openxmlformats.org/officeDocument/2006/customXml" ds:itemID="{CA885D0B-6CE3-4392-A803-BDD39B23B9F4}"/>
</file>

<file path=customXml/itemProps3.xml><?xml version="1.0" encoding="utf-8"?>
<ds:datastoreItem xmlns:ds="http://schemas.openxmlformats.org/officeDocument/2006/customXml" ds:itemID="{4AC16ECA-0A5F-45C4-ADA4-4D6A244F232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22894</TotalTime>
  <Words>3153</Words>
  <Application>Microsoft Office PowerPoint</Application>
  <PresentationFormat>Произвольный</PresentationFormat>
  <Paragraphs>748</Paragraphs>
  <Slides>36</Slides>
  <Notes>36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49" baseType="lpstr">
      <vt:lpstr>Arial</vt:lpstr>
      <vt:lpstr>Calibri</vt:lpstr>
      <vt:lpstr>Calibri Light</vt:lpstr>
      <vt:lpstr>Century Gothic</vt:lpstr>
      <vt:lpstr>Circe</vt:lpstr>
      <vt:lpstr>Circe Bold</vt:lpstr>
      <vt:lpstr>Circe Extra Bold</vt:lpstr>
      <vt:lpstr>Circe ExtraBold</vt:lpstr>
      <vt:lpstr>Circe MD Extra Bold</vt:lpstr>
      <vt:lpstr>Roboto Black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Synergy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Горина Екатерина Леонидовна</dc:creator>
  <cp:lastModifiedBy>Сафонова Светлана Владимировна</cp:lastModifiedBy>
  <cp:revision>830</cp:revision>
  <cp:lastPrinted>2021-07-14T06:50:42Z</cp:lastPrinted>
  <dcterms:created xsi:type="dcterms:W3CDTF">2019-04-26T08:56:54Z</dcterms:created>
  <dcterms:modified xsi:type="dcterms:W3CDTF">2021-08-11T08:16:27Z</dcterms:modified>
</cp:coreProperties>
</file>