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7632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662" y="-96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1E73861-1392-424C-891E-1BD8808D5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61486"/>
            <a:ext cx="5669756" cy="3747206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C783AE2-7DB4-4416-A68D-5AE605621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53199"/>
            <a:ext cx="5669756" cy="2598626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A59C6C7-F86E-4184-A690-4B11F43C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CFF1CDE-62EB-4647-904B-97BE6E49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F56DB0-F325-44F6-A673-80D7323A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25E795-5477-469A-89AE-5583622C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EC8EE3E-D45F-4EB1-9560-0C4980D7F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F21A0E5-89D7-4C52-B250-070B2E84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771050-652D-4B4A-9844-56882A35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6E88B79-6058-40FE-83BA-E49644C7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7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6B2B48C-4C79-4A31-BD80-F117A29B1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73043"/>
            <a:ext cx="1630055" cy="91213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B798B32-D53E-41F7-85C5-A23F436D6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73043"/>
            <a:ext cx="4795669" cy="91213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55F0A72-AB4F-4DAE-9EC4-06D9E749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6C49F2B-D14B-4323-A6E7-B0C68DC5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ADFA5-DCBC-4D3E-A680-C0360613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3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C52ECF-1406-40BD-8EE6-F18D1B3F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88B52EA-A6C1-452A-B316-87E7AC63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D52AFF-7959-4225-9496-4D27792B3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AB15566-CC80-4031-A7F1-D99EEAB9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52F9849-6F61-4130-AAAF-64FB40A2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07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25CED2-FD9C-4415-BBAE-B148F129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83340"/>
            <a:ext cx="6520220" cy="4477212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0D2F5DB-77A8-433C-9D67-BEECDFF10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202908"/>
            <a:ext cx="6520220" cy="235446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E030409-D247-473A-AD7F-E404D851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D76F2E8-1B2D-4295-9E64-33669BC9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CE571E6-01BB-48D9-825A-F16F2541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C7ECF5-B864-4D78-B373-F5EF7B83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EE3644A-C7E6-41A2-99B0-FDCF97506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645C56-ED4F-4AB0-8ECF-70376D1E6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C5B83C6-EED3-45FB-923A-AE44FEF4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E0BA5BA-2FAF-493C-9576-6E02A269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563852C-1978-4EE5-8671-35400BF6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50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80598F-63DC-469C-AC01-FFB6A042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73044"/>
            <a:ext cx="6520220" cy="208039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CF5AF6F-A9ED-40FB-A1EC-4E27C1576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38492"/>
            <a:ext cx="319809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9F1BC82-AC6B-4F78-8770-B1623AA7B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31576"/>
            <a:ext cx="319809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701E8E9-10FC-45F4-A4D1-6D63167FD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38492"/>
            <a:ext cx="321384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3C28E37-A398-4A42-B2A7-FA6D8F69E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31576"/>
            <a:ext cx="321384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659E662-3226-4EFC-904D-9B6E10212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A503AAA-FAEE-41EE-926B-6D06DB35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D324291-8AC0-483E-A27D-E2409590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6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36B95C9-8E6E-46B4-AB20-B38FBECB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ED560532-DB58-480B-A613-344D2DCB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98D4073-2452-409C-8AF7-A069F1DB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1C8845F-C81A-470D-8D1D-A2AC31CE0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02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08C6C02F-BDD1-41D2-A8BE-515FFF79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6EEA1FA-4297-4394-8A66-37D26E61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C0B6DDB-A3D6-497A-829F-245B2142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29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4C63144-33B7-4554-9B93-0C585A6B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B3E9B5C-F0DF-40EA-99AF-B344F6DC5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429D55F-EE62-4E15-B809-9A714B19B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95C519B-795D-4C26-994F-30886FF6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255C3C5-158F-4899-9F88-B3C411BE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5CC447A-3EC7-4A47-BBA6-BECB4202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6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B12DD9-D7DF-4603-A7C9-62BFFBA55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35F752E3-AC15-459C-B540-E54B4BF8A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50790B9-069B-4A26-B270-845F2FF24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D14124A-E56F-4BB1-B3F0-B027A855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AB6F789-0223-4DF0-B268-4FAFCB1B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5713967-877D-4F67-8C44-528BEBDB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1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3FB0DC-B917-455B-86A0-4BE81905C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73044"/>
            <a:ext cx="6520220" cy="2080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02A9A81-6690-4FC6-9706-5A057E6E4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65217"/>
            <a:ext cx="6520220" cy="68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B710539-3666-423E-86EA-50456392B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A8097BD-C7A9-42A5-A141-29CD4B183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75939"/>
            <a:ext cx="2551390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4AF830B-385B-4CD9-B1F3-EAF8CED14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9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  <a:alpha val="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>
            <a:extLst>
              <a:ext uri="{FF2B5EF4-FFF2-40B4-BE49-F238E27FC236}">
                <a16:creationId xmlns="" xmlns:a16="http://schemas.microsoft.com/office/drawing/2014/main" id="{7FC81F5D-6473-49C5-B2CA-4E1FFF762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6" r="1157" b="31566"/>
          <a:stretch>
            <a:fillRect/>
          </a:stretch>
        </p:blipFill>
        <p:spPr bwMode="auto">
          <a:xfrm>
            <a:off x="0" y="0"/>
            <a:ext cx="7559675" cy="10768084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416" r="1157" b="31566"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Picture 9">
            <a:extLst>
              <a:ext uri="{FF2B5EF4-FFF2-40B4-BE49-F238E27FC236}">
                <a16:creationId xmlns="" xmlns:a16="http://schemas.microsoft.com/office/drawing/2014/main" id="{7281CE23-FB02-4049-8371-89B7AD5BF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094" y="27296"/>
            <a:ext cx="996286" cy="95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10800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="" xmlns:a16="http://schemas.microsoft.com/office/drawing/2014/main" id="{FF034D10-AC2F-449C-8BA3-07A713CDF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7" y="30495"/>
            <a:ext cx="759940" cy="887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05DEF00-C305-43E5-AA5D-47D5A99129B7}"/>
              </a:ext>
            </a:extLst>
          </p:cNvPr>
          <p:cNvSpPr/>
          <p:nvPr/>
        </p:nvSpPr>
        <p:spPr>
          <a:xfrm>
            <a:off x="808207" y="9304"/>
            <a:ext cx="5727887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Управление надзорной деятельности и профилактической работы </a:t>
            </a:r>
          </a:p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Главного управления МЧС России по Волгоградской области информирует … </a:t>
            </a:r>
          </a:p>
          <a:p>
            <a:pPr algn="ctr"/>
            <a:r>
              <a:rPr lang="ru-RU" sz="1600" b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«Пожарная безопасность </a:t>
            </a:r>
            <a:r>
              <a:rPr lang="ru-RU" sz="1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при </a:t>
            </a:r>
            <a:r>
              <a:rPr lang="ru-RU" sz="1600" b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пользовании стоянками (паркингами) для грузового автотранспорта»</a:t>
            </a:r>
            <a:endParaRPr lang="ru-RU" sz="1600" b="1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B3230924-9BCF-45C2-AF0C-D35916D1C376}"/>
              </a:ext>
            </a:extLst>
          </p:cNvPr>
          <p:cNvSpPr/>
          <p:nvPr/>
        </p:nvSpPr>
        <p:spPr>
          <a:xfrm>
            <a:off x="402019" y="1370025"/>
            <a:ext cx="6755641" cy="523220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безопасного использования стоянок грузового автотранспорта </a:t>
            </a:r>
            <a:r>
              <a:rPr lang="ru-RU" sz="1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рекомендуется</a:t>
            </a:r>
            <a:r>
              <a:rPr lang="ru-RU" sz="1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321D5358-0B6D-46BC-A7CE-931C5E0A1F9D}"/>
              </a:ext>
            </a:extLst>
          </p:cNvPr>
          <p:cNvSpPr/>
          <p:nvPr/>
        </p:nvSpPr>
        <p:spPr>
          <a:xfrm>
            <a:off x="402015" y="2192148"/>
            <a:ext cx="6755638" cy="7201972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использовать стоянки, очищенные </a:t>
            </a:r>
            <a:r>
              <a:rPr lang="ru-RU" sz="1400" b="1" dirty="0">
                <a:latin typeface="Times New Roman" panose="02020603050405020304" pitchFamily="18" charset="0"/>
              </a:rPr>
              <a:t>от </a:t>
            </a:r>
            <a:r>
              <a:rPr lang="ru-RU" sz="1400" b="1" dirty="0" smtClean="0">
                <a:latin typeface="Times New Roman" panose="02020603050405020304" pitchFamily="18" charset="0"/>
              </a:rPr>
              <a:t>сухой растительности и мусора в радиусе 20 метров;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использовать для стоянки участки не граничащие с зонами, предназначенными для открытого хранения материалов и оборудования;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при выборе площадок для стоянки транспортных средств отдавать приоритет участкам, расположенным неподалеку от естественных источников наружного противопожарного водоснабжения (реки, озера и др.);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при размещении транспортных средств на стоянке предусматривать основные сквозные проезды и разворотные площадки, необходимые для работы </a:t>
            </a:r>
            <a:r>
              <a:rPr lang="ru-RU" sz="1400" b="1" dirty="0" err="1" smtClean="0">
                <a:latin typeface="Times New Roman" panose="02020603050405020304" pitchFamily="18" charset="0"/>
              </a:rPr>
              <a:t>спецавтотехники</a:t>
            </a:r>
            <a:r>
              <a:rPr lang="ru-RU" sz="1400" b="1" dirty="0" smtClean="0">
                <a:latin typeface="Times New Roman" panose="02020603050405020304" pitchFamily="18" charset="0"/>
              </a:rPr>
              <a:t> пожарных подразделений в случае тушения пожара;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иметь в </a:t>
            </a:r>
            <a:r>
              <a:rPr lang="ru-RU" sz="1400" b="1" dirty="0" smtClean="0">
                <a:latin typeface="Times New Roman" panose="02020603050405020304" pitchFamily="18" charset="0"/>
              </a:rPr>
              <a:t>транспортном </a:t>
            </a:r>
            <a:r>
              <a:rPr lang="ru-RU" sz="1400" b="1" dirty="0">
                <a:latin typeface="Times New Roman" panose="02020603050405020304" pitchFamily="18" charset="0"/>
              </a:rPr>
              <a:t>средстве исправный </a:t>
            </a:r>
            <a:r>
              <a:rPr lang="ru-RU" sz="1400" b="1" dirty="0" smtClean="0">
                <a:latin typeface="Times New Roman" panose="02020603050405020304" pitchFamily="18" charset="0"/>
              </a:rPr>
              <a:t>огнетушитель объемом не менее 5 литров;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расстановку транспортных средств осуществлять на безопасном расстоянии друг от друга, исключающем распространение огня по транспортным </a:t>
            </a:r>
            <a:r>
              <a:rPr lang="ru-RU" sz="1400" b="1" dirty="0" smtClean="0">
                <a:latin typeface="Times New Roman" panose="02020603050405020304" pitchFamily="18" charset="0"/>
              </a:rPr>
              <a:t>средствам;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размещать обособленно от других транспортных </a:t>
            </a:r>
            <a:r>
              <a:rPr lang="ru-RU" sz="1400" b="1" dirty="0" smtClean="0">
                <a:latin typeface="Times New Roman" panose="02020603050405020304" pitchFamily="18" charset="0"/>
              </a:rPr>
              <a:t>средств автомобили, </a:t>
            </a:r>
            <a:r>
              <a:rPr lang="ru-RU" sz="1400" b="1" dirty="0">
                <a:latin typeface="Times New Roman" panose="02020603050405020304" pitchFamily="18" charset="0"/>
              </a:rPr>
              <a:t>предназначенные для перевозки легковоспламеняющихся и горючих жидкостей, а также горючих </a:t>
            </a:r>
            <a:r>
              <a:rPr lang="ru-RU" sz="1400" b="1" dirty="0" smtClean="0">
                <a:latin typeface="Times New Roman" panose="02020603050405020304" pitchFamily="18" charset="0"/>
              </a:rPr>
              <a:t>газов;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осуществлять курение </a:t>
            </a:r>
            <a:r>
              <a:rPr lang="ru-RU" sz="1400" b="1" dirty="0">
                <a:latin typeface="Times New Roman" panose="02020603050405020304" pitchFamily="18" charset="0"/>
              </a:rPr>
              <a:t>в специально отведенных для этого </a:t>
            </a:r>
            <a:r>
              <a:rPr lang="ru-RU" sz="1400" b="1" dirty="0" smtClean="0">
                <a:latin typeface="Times New Roman" panose="02020603050405020304" pitchFamily="18" charset="0"/>
              </a:rPr>
              <a:t>местах на безопасном расстоянии от транспортных средств.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ctr" hangingPunct="0"/>
            <a:r>
              <a:rPr lang="ru-RU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З А П Р Е Щ А Е Т С Я: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размещать транспортные средства в непосредственной близости друг к другу;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осуществлять промывку деталей с использованием легковоспламеняющихся и горючих жидкостей в близи транспортных средств;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оставлять транспортные средства с открытыми горловинами топливных баков, а также при наличии утечки топлива и смазочных материалов;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заряжать аккумуляторные батареи непосредственно </a:t>
            </a:r>
            <a:r>
              <a:rPr lang="ru-RU" sz="1400" b="1" dirty="0">
                <a:latin typeface="Times New Roman" panose="02020603050405020304" pitchFamily="18" charset="0"/>
              </a:rPr>
              <a:t>на транспортных </a:t>
            </a:r>
            <a:r>
              <a:rPr lang="ru-RU" sz="1400" b="1" dirty="0" smtClean="0">
                <a:latin typeface="Times New Roman" panose="02020603050405020304" pitchFamily="18" charset="0"/>
              </a:rPr>
              <a:t>средствах;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допускать </a:t>
            </a:r>
            <a:r>
              <a:rPr lang="ru-RU" sz="1400" b="1" dirty="0">
                <a:latin typeface="Times New Roman" panose="02020603050405020304" pitchFamily="18" charset="0"/>
              </a:rPr>
              <a:t>использования открытого огня для </a:t>
            </a:r>
            <a:r>
              <a:rPr lang="ru-RU" sz="1400" b="1" dirty="0" smtClean="0">
                <a:latin typeface="Times New Roman" panose="02020603050405020304" pitchFamily="18" charset="0"/>
              </a:rPr>
              <a:t>разогрева двигателя</a:t>
            </a:r>
            <a:r>
              <a:rPr lang="ru-RU" sz="1400" b="1" dirty="0">
                <a:latin typeface="Times New Roman" panose="02020603050405020304" pitchFamily="18" charset="0"/>
              </a:rPr>
              <a:t>, освещения, а также приготовления пищи на территории стоянок (паркингов</a:t>
            </a:r>
            <a:r>
              <a:rPr lang="ru-RU" sz="1400" b="1" dirty="0" smtClean="0">
                <a:latin typeface="Times New Roman" panose="02020603050405020304" pitchFamily="18" charset="0"/>
              </a:rPr>
              <a:t>).</a:t>
            </a:r>
            <a:endParaRPr lang="ru-RU" sz="1400" b="1" dirty="0">
              <a:latin typeface="Times New Roman" panose="02020603050405020304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27F8229C-324D-4AE5-AB01-9009962C3D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19" y="9842311"/>
            <a:ext cx="6755638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13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EFD641-95D5-485E-BBE3-C4C7D43374EE}"/>
</file>

<file path=customXml/itemProps2.xml><?xml version="1.0" encoding="utf-8"?>
<ds:datastoreItem xmlns:ds="http://schemas.openxmlformats.org/officeDocument/2006/customXml" ds:itemID="{32BCBE26-B708-4ACE-A550-17E5F29269FA}"/>
</file>

<file path=customXml/itemProps3.xml><?xml version="1.0" encoding="utf-8"?>
<ds:datastoreItem xmlns:ds="http://schemas.openxmlformats.org/officeDocument/2006/customXml" ds:itemID="{DC43F7BB-EA21-4D8D-9EDB-72FF051192A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267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 А.В.</dc:creator>
  <cp:lastModifiedBy>Тимошкин Константин Валерьевич</cp:lastModifiedBy>
  <cp:revision>21</cp:revision>
  <dcterms:created xsi:type="dcterms:W3CDTF">2022-12-07T12:24:29Z</dcterms:created>
  <dcterms:modified xsi:type="dcterms:W3CDTF">2022-12-08T12:02:21Z</dcterms:modified>
</cp:coreProperties>
</file>