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96" r:id="rId2"/>
    <p:sldId id="614" r:id="rId3"/>
    <p:sldId id="540" r:id="rId4"/>
    <p:sldId id="542" r:id="rId5"/>
    <p:sldId id="564" r:id="rId6"/>
    <p:sldId id="563" r:id="rId7"/>
    <p:sldId id="557" r:id="rId8"/>
    <p:sldId id="554" r:id="rId9"/>
    <p:sldId id="552" r:id="rId10"/>
    <p:sldId id="612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62" r:id="rId20"/>
    <p:sldId id="588" r:id="rId21"/>
    <p:sldId id="589" r:id="rId22"/>
    <p:sldId id="590" r:id="rId23"/>
    <p:sldId id="591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0" r:id="rId33"/>
    <p:sldId id="601" r:id="rId34"/>
    <p:sldId id="610" r:id="rId35"/>
    <p:sldId id="611" r:id="rId36"/>
    <p:sldId id="524" r:id="rId3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200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843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1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12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34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63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20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42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8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6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0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608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712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7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08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26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871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57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61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9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72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178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603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g"/><Relationship Id="rId4" Type="http://schemas.openxmlformats.org/officeDocument/2006/relationships/image" Target="../media/image12.emf"/><Relationship Id="rId9" Type="http://schemas.openxmlformats.org/officeDocument/2006/relationships/hyperlink" Target="http://www.mspvolga.r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857097"/>
            <a:ext cx="6968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условий для легкого старта и комфортного ведения бизнеса"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0" y="4339928"/>
            <a:ext cx="1701101" cy="29508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63977" y="1551265"/>
            <a:ext cx="4410767" cy="283785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823" y="1102042"/>
            <a:ext cx="6552394" cy="5679148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001" y="530168"/>
            <a:ext cx="432168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8079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75173" y="127466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9991" y="2634972"/>
            <a:ext cx="338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565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931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73519" y="219268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774751" y="273715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846992" y="309200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60" y="577298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382959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подготовленный профиль предприятия, позволяющий определить его ключевые компетенции, выпускаемую продукцию, конкурентную позицию и репутацию на рынке с целью расширения доступа к рынкам сбыта, включения его в кооперационные цепочки, систему аутсорсинга (поставщиков), государственные программы развития промышленности и импортозамещения; результаты анкетирования субъекта МСП, скоринга, интервьюирования руководства предприятия, SWОТ-анализа, а также перечень предложений по устранению выявленных барьеров (проблем), путей реализации потенциала развития и роста предприятия, доступных инструментов государственной и других видов поддержки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899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Анализ потенциала малых и средних предприятий, выявление текущих потребностей и проблем предприятий, влияющих на их конкурентоспособность</a:t>
            </a:r>
          </a:p>
        </p:txBody>
      </p:sp>
    </p:spTree>
    <p:extLst>
      <p:ext uri="{BB962C8B-B14F-4D97-AF65-F5344CB8AC3E}">
        <p14:creationId xmlns:p14="http://schemas.microsoft.com/office/powerpoint/2010/main" val="134808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52658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5115" y="205863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экспресс-оценки индекса технологической готовности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53890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26131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38" y="50903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1" y="103686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уровень организации производства на аудируемом предприятии, его готовность к технологическому перевооружению, а также возможности для инвестирования в инновационную деятельность или в мероприятия по модернизации. Услуга необходима для определения готовности предприятия к серийному производству, а также к возможности в дальнейшем стать поставщиком для крупных заказчиков и госмонополий.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5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874" y="1218967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факторов, влияющих на способность субъекта МСП производить 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поставлять конкурентоспособную отечественную продукцию на внутренний рынок РФ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или ЕАЭС взамен импортируемого из зарубежных стран для выбора стратегии импортозамещения;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рынка для импортозамещающей продукции, уровня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локализации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 итогам проведения оценки потенциала импортозамещения могут быть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сформулированы рекомендации для субъекта МСП по выбору стратегии импортозамещения.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1950633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3874" y="305652"/>
            <a:ext cx="543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Оценка потенциала импортозамещения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597" y="55768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4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677" y="1392374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Оперативно отыскать незанятые рыночные ниши, выбрать максимально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подходящий целевой рынок, лучше осознать потребительские потребности;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Изучить конъюнктуру рынка, его сегментацию и выявить наиболее значимые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сегменты;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объема, динамики и потенциала развития рынка;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Изучение цен и общий экономический анализ рынка.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40803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3677" y="285868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рынка продукции СМСП на территории заявленных товаропроизводителем регионов РФ и/или стран-участников Таможенного союза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42035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14276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1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9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04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фирменный стиль – образ компании в мире бизнеса,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позволяющий покупателям узнавать Ваш товар на рынке среди конкурентов.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Основополагающую роль в этом играет единый уникальный стиль: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графическое, текстовое, цветовое, лексическое решения, которые будут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разработаны исключительно для Вас (товарный знак, логотип, изобразительный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знак, рекламная и сувенирная продукция, документы, упаковка).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26980" y="2097664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28212" y="2642140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0453" y="2996986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42" y="50053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804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фирменного стиля и графического решения (логотип, буклет, каталог, брендбук и т.п.) с целью идентификации, производимых субъектом МСП товаров у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112915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632" y="1103264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комплексную проверку экономического и финансового состояния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организации, проверку достоверности информации в финансовой отчетности организации, а также анализ и оценку перспектив ее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Выявить финансовые риски (налоговые, правовые, административные,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хозяйственные), получить рекомендации по их снижению.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20044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632" y="272267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финансового или управленческого аудита на предприятиях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5488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9037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97" y="46146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4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286546"/>
            <a:ext cx="7786256" cy="5688354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Показать, что продукт или услуга найдут своего потребителя, установить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емкость рынка сбыта и перспективы его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затраты, необходимые для изготовления и сбыта продукции,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предоставления на рынке работ или услуг;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прибыльность будущего производства и показать его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для предприятия (инвестора), для местного, регионального и государственного бюджета;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целесообразность (или нецелесообразность) создания продукта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Продемонстрировать потенциальным инвесторам и кредиторам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Инвестиционную привлекательность проекта, предоставляет возможность проанализировать инвестиционные риски.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7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7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700" b="1" dirty="0" err="1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К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аменнов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44986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14326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86567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073" y="574588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192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Составление бизнес-планов/ТЭО/инвестиционных меморандумов для инвестиционных проектов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85647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666377" y="3459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935717" y="8904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007958" y="12452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00" y="515619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262" y="337182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262" y="141440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оформлении заявки на регистрацию объекта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для последующей регистрации в Федеральной службе по интеллектуальной собственности (ФИПС);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сопровождении заявки на стадии экспертизы по существу;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Сопровождение заявки на стадии регистрации объекта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и выдачи патента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9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12661" y="2260936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82001" y="2805412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4242" y="3160258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6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3459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сертификации, декларировании, аттестации,  иные услуги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сертификацию оборудования, технологических процессов, образцов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выпускаемых изделий и продукции на соответствие требованиям нормативных документов, стандартов, технических условий с последующей выдачей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сертификата соответствия;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декларирование товаров, работ, услуг, производственных процессов.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235607" y="412318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3579134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594138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863478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935719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566" y="594406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68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178037"/>
            <a:ext cx="7244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индексов МПК или МКТУ/предварительный поиск по товарным знакам или изобретениям/технические условия/протоколы испытаний/обоснование безопасности/паспорт изделия/руководство по эксплуатации/паспорт безопасности/иная техническая документация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42" y="1803742"/>
            <a:ext cx="7786256" cy="5688354"/>
          </a:xfrm>
        </p:spPr>
        <p:txBody>
          <a:bodyPr>
            <a:normAutofit fontScale="77500" lnSpcReduction="20000"/>
          </a:bodyPr>
          <a:lstStyle/>
          <a:p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класс товаров и услуг в соответствии с Международной классификацией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товаров и услуг (МКТУ) для предполагаемого к регистрации комбинированного обозначения, включающего словесный элемент и изобразительный элемент (товарный знак);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предварительный поиск по зарегистрированным товарным знакам 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Заявленным на регистрацию товарным знакам (знакам обслуживания) для определения тождества и/или сходства предполагаемого к регистрации комбинированного обозначения, включающего словесный элемент и изобразительный элемент;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лабораторные исследования (испытания)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технические условия, паспорт изделия, руководство по эксплуатации;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паспорт безопасности продукции, устанавливающий требования безопасности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касательного заявленной в документе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21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21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21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2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7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09057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Исследовать объект вложений;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насколько привлекателен проект для инвестиций;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Рассчитать и проанализировать финансовые показатели;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Минимизировать риски потери средств;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Достичь максимальной финансовой отдачи через определенный период времени.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27807" y="195063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5945" y="407162"/>
            <a:ext cx="69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инвестиционных проектов развития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7147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69388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02" y="443983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09653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5879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 разработки по модернизации производственных предприятий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78993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1234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173" y="501567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063" y="1115048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Расширить производство, повысить эффективность деятельности, улучшить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технологический процесс за счет внедрения новых технологий и методов работы, изменить структуру предприятия, при этом сохранив прежнюю технологию производства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64217" y="20223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8170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инжиниринговых цифровых технологий (программный продукт)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33557" y="25668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05798" y="29216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58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570" y="144060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программный продукт (программное обеспечение), создать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модернизировать сайт или интернет-магазин для решения определенной проблемы (задачи) массового спроса.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4000" y="227995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3340" y="282442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5581" y="317927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918" y="554437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664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228291"/>
            <a:ext cx="7786256" cy="5688354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широкий спектр услуг, связанных с созданием производственной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продукции, промышленных изделий, технологического оборудования, отдельных узлов и деталей, оснастки производственного оборудования, в том числе с формированием конструкторской и технологической документации.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8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945" y="228707"/>
            <a:ext cx="6960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Инженерно-консультационные, научно-исследовательские услуги по разработке технологических процессов/технологий/оборудования производства/промышленных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168851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5591" y="225305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4931" y="279753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7172" y="315237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20" y="45395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115" y="31878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Проектно-конструкторские, расчетно-аналитические услуги для товаропроизводителей региона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115" y="824477"/>
            <a:ext cx="8012202" cy="5827808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комплекса мероприятий, обеспечивающих поиск технических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решений, удовлетворяющих заданным требованиям, их оптимизацию и реализацию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 виде комплекта конструкторских/расчетно-аналитических/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научно-исследовательских документов и/или опытного образца, подвергаемого циклу испытаний на соответствие требованиям технического задания.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79507" y="200442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222861"/>
            <a:ext cx="69604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ru-RU" sz="32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«Проектный менеджмент»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48847" y="254889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21088" y="290374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88" y="535103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368" y="979991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роли проектного менеджмента в управлении организацией,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 жизненном цикле проекта, об инициации проекта, как она должна происходить;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управлении предметной областью проекта, сроками, стоимостью,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персоналом, коммуникациями, качеством, рисками и изменениями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контроле при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анализе результативности и эффективности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9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90816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934" y="360995"/>
            <a:ext cx="6411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«Управление производственными рисками»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60156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32397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05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934" y="117635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видах производственных рисков;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основных стадиях опасной производственной ситуации;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классификации опасностей на производстве;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инструментах и методах управления производственными рисками;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8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02418" y="1350462"/>
            <a:ext cx="3806964" cy="334867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7425" y="4321382"/>
            <a:ext cx="1622284" cy="28141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3945" y="31944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Консультационные услуги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44829" y="1267331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237" y="2458727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62" y="559308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/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29" y="960182"/>
            <a:ext cx="7267935" cy="5915747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Направления консультаций: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начала ведения собственного дела в  социальной сфере;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вступления в реестр 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вопросам, связанным с созданием маркетинговой стратегии </a:t>
            </a:r>
            <a:endParaRPr lang="en-US" sz="2000" dirty="0">
              <a:solidFill>
                <a:srgbClr val="5B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реализации проектов субъектов социального предпринимательства;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 патентно-лицензионного сопровождения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государственного регулирования предпринимательской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деятельности и льготных условий 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субъектов социального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редпринимательства и др.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0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6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49619" y="1468582"/>
            <a:ext cx="4342193" cy="31541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5444" y="4285793"/>
            <a:ext cx="1605791" cy="27855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9524" y="221727"/>
            <a:ext cx="58811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акселерационных программ и иных </a:t>
            </a: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обучающих и просветительских мероприятий </a:t>
            </a:r>
            <a:endParaRPr lang="ru-RU" sz="20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37284" y="1270290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424042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70290"/>
            <a:ext cx="7659707" cy="5524957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Повысить компетенции и знания в  области социального 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устойчивой финансовой модели социального проекта;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продаж и финансовых результатов;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связей с партнерами и инвесторами.</a:t>
            </a:r>
            <a:endParaRPr lang="ru-RU" sz="2200" dirty="0">
              <a:solidFill>
                <a:srgbClr val="562212"/>
              </a:solidFill>
              <a:effectLst/>
              <a:latin typeface="Cir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	области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2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2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73" y="5593085"/>
            <a:ext cx="6218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57724" y="1990165"/>
            <a:ext cx="3483762" cy="2553813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2933" y="4218203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256967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тренингов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Корпорации МСП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планирующих начать предпринимательскую деятельность, и начинающих предпринимателей, вновь зарегистрированных и действующих менее одного года.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328891" y="-81503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13897" y="2494658"/>
            <a:ext cx="2727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12809" y="3002831"/>
            <a:ext cx="272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56" y="577724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90375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499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154696"/>
            <a:ext cx="7807811" cy="5640552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23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b="1" dirty="0">
              <a:solidFill>
                <a:srgbClr val="ED53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effectLst/>
                <a:latin typeface="Circe"/>
                <a:ea typeface="Calibri" panose="020F0502020204030204" pitchFamily="34" charset="0"/>
              </a:rPr>
              <a:t>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«Бизнес-эксперт: портал «Бизнес навигатора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«Повышение производительности труда субъектами МСП/Бережливое производство»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 г. Михайловка «Генерация Бизнес Идеи»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г. Михайловка «Юридический аспекты предпринимательства и система налогообложения»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«Имущественная поддержка»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«Финансовая поддержка»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https://mspvolga.ru/kalendar-meropriyatiy/</a:t>
            </a:r>
            <a:endParaRPr lang="ru-RU" sz="20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2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89085" y="950856"/>
            <a:ext cx="4122618" cy="375968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73141" y="4263496"/>
            <a:ext cx="1643514" cy="2850957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000763" y="-116907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72095" y="1827329"/>
            <a:ext cx="265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50" y="55272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530665" y="5860650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487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15188" y="2402370"/>
            <a:ext cx="310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56" y="239198"/>
            <a:ext cx="5881176" cy="19366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Продвижение и поддержка социальных проектов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(обеспечение участия в </a:t>
            </a:r>
            <a:r>
              <a:rPr lang="ru-RU" sz="1600" b="1" dirty="0" err="1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выставочно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-ярмарочных мероприятиях; брендирование, разработка логотипов; разработка информационных материалов и сайтов; разработка франшиз социальным предприятиям; размещение СМСП на электронных торговых площадках и др.)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341" y="2288994"/>
            <a:ext cx="7570464" cy="483904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Масштабирование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Повышение узнаваемости бренда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Привлечение инвесторов и партнеров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76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834857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1600" b="1" dirty="0">
                <a:solidFill>
                  <a:srgbClr val="ED5338"/>
                </a:solidFill>
                <a:latin typeface="Cir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Повышение компетенции и уровня знаний сотрудников 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социального предприятия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095832" y="1376218"/>
            <a:ext cx="4507926" cy="32604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9350" y="4329658"/>
            <a:ext cx="1630125" cy="2827732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19355" y="10172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3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163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356264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123" y="345951"/>
            <a:ext cx="5881176" cy="139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</a:rPr>
              <a:t>Проведение обучающих мероприятий</a:t>
            </a:r>
            <a:r>
              <a:rPr lang="ru-RU" sz="1600" dirty="0">
                <a:effectLst/>
                <a:latin typeface="Circe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по повышению квалификации сотрудников субъектов малого и среднего предпринимательства, осуществляющих деятельность в сфере социального предпринимательства</a:t>
            </a:r>
            <a:endParaRPr lang="ru-RU" sz="32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19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endParaRPr lang="ru-RU" sz="14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5743" y="98992"/>
            <a:ext cx="4247217" cy="433954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44860" y="101573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52" y="511591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92924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21" y="207638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 по вопросам, связанным с подготовкой заявок (иной документации) для получения государственной поддержки субъектами малого и среднего предпринимательства, осуществляющими деятельность в сфере социального предпринимательства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70" y="1640511"/>
            <a:ext cx="3056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51731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Размещение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0484" y="218116"/>
            <a:ext cx="4536758" cy="463538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5415" y="273899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, связанные с организацией работы со средствами массовой информации по вопросам популяризации, поддержки и развития социального предпринимательства, производства и использования социальной рекламы.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53339" y="112955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871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30" y="1734363"/>
            <a:ext cx="3264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08638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7228" y="1753105"/>
            <a:ext cx="4122154" cy="332982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80" y="1142809"/>
            <a:ext cx="7786256" cy="5211926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Получение информации о возможностях Центра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Помощь в проектировании изделия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Определение шагов для начала производства изделия</a:t>
            </a:r>
          </a:p>
          <a:p>
            <a:endParaRPr lang="ru-RU" sz="15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Проверка возможности оказания услуги (проведение </a:t>
            </a:r>
            <a:r>
              <a:rPr lang="ru-RU" sz="1600" i="0" dirty="0" err="1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скоринга</a:t>
            </a: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)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17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17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80" y="310395"/>
            <a:ext cx="5583514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Консультация по производству и проектированию изделий</a:t>
            </a:r>
            <a:endParaRPr lang="ru-RU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14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149650" y="4853501"/>
            <a:ext cx="1799992" cy="1799992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бесплатно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67399" y="2736702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0304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530106" y="1607127"/>
            <a:ext cx="4165549" cy="360950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858" y="1048882"/>
            <a:ext cx="6500581" cy="561189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Проектирование изделия и разработка конструкторской документации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модели изделия /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сканирование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технологического процессов производства изделия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изделия ( 3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Печать пластиками / различные виды металлообработки / лазерная резка / сварка / покраска)</a:t>
            </a:r>
            <a:endParaRPr lang="ru-RU" sz="2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 / проверка нахождения в реестре МСП Волгоградской области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Заключение договора / Выставление счета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Изготовление изделия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23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23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2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9404" y="360129"/>
            <a:ext cx="590624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 проектирование единичных прототипов изделий и мелкосерийное производство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89113" y="1422238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469416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522259" y="4500734"/>
            <a:ext cx="2058176" cy="1926959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на платной основе  по льготной стоимости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79349" y="2809024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74351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11" y="1790585"/>
            <a:ext cx="6779491" cy="4970271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b="1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06.09.2021-10.09.2021г. Волгоград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20.09.2021-24.09.2021 г. Волгоград </a:t>
            </a:r>
            <a:endParaRPr lang="ru-RU" sz="1500" dirty="0">
              <a:effectLst/>
              <a:latin typeface="Cir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5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5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79686" y="1790585"/>
            <a:ext cx="3794244" cy="278141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50874" y="4336304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2385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06689" y="2329072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3885" y="2855635"/>
            <a:ext cx="33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622" y="538909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248234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404" y="249755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обучающих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программ </a:t>
            </a: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Корпорации МСП по темам: «Азбука предпринимателя» и «Школа </a:t>
            </a:r>
            <a:r>
              <a:rPr lang="ru-RU" sz="1600" b="1" dirty="0">
                <a:solidFill>
                  <a:srgbClr val="562212"/>
                </a:solidFill>
                <a:latin typeface="Circe"/>
              </a:rPr>
              <a:t>предпринимателя» для вновь зарегистрированных и действующих менее одного года субъектов МСП, зарегистрированных на территории  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4080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074013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ведения 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Система менеджмента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Личная эффективность руководителя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</a:t>
            </a:r>
            <a:r>
              <a:rPr lang="en-US" sz="16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6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0254" y="1684075"/>
            <a:ext cx="3239443" cy="28250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79805" y="4233780"/>
            <a:ext cx="1691902" cy="29348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9421" y="257920"/>
            <a:ext cx="639790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</a:t>
            </a:r>
            <a:endParaRPr lang="ru-RU" sz="2800" b="1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28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Бизнес-школа предпринимателя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09607" y="152665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42435" y="259084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046" y="490076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236978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Основы маркетинга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Правовые основы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Бухгалтерский и управленческий учет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en-US" sz="14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4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1350" y="1954421"/>
            <a:ext cx="3586658" cy="313504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743" y="257920"/>
            <a:ext cx="588117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 </a:t>
            </a:r>
          </a:p>
          <a:p>
            <a:pPr>
              <a:lnSpc>
                <a:spcPct val="85000"/>
              </a:lnSpc>
            </a:pPr>
            <a:r>
              <a:rPr lang="ru-RU" sz="32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Как начать своё дело.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12794" y="1787216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34485" y="2888033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855" y="493845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7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3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220865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классов по МКТ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Проведение поиска по товарным знакам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Подготовка и подача документов заявки на регистрацию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97325" y="2124364"/>
            <a:ext cx="3371474" cy="263859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414982"/>
            <a:ext cx="1657834" cy="28757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391773"/>
            <a:ext cx="529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регистрации товарного знака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21266" y="15686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2134" y="2952345"/>
            <a:ext cx="3388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sz="1600" b="1" u="sng" dirty="0">
              <a:solidFill>
                <a:srgbClr val="5B2B1C"/>
              </a:solidFill>
              <a:latin typeface="Circe"/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997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32844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модели оптимизации оборотных средств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Разработка бизнес плана для привлечения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     </a:t>
            </a: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финансирования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917600" y="1522125"/>
            <a:ext cx="4404922" cy="317927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51372" y="4359564"/>
            <a:ext cx="1689781" cy="2931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3554" y="312136"/>
            <a:ext cx="56262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разработки бизнес плана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4525" y="148571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86071" y="262982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74" y="509798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5835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329" y="1439782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Популяризация продукции и услуг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99346" y="1524000"/>
            <a:ext cx="3796652" cy="320715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42252" y="4370123"/>
            <a:ext cx="1680243" cy="29146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439" y="234807"/>
            <a:ext cx="5717985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логотипа и элементов фирменного стиля, дизайн макета наружной рекламы и полиграфии (листовка А4,А5), контекстной рекламы, сайта-визитки)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1331477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582" y="2576606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252" y="41032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90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B2DA11-DC5E-4BB0-B35F-6DBDE7D13DF2}"/>
</file>

<file path=customXml/itemProps2.xml><?xml version="1.0" encoding="utf-8"?>
<ds:datastoreItem xmlns:ds="http://schemas.openxmlformats.org/officeDocument/2006/customXml" ds:itemID="{8725B9B7-860F-45ED-9725-E07DBA950B98}"/>
</file>

<file path=customXml/itemProps3.xml><?xml version="1.0" encoding="utf-8"?>
<ds:datastoreItem xmlns:ds="http://schemas.openxmlformats.org/officeDocument/2006/customXml" ds:itemID="{B7C86E85-8BFD-4DAB-8C60-A4C6739C02A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22894</TotalTime>
  <Words>3153</Words>
  <Application>Microsoft Office PowerPoint</Application>
  <PresentationFormat>Произвольный</PresentationFormat>
  <Paragraphs>748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830</cp:revision>
  <cp:lastPrinted>2021-07-14T06:50:42Z</cp:lastPrinted>
  <dcterms:created xsi:type="dcterms:W3CDTF">2019-04-26T08:56:54Z</dcterms:created>
  <dcterms:modified xsi:type="dcterms:W3CDTF">2021-08-11T08:16:27Z</dcterms:modified>
</cp:coreProperties>
</file>