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598600"/>
    <a:srgbClr val="669900"/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19" y="9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4A1A7-B4E6-4AE7-9AA1-8DF63500509F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4622F-34F4-4C24-93A7-DF277DF013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4622F-34F4-4C24-93A7-DF277DF013D0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76A0F-982B-497E-A1B6-3A69688D0ED5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76A0F-982B-497E-A1B6-3A69688D0ED5}" type="datetimeFigureOut">
              <a:rPr lang="ru-RU" smtClean="0"/>
              <a:pPr/>
              <a:t>07.10.2024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D3684-B554-4920-B551-C0DF6552049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7.png"/><Relationship Id="rId5" Type="http://schemas.openxmlformats.org/officeDocument/2006/relationships/image" Target="../media/image2.png"/><Relationship Id="rId10" Type="http://schemas.openxmlformats.org/officeDocument/2006/relationships/hyperlink" Target="https://us02web.zoom.us/meeting/register/tZAudOyoqzotHtYBlPqxdceVtt8ClXzh7zLm" TargetMode="External"/><Relationship Id="rId4" Type="http://schemas.openxmlformats.org/officeDocument/2006/relationships/hyperlink" Target="mailto:ano.dpo.mapo@yandex.ru" TargetMode="External"/><Relationship Id="rId9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oem\Desktop\img-partners-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5589240"/>
            <a:ext cx="936104" cy="120333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060848"/>
            <a:ext cx="2844359" cy="3312368"/>
          </a:xfrm>
          <a:solidFill>
            <a:schemeClr val="accent5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  <a:effectLst/>
        </p:spPr>
        <p:txBody>
          <a:bodyPr>
            <a:no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ОТКРЫТ </a:t>
            </a: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ДЛЯ </a:t>
            </a:r>
            <a:br>
              <a:rPr lang="ru-RU" sz="1400" b="1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СОВЕТОВ МНОГОКВАРТИРНЫХ ДОМОВ,</a:t>
            </a:r>
            <a:b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АКТИВНЫХ И НЕРАВНОДУШНЫХ ЖИТЕЛЕЙ,</a:t>
            </a:r>
            <a:b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ПРЕДСТАВИТЕЛЕЙ ОБЩЕСТВЕННЫХ ОРГАНИЗАЦИЙ И ОМС </a:t>
            </a:r>
            <a:br>
              <a:rPr lang="ru-RU" sz="1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ru-RU" sz="16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Дополнительная информация </a:t>
            </a:r>
            <a:br>
              <a:rPr lang="ru-RU" sz="12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solidFill>
                  <a:schemeClr val="bg1"/>
                </a:solidFill>
                <a:latin typeface="Arial Black" panose="020B0A04020102020204" pitchFamily="34" charset="0"/>
              </a:rPr>
              <a:t>по телефону</a:t>
            </a:r>
            <a:b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</a:rPr>
              <a:t>8(8442) 52-93-22</a:t>
            </a:r>
            <a:br>
              <a:rPr lang="ru-RU" sz="1600" dirty="0">
                <a:solidFill>
                  <a:schemeClr val="bg1"/>
                </a:solidFill>
                <a:latin typeface="Arial Black" panose="020B0A04020102020204" pitchFamily="34" charset="0"/>
              </a:rPr>
            </a:br>
            <a:r>
              <a:rPr lang="en-US" sz="1800" b="1" i="1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ano.dpo.mapo@yandex.ru</a:t>
            </a:r>
            <a:br>
              <a:rPr lang="ru-RU" sz="1800" dirty="0">
                <a:solidFill>
                  <a:schemeClr val="bg1"/>
                </a:solidFill>
              </a:rPr>
            </a:br>
            <a:br>
              <a:rPr lang="ru-RU" sz="1800" b="1" dirty="0">
                <a:solidFill>
                  <a:schemeClr val="bg1"/>
                </a:solidFill>
                <a:cs typeface="Arial" panose="020B0604020202020204" pitchFamily="34" charset="0"/>
              </a:rPr>
            </a:br>
            <a:b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br>
              <a:rPr lang="ru-RU" sz="14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br>
              <a:rPr lang="ru-RU" sz="14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solidFill>
                  <a:srgbClr val="6699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400" b="1" dirty="0">
                <a:ln w="18415" cmpd="sng">
                  <a:noFill/>
                  <a:prstDash val="solid"/>
                </a:ln>
                <a:solidFill>
                  <a:srgbClr val="598600"/>
                </a:solidFill>
                <a:latin typeface="Arial" pitchFamily="34" charset="0"/>
                <a:cs typeface="Arial" pitchFamily="34" charset="0"/>
              </a:rPr>
            </a:br>
            <a:endParaRPr lang="ru-RU" sz="1400" b="1" dirty="0">
              <a:ln w="18415" cmpd="sng">
                <a:noFill/>
                <a:prstDash val="solid"/>
              </a:ln>
              <a:solidFill>
                <a:srgbClr val="5986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AutoShape 4" descr="https://im0-tub-ru.yandex.net/i?id=48b4c41da4be1cf8fd54693040612e75&amp;n=13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0" y="5373216"/>
            <a:ext cx="9144000" cy="144016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-552" y="2179432"/>
            <a:ext cx="3204400" cy="32379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/>
            <a:endParaRPr lang="ru-RU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0" y="0"/>
            <a:ext cx="9144000" cy="193899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ПРИГЛАШАЕМ ПРИНЯТЬ УЧАСТИЕ</a:t>
            </a:r>
          </a:p>
          <a:p>
            <a:pPr algn="ctr"/>
            <a:r>
              <a:rPr lang="ru-RU" sz="32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в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+mj-ea"/>
                <a:cs typeface="Arial" pitchFamily="34" charset="0"/>
              </a:rPr>
              <a:t> онлайн</a:t>
            </a:r>
            <a:r>
              <a:rPr lang="ru-RU" sz="32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-программе</a:t>
            </a:r>
            <a:endParaRPr lang="ru-RU" sz="2150" b="1" dirty="0">
              <a:ln w="18415" cmpd="sng">
                <a:noFill/>
                <a:prstDash val="solid"/>
              </a:ln>
              <a:solidFill>
                <a:schemeClr val="bg1"/>
              </a:solidFill>
              <a:effectLst/>
              <a:latin typeface="Arial" panose="020B0604020202020204" pitchFamily="34" charset="0"/>
              <a:ea typeface="+mj-ea"/>
              <a:cs typeface="Arial" pitchFamily="34" charset="0"/>
            </a:endParaRPr>
          </a:p>
          <a:p>
            <a:pPr algn="ctr"/>
            <a:r>
              <a:rPr lang="ru-RU" sz="20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+mj-ea"/>
                <a:cs typeface="Arial" pitchFamily="34" charset="0"/>
              </a:rPr>
              <a:t>«</a:t>
            </a:r>
            <a:r>
              <a:rPr lang="ru-RU" sz="2000" b="1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ТРЕНАЖЕР ПОСТКОНТРОЛЬНЫХ МЕРОПРИЯТИЙ </a:t>
            </a:r>
          </a:p>
          <a:p>
            <a:pPr algn="ctr"/>
            <a:r>
              <a:rPr lang="ru-RU" sz="2000" b="1" kern="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ОБЩЕСТВЕННОГО ЖИЛИЩНОГО КОНТРОЛЯ</a:t>
            </a:r>
            <a:r>
              <a:rPr lang="ru-RU" sz="2000" b="1" dirty="0">
                <a:ln w="18415" cmpd="sng">
                  <a:noFill/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itchFamily="34" charset="0"/>
              </a:rPr>
              <a:t>»</a:t>
            </a:r>
            <a:endParaRPr lang="ru-RU" sz="2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ru-RU" sz="8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_________________________________________________________________________________________________________________________________________________________</a:t>
            </a:r>
          </a:p>
          <a:p>
            <a:pPr algn="ctr"/>
            <a:endParaRPr lang="ru-RU" sz="800" dirty="0">
              <a:solidFill>
                <a:schemeClr val="bg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KWq5ctEdzmmk2ywL6OH_qKR8Gc24LlBeM2IxJAnSD-5eBJaze4dxreTtVzUVHky-kw=h500">
            <a:extLst>
              <a:ext uri="{FF2B5EF4-FFF2-40B4-BE49-F238E27FC236}">
                <a16:creationId xmlns:a16="http://schemas.microsoft.com/office/drawing/2014/main" id="{50012C14-00A6-449F-B01A-7017732ED1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5733256"/>
            <a:ext cx="1899394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D3F7C3F-DA10-44F8-96B8-18E55D16FCC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536" y="5684500"/>
            <a:ext cx="1382796" cy="1085181"/>
          </a:xfrm>
          <a:prstGeom prst="rect">
            <a:avLst/>
          </a:prstGeom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AE05FC02-E7BF-432F-8BB1-9C0C00504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5661248"/>
            <a:ext cx="2016224" cy="1132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40C45A8C-CE89-48FC-A569-FF4E544C39D8}"/>
              </a:ext>
            </a:extLst>
          </p:cNvPr>
          <p:cNvSpPr/>
          <p:nvPr/>
        </p:nvSpPr>
        <p:spPr>
          <a:xfrm>
            <a:off x="6660232" y="2060848"/>
            <a:ext cx="144016" cy="1800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latin typeface="Arial Black" panose="020B0A04020102020204" pitchFamily="34" charset="0"/>
            </a:endParaRPr>
          </a:p>
          <a:p>
            <a:pPr algn="ctr"/>
            <a:endParaRPr lang="ru-RU" sz="20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  <p:pic>
        <p:nvPicPr>
          <p:cNvPr id="5" name="Рисунок 4" descr="logo">
            <a:extLst>
              <a:ext uri="{FF2B5EF4-FFF2-40B4-BE49-F238E27FC236}">
                <a16:creationId xmlns:a16="http://schemas.microsoft.com/office/drawing/2014/main" id="{43E1F49B-183B-9C7A-7286-3734F3B1F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877272"/>
            <a:ext cx="1467302" cy="601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C8B88F1-078C-88A5-FFA1-E9159CB9EB8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1988840"/>
            <a:ext cx="3240360" cy="194421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5EF3399-287F-CBE5-F600-33A0CB3F1159}"/>
              </a:ext>
            </a:extLst>
          </p:cNvPr>
          <p:cNvSpPr txBox="1"/>
          <p:nvPr/>
        </p:nvSpPr>
        <p:spPr>
          <a:xfrm>
            <a:off x="6695728" y="2060848"/>
            <a:ext cx="2448272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  <a:latin typeface="Arial Black" panose="020B0A04020102020204" pitchFamily="34" charset="0"/>
              </a:rPr>
              <a:t>СТАРТ</a:t>
            </a:r>
          </a:p>
          <a:p>
            <a:pPr algn="ctr"/>
            <a:r>
              <a:rPr lang="ru-RU" sz="2800" dirty="0">
                <a:solidFill>
                  <a:srgbClr val="C00000"/>
                </a:solidFill>
                <a:latin typeface="Arial Black" panose="020B0A04020102020204" pitchFamily="34" charset="0"/>
              </a:rPr>
              <a:t>18.10.2024</a:t>
            </a:r>
          </a:p>
          <a:p>
            <a:pPr algn="ctr"/>
            <a:r>
              <a:rPr lang="ru-RU" sz="2800" dirty="0">
                <a:solidFill>
                  <a:srgbClr val="C00000"/>
                </a:solidFill>
                <a:latin typeface="Arial Black" panose="020B0A04020102020204" pitchFamily="34" charset="0"/>
              </a:rPr>
              <a:t>В 10.00</a:t>
            </a:r>
          </a:p>
          <a:p>
            <a:pPr algn="ctr"/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Обучение</a:t>
            </a:r>
          </a:p>
          <a:p>
            <a:pPr algn="ctr"/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18, 21, 23, 25 октября </a:t>
            </a:r>
          </a:p>
          <a:p>
            <a:pPr algn="ctr"/>
            <a:r>
              <a:rPr lang="ru-RU" dirty="0">
                <a:solidFill>
                  <a:srgbClr val="C00000"/>
                </a:solidFill>
                <a:latin typeface="Arial Black" panose="020B0A04020102020204" pitchFamily="34" charset="0"/>
              </a:rPr>
              <a:t>с 10.00 до 12.00</a:t>
            </a:r>
          </a:p>
          <a:p>
            <a:pPr algn="ctr"/>
            <a:endParaRPr lang="ru-RU" sz="14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endParaRPr lang="ru-RU" sz="2800" dirty="0">
              <a:solidFill>
                <a:srgbClr val="C00000"/>
              </a:solidFill>
              <a:latin typeface="Arial Black" panose="020B0A04020102020204" pitchFamily="34" charset="0"/>
            </a:endParaRPr>
          </a:p>
          <a:p>
            <a:pPr algn="ctr"/>
            <a:endParaRPr lang="ru-RU" sz="280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  <a:p>
            <a:pPr algn="ctr"/>
            <a:endParaRPr lang="ru-RU" sz="180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622770A-976F-75B1-C744-6A746FB85AEE}"/>
              </a:ext>
            </a:extLst>
          </p:cNvPr>
          <p:cNvSpPr/>
          <p:nvPr/>
        </p:nvSpPr>
        <p:spPr>
          <a:xfrm>
            <a:off x="6516216" y="3573016"/>
            <a:ext cx="144016" cy="1800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dirty="0">
              <a:latin typeface="Arial Black" panose="020B0A04020102020204" pitchFamily="34" charset="0"/>
            </a:endParaRPr>
          </a:p>
          <a:p>
            <a:pPr algn="ctr"/>
            <a:endParaRPr lang="ru-RU" sz="2000" b="1" dirty="0">
              <a:solidFill>
                <a:schemeClr val="bg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0F2939C-9F6F-146D-1716-E1AF54202CAD}"/>
              </a:ext>
            </a:extLst>
          </p:cNvPr>
          <p:cNvSpPr/>
          <p:nvPr/>
        </p:nvSpPr>
        <p:spPr>
          <a:xfrm>
            <a:off x="2915816" y="4149080"/>
            <a:ext cx="3600400" cy="108012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dirty="0">
                <a:solidFill>
                  <a:schemeClr val="bg1"/>
                </a:solidFill>
                <a:latin typeface="Arial Black" panose="020B0A04020102020204" pitchFamily="34" charset="0"/>
              </a:rPr>
              <a:t>Подключение к занятиям по ссылке</a:t>
            </a:r>
          </a:p>
          <a:p>
            <a:pPr algn="ctr"/>
            <a:r>
              <a:rPr lang="en-US" sz="1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https://us02web.zoom.us/meeting/register/tZAudOyoqzotHtYBlPqxdceVtt8ClXzh7zLm</a:t>
            </a:r>
            <a:r>
              <a:rPr lang="ru-RU" sz="1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A7024F3-56E5-F5E0-A989-7960051735E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733256"/>
            <a:ext cx="1396329" cy="9361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73532B-7B6F-4273-B9A0-EB81976066ED}"/>
</file>

<file path=customXml/itemProps2.xml><?xml version="1.0" encoding="utf-8"?>
<ds:datastoreItem xmlns:ds="http://schemas.openxmlformats.org/officeDocument/2006/customXml" ds:itemID="{57D5DEC9-D218-4FC6-9615-1732C059938C}"/>
</file>

<file path=customXml/itemProps3.xml><?xml version="1.0" encoding="utf-8"?>
<ds:datastoreItem xmlns:ds="http://schemas.openxmlformats.org/officeDocument/2006/customXml" ds:itemID="{E8DB102A-D5F7-475B-B8D1-A3B2EEC6A67C}"/>
</file>

<file path=docProps/app.xml><?xml version="1.0" encoding="utf-8"?>
<Properties xmlns="http://schemas.openxmlformats.org/officeDocument/2006/extended-properties" xmlns:vt="http://schemas.openxmlformats.org/officeDocument/2006/docPropsVTypes">
  <TotalTime>835</TotalTime>
  <Words>110</Words>
  <Application>Microsoft Office PowerPoint</Application>
  <PresentationFormat>Экран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Тема Office</vt:lpstr>
      <vt:lpstr>ОТКРЫТ          ДЛЯ  СОВЕТОВ МНОГОКВАРТИРНЫХ ДОМОВ, АКТИВНЫХ И НЕРАВНОДУШНЫХ ЖИТЕЛЕЙ, ПРЕДСТАВИТЕЛЕЙ ОБЩЕСТВЕННЫХ ОРГАНИЗАЦИЙ И ОМС   Дополнительная информация  по телефону 8(8442) 52-93-22 ano.dpo.mapo@yandex.ru           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oem</dc:creator>
  <cp:lastModifiedBy>Елена Шилина</cp:lastModifiedBy>
  <cp:revision>177</cp:revision>
  <cp:lastPrinted>2024-09-05T08:45:10Z</cp:lastPrinted>
  <dcterms:created xsi:type="dcterms:W3CDTF">2018-07-29T00:00:39Z</dcterms:created>
  <dcterms:modified xsi:type="dcterms:W3CDTF">2024-10-07T11:01:01Z</dcterms:modified>
</cp:coreProperties>
</file>