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drawings/drawing1.xml" ContentType="application/vnd.openxmlformats-officedocument.drawingml.chartshape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2.xml" ContentType="application/vnd.openxmlformats-officedocument.theme+xml"/>
  <Override PartName="/ppt/charts/chart5.xml" ContentType="application/vnd.openxmlformats-officedocument.drawingml.chart+xml"/>
  <Override PartName="/ppt/charts/chart9.xml" ContentType="application/vnd.openxmlformats-officedocument.drawingml.chart+xml"/>
  <Override PartName="/ppt/charts/chart8.xml" ContentType="application/vnd.openxmlformats-officedocument.drawingml.chart+xml"/>
  <Override PartName="/ppt/charts/chart7.xml" ContentType="application/vnd.openxmlformats-officedocument.drawingml.chart+xml"/>
  <Override PartName="/ppt/charts/chart6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ppt/tags/tag3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1" r:id="rId2"/>
    <p:sldId id="348" r:id="rId3"/>
    <p:sldId id="337" r:id="rId4"/>
    <p:sldId id="362" r:id="rId5"/>
    <p:sldId id="355" r:id="rId6"/>
    <p:sldId id="358" r:id="rId7"/>
    <p:sldId id="316" r:id="rId8"/>
    <p:sldId id="359" r:id="rId9"/>
    <p:sldId id="360" r:id="rId10"/>
    <p:sldId id="367" r:id="rId11"/>
    <p:sldId id="368" r:id="rId12"/>
    <p:sldId id="365" r:id="rId13"/>
    <p:sldId id="366" r:id="rId14"/>
    <p:sldId id="369" r:id="rId15"/>
    <p:sldId id="277" r:id="rId16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8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1803368360345634E-2"/>
          <c:y val="2.9792398900188942E-2"/>
          <c:w val="0.91442699696672458"/>
          <c:h val="0.55150186535143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обращений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0338558023601256E-2"/>
                  <c:y val="0.15777406301097074"/>
                </c:manualLayout>
              </c:layout>
              <c:tx>
                <c:rich>
                  <a:bodyPr/>
                  <a:lstStyle/>
                  <a:p>
                    <a:r>
                      <a:rPr lang="en-US" sz="2400" smtClean="0"/>
                      <a:t>2</a:t>
                    </a:r>
                    <a:r>
                      <a:rPr lang="en-US" smtClean="0"/>
                      <a:t>0</a:t>
                    </a:r>
                    <a:r>
                      <a:rPr lang="ru-RU" smtClean="0"/>
                      <a:t>,</a:t>
                    </a:r>
                    <a:r>
                      <a:rPr lang="en-US" smtClean="0"/>
                      <a:t>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400" smtClean="0"/>
                      <a:t>1</a:t>
                    </a:r>
                    <a:r>
                      <a:rPr lang="en-US" smtClean="0"/>
                      <a:t>3</a:t>
                    </a:r>
                    <a:r>
                      <a:rPr lang="ru-RU" smtClean="0"/>
                      <a:t>,9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406627865571869E-3"/>
                  <c:y val="-1.5904575884238249E-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smtClean="0"/>
                      <a:t>1</a:t>
                    </a:r>
                    <a:r>
                      <a:rPr lang="en-US" dirty="0" smtClean="0"/>
                      <a:t>2</a:t>
                    </a:r>
                    <a:r>
                      <a:rPr lang="ru-RU" dirty="0" smtClean="0"/>
                      <a:t>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20332</c:v>
                </c:pt>
                <c:pt idx="1">
                  <c:v>13870</c:v>
                </c:pt>
                <c:pt idx="2">
                  <c:v>12063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Письменных обращений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400" smtClean="0"/>
                      <a:t>2</a:t>
                    </a:r>
                    <a:r>
                      <a:rPr lang="ru-RU" smtClean="0"/>
                      <a:t>,1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400" smtClean="0"/>
                      <a:t>1</a:t>
                    </a:r>
                    <a:r>
                      <a:rPr lang="ru-RU" smtClean="0"/>
                      <a:t>,4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400" smtClean="0"/>
                      <a:t>1</a:t>
                    </a:r>
                    <a:r>
                      <a:rPr lang="ru-RU" smtClean="0"/>
                      <a:t>,</a:t>
                    </a:r>
                    <a:r>
                      <a:rPr lang="en-US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2068</c:v>
                </c:pt>
                <c:pt idx="1">
                  <c:v>1358</c:v>
                </c:pt>
                <c:pt idx="2">
                  <c:v>1122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Устных обращений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728616225243459E-2"/>
                  <c:y val="0.16705489024691025"/>
                </c:manualLayout>
              </c:layout>
              <c:tx>
                <c:rich>
                  <a:bodyPr/>
                  <a:lstStyle/>
                  <a:p>
                    <a:r>
                      <a:rPr lang="en-US" sz="2400" smtClean="0"/>
                      <a:t>1</a:t>
                    </a:r>
                    <a:r>
                      <a:rPr lang="en-US" smtClean="0"/>
                      <a:t>8</a:t>
                    </a:r>
                    <a:r>
                      <a:rPr lang="ru-RU" smtClean="0"/>
                      <a:t>,3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400" smtClean="0"/>
                      <a:t>1</a:t>
                    </a:r>
                    <a:r>
                      <a:rPr lang="en-US" smtClean="0"/>
                      <a:t>2</a:t>
                    </a:r>
                    <a:r>
                      <a:rPr lang="ru-RU" smtClean="0"/>
                      <a:t>,</a:t>
                    </a:r>
                    <a:r>
                      <a:rPr lang="en-US" smtClean="0"/>
                      <a:t>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400" dirty="0" smtClean="0"/>
                      <a:t>1</a:t>
                    </a:r>
                    <a:r>
                      <a:rPr lang="ru-RU" sz="2400" dirty="0" smtClean="0"/>
                      <a:t>1,0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18264</c:v>
                </c:pt>
                <c:pt idx="1">
                  <c:v>12512</c:v>
                </c:pt>
                <c:pt idx="2">
                  <c:v>10941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512512"/>
        <c:axId val="84169792"/>
      </c:barChart>
      <c:catAx>
        <c:axId val="88512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4169792"/>
        <c:crosses val="autoZero"/>
        <c:auto val="1"/>
        <c:lblAlgn val="ctr"/>
        <c:lblOffset val="100"/>
        <c:noMultiLvlLbl val="0"/>
      </c:catAx>
      <c:valAx>
        <c:axId val="841697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88512512"/>
        <c:crosses val="autoZero"/>
        <c:crossBetween val="between"/>
      </c:valAx>
      <c:spPr>
        <a:noFill/>
        <a:ln w="25394">
          <a:noFill/>
        </a:ln>
      </c:spPr>
    </c:plotArea>
    <c:legend>
      <c:legendPos val="r"/>
      <c:layout>
        <c:manualLayout>
          <c:xMode val="edge"/>
          <c:yMode val="edge"/>
          <c:x val="5.5715492366909897E-2"/>
          <c:y val="0.66913885764280356"/>
          <c:w val="0.89222292137888826"/>
          <c:h val="0.2630554514019077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50653946946166E-2"/>
          <c:y val="0"/>
          <c:w val="0.96569869210611514"/>
          <c:h val="0.718502944117316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24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2</a:t>
                    </a:r>
                    <a:r>
                      <a:rPr lang="en-US"/>
                      <a:t>2</a:t>
                    </a:r>
                    <a:r>
                      <a:rPr lang="ru-RU"/>
                      <a:t>,</a:t>
                    </a:r>
                    <a:r>
                      <a:rPr lang="en-US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24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1</a:t>
                    </a:r>
                    <a:r>
                      <a:rPr lang="en-US"/>
                      <a:t>6</a:t>
                    </a:r>
                    <a:r>
                      <a:rPr lang="ru-RU"/>
                      <a:t>,</a:t>
                    </a:r>
                    <a:r>
                      <a:rPr lang="en-US"/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24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1</a:t>
                    </a:r>
                    <a:r>
                      <a:rPr lang="en-US"/>
                      <a:t>0</a:t>
                    </a:r>
                    <a:r>
                      <a:rPr lang="ru-RU"/>
                      <a:t>,9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24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22644</c:v>
                </c:pt>
                <c:pt idx="1">
                  <c:v>16225</c:v>
                </c:pt>
                <c:pt idx="2">
                  <c:v>10880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262016"/>
        <c:axId val="62312384"/>
      </c:barChart>
      <c:catAx>
        <c:axId val="9026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2312384"/>
        <c:crosses val="autoZero"/>
        <c:auto val="1"/>
        <c:lblAlgn val="ctr"/>
        <c:lblOffset val="100"/>
        <c:noMultiLvlLbl val="0"/>
      </c:catAx>
      <c:valAx>
        <c:axId val="623123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90262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59571852145353E-2"/>
                  <c:y val="3.6490198407073571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5,1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3,8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3,2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ru-RU" altLang="ru-RU" sz="1800" b="1" kern="1200" dirty="0" smtClean="0">
                    <a:solidFill>
                      <a:srgbClr val="C00000"/>
                    </a:solidFill>
                    <a:latin typeface="Calibri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5114</c:v>
                </c:pt>
                <c:pt idx="1">
                  <c:v>3776</c:v>
                </c:pt>
                <c:pt idx="2">
                  <c:v>3179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514048"/>
        <c:axId val="62312960"/>
      </c:barChart>
      <c:catAx>
        <c:axId val="8851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2312960"/>
        <c:crosses val="autoZero"/>
        <c:auto val="1"/>
        <c:lblAlgn val="ctr"/>
        <c:lblOffset val="100"/>
        <c:noMultiLvlLbl val="0"/>
      </c:catAx>
      <c:valAx>
        <c:axId val="623129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88514048"/>
        <c:crosses val="autoZero"/>
        <c:crossBetween val="between"/>
      </c:valAx>
      <c:spPr>
        <a:noFill/>
        <a:ln w="25404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8840579710144928E-2"/>
                  <c:y val="6.532192651334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altLang="ru-RU" sz="1800" b="1" i="0" u="none" strike="noStrike" kern="1200" baseline="0" dirty="0" smtClean="0">
                    <a:solidFill>
                      <a:srgbClr val="C00000"/>
                    </a:solidFill>
                    <a:latin typeface="Calibri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820</c:v>
                </c:pt>
                <c:pt idx="1">
                  <c:v>693</c:v>
                </c:pt>
                <c:pt idx="2">
                  <c:v>392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358336"/>
        <c:axId val="84166336"/>
      </c:barChart>
      <c:catAx>
        <c:axId val="4135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4166336"/>
        <c:crosses val="autoZero"/>
        <c:auto val="1"/>
        <c:lblAlgn val="ctr"/>
        <c:lblOffset val="100"/>
        <c:noMultiLvlLbl val="0"/>
      </c:catAx>
      <c:valAx>
        <c:axId val="841663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1358336"/>
        <c:crosses val="autoZero"/>
        <c:crossBetween val="between"/>
      </c:valAx>
      <c:spPr>
        <a:noFill/>
        <a:ln w="25358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882043938290005E-2"/>
          <c:y val="2.0185034783424247E-2"/>
          <c:w val="0.92423591212342304"/>
          <c:h val="0.711858363571151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11,6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6,9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4,0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altLang="ru-RU" sz="1800" b="1" i="0" u="none" strike="noStrike" kern="1200" baseline="0" dirty="0" smtClean="0">
                    <a:solidFill>
                      <a:srgbClr val="C00000"/>
                    </a:solidFill>
                    <a:latin typeface="Calibri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11852</c:v>
                </c:pt>
                <c:pt idx="1">
                  <c:v>6881</c:v>
                </c:pt>
                <c:pt idx="2">
                  <c:v>3954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359872"/>
        <c:axId val="90349568"/>
      </c:barChart>
      <c:catAx>
        <c:axId val="41359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0349568"/>
        <c:crosses val="autoZero"/>
        <c:auto val="1"/>
        <c:lblAlgn val="ctr"/>
        <c:lblOffset val="100"/>
        <c:noMultiLvlLbl val="0"/>
      </c:catAx>
      <c:valAx>
        <c:axId val="903495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1359872"/>
        <c:crosses val="autoZero"/>
        <c:crossBetween val="between"/>
      </c:valAx>
      <c:spPr>
        <a:noFill/>
        <a:ln w="25344">
          <a:noFill/>
        </a:ln>
      </c:spPr>
    </c:plotArea>
    <c:plotVisOnly val="1"/>
    <c:dispBlanksAs val="gap"/>
    <c:showDLblsOverMax val="0"/>
  </c:chart>
  <c:txPr>
    <a:bodyPr/>
    <a:lstStyle/>
    <a:p>
      <a:pPr>
        <a:defRPr sz="1796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23,0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altLang="ru-RU" sz="1800" b="1" i="0" u="none" strike="noStrike" kern="1200" baseline="0" dirty="0" smtClean="0">
                    <a:solidFill>
                      <a:srgbClr val="C00000"/>
                    </a:solidFill>
                    <a:latin typeface="Calibri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17.5</c:v>
                </c:pt>
                <c:pt idx="1">
                  <c:v>23</c:v>
                </c:pt>
                <c:pt idx="2">
                  <c:v>10.5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360384"/>
        <c:axId val="90351296"/>
      </c:barChart>
      <c:catAx>
        <c:axId val="41360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0351296"/>
        <c:crosses val="autoZero"/>
        <c:auto val="1"/>
        <c:lblAlgn val="ctr"/>
        <c:lblOffset val="100"/>
        <c:noMultiLvlLbl val="0"/>
      </c:catAx>
      <c:valAx>
        <c:axId val="903512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1360384"/>
        <c:crosses val="autoZero"/>
        <c:crossBetween val="between"/>
      </c:valAx>
      <c:spPr>
        <a:noFill/>
        <a:ln w="25332">
          <a:noFill/>
        </a:ln>
      </c:spPr>
    </c:plotArea>
    <c:plotVisOnly val="1"/>
    <c:dispBlanksAs val="gap"/>
    <c:showDLblsOverMax val="0"/>
  </c:chart>
  <c:txPr>
    <a:bodyPr/>
    <a:lstStyle/>
    <a:p>
      <a:pPr>
        <a:defRPr sz="1795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5780144352239829E-2"/>
          <c:y val="0.11527251351208492"/>
          <c:w val="0.94926361118262959"/>
          <c:h val="0.427941865065488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Метериальный ущерб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749191519942513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altLang="ru-RU" sz="1800" b="1" i="0" u="none" strike="noStrike" kern="1200" baseline="0" dirty="0" smtClean="0">
                    <a:solidFill>
                      <a:srgbClr val="C00000"/>
                    </a:solidFill>
                    <a:latin typeface="Calibri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12.4</c:v>
                </c:pt>
                <c:pt idx="1">
                  <c:v>9.5</c:v>
                </c:pt>
                <c:pt idx="2">
                  <c:v>8.5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Моральный вред</c:v>
                </c:pt>
              </c:strCache>
            </c:strRef>
          </c:tx>
          <c:invertIfNegative val="0"/>
          <c:dLbls>
            <c:txPr>
              <a:bodyPr/>
              <a:lstStyle/>
              <a:p>
                <a:pPr algn="ctr">
                  <a:defRPr lang="ru-RU" altLang="ru-RU" sz="1800" b="1" i="0" u="none" strike="noStrike" kern="1200" baseline="0" dirty="0" smtClean="0">
                    <a:solidFill>
                      <a:srgbClr val="C00000"/>
                    </a:solidFill>
                    <a:latin typeface="Calibri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1.2</c:v>
                </c:pt>
                <c:pt idx="1">
                  <c:v>0.9</c:v>
                </c:pt>
                <c:pt idx="2">
                  <c:v>0.4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Неустойка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 algn="ctr">
                  <a:defRPr lang="ru-RU" altLang="ru-RU" sz="1800" b="1" i="0" u="none" strike="noStrike" kern="1200" baseline="0" dirty="0" smtClean="0">
                    <a:solidFill>
                      <a:srgbClr val="C00000"/>
                    </a:solidFill>
                    <a:latin typeface="Calibri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7.3</c:v>
                </c:pt>
                <c:pt idx="1">
                  <c:v>8.8000000000000007</c:v>
                </c:pt>
                <c:pt idx="2">
                  <c:v>9.3000000000000007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456640"/>
        <c:axId val="90355328"/>
      </c:barChart>
      <c:catAx>
        <c:axId val="4145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90355328"/>
        <c:crosses val="autoZero"/>
        <c:auto val="1"/>
        <c:lblAlgn val="ctr"/>
        <c:lblOffset val="100"/>
        <c:noMultiLvlLbl val="0"/>
      </c:catAx>
      <c:valAx>
        <c:axId val="903553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14566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1.3369648836998824E-2"/>
          <c:y val="0.81868631659974322"/>
          <c:w val="0.95803364557878878"/>
          <c:h val="0.17920181487771208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6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 algn="ctr">
                  <a:defRPr lang="ru-RU" altLang="ru-RU" sz="1800" b="1" kern="1200" dirty="0" smtClean="0">
                    <a:solidFill>
                      <a:srgbClr val="C00000"/>
                    </a:solidFill>
                    <a:latin typeface="Calibri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626</c:v>
                </c:pt>
                <c:pt idx="1">
                  <c:v>504</c:v>
                </c:pt>
                <c:pt idx="2">
                  <c:v>278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458688"/>
        <c:axId val="90352448"/>
      </c:barChart>
      <c:catAx>
        <c:axId val="41458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0352448"/>
        <c:crosses val="autoZero"/>
        <c:auto val="1"/>
        <c:lblAlgn val="ctr"/>
        <c:lblOffset val="100"/>
        <c:noMultiLvlLbl val="0"/>
      </c:catAx>
      <c:valAx>
        <c:axId val="903524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1458688"/>
        <c:crosses val="autoZero"/>
        <c:crossBetween val="between"/>
      </c:valAx>
      <c:spPr>
        <a:noFill/>
        <a:ln w="25409">
          <a:noFill/>
        </a:ln>
      </c:spPr>
    </c:plotArea>
    <c:plotVisOnly val="1"/>
    <c:dispBlanksAs val="gap"/>
    <c:showDLblsOverMax val="0"/>
  </c:chart>
  <c:txPr>
    <a:bodyPr/>
    <a:lstStyle/>
    <a:p>
      <a:pPr>
        <a:defRPr sz="1802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</c:backWall>
    <c:plotArea>
      <c:layout>
        <c:manualLayout>
          <c:layoutTarget val="inner"/>
          <c:xMode val="edge"/>
          <c:yMode val="edge"/>
          <c:x val="3.6365895678146271E-2"/>
          <c:y val="1.3805655580752592E-3"/>
          <c:w val="0.69702569477708765"/>
          <c:h val="0.65623499904622751"/>
        </c:manualLayout>
      </c:layout>
      <c:bar3DChart>
        <c:barDir val="col"/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место 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1.4456499368922631E-2"/>
                  <c:y val="-3.3277224962425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7825997475690512E-3"/>
                  <c:y val="-2.329405747369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3369498106767814E-3"/>
                  <c:y val="-1.9966334977455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3369498106767814E-3"/>
                  <c:y val="-1.6638612481212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Calibri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Лист1!$B$2:$B$5</c:f>
              <c:strCache>
                <c:ptCount val="4"/>
                <c:pt idx="0">
                  <c:v>2010 год</c:v>
                </c:pt>
                <c:pt idx="1">
                  <c:v>2012 год</c:v>
                </c:pt>
                <c:pt idx="2">
                  <c:v>2014 год</c:v>
                </c:pt>
                <c:pt idx="3">
                  <c:v>2016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49</c:v>
                </c:pt>
                <c:pt idx="1">
                  <c:v>16</c:v>
                </c:pt>
                <c:pt idx="2">
                  <c:v>18</c:v>
                </c:pt>
                <c:pt idx="3">
                  <c:v>20</c:v>
                </c:pt>
              </c:numCache>
            </c:numRef>
          </c:val>
        </c:ser>
        <c:ser>
          <c:idx val="0"/>
          <c:order val="1"/>
          <c:tx>
            <c:strRef>
              <c:f>Лист1!$D$1</c:f>
              <c:strCache>
                <c:ptCount val="1"/>
                <c:pt idx="0">
                  <c:v>количество баллов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7.2282496844613686E-3"/>
                  <c:y val="-2.329405747369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456499368922641E-3"/>
                  <c:y val="-2.99495024661830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3.3277224962425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7825997475690494E-3"/>
                  <c:y val="-2.6621779969940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Лист1!$B$2:$B$5</c:f>
              <c:strCache>
                <c:ptCount val="4"/>
                <c:pt idx="0">
                  <c:v>2010 год</c:v>
                </c:pt>
                <c:pt idx="1">
                  <c:v>2012 год</c:v>
                </c:pt>
                <c:pt idx="2">
                  <c:v>2014 год</c:v>
                </c:pt>
                <c:pt idx="3">
                  <c:v>2016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40</c:v>
                </c:pt>
                <c:pt idx="1">
                  <c:v>102</c:v>
                </c:pt>
                <c:pt idx="2">
                  <c:v>129</c:v>
                </c:pt>
                <c:pt idx="3">
                  <c:v>255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4123648"/>
        <c:axId val="90355904"/>
        <c:axId val="83886080"/>
      </c:bar3DChart>
      <c:catAx>
        <c:axId val="84123648"/>
        <c:scaling>
          <c:orientation val="minMax"/>
        </c:scaling>
        <c:delete val="1"/>
        <c:axPos val="b"/>
        <c:majorTickMark val="out"/>
        <c:minorTickMark val="none"/>
        <c:tickLblPos val="none"/>
        <c:crossAx val="90355904"/>
        <c:crosses val="autoZero"/>
        <c:auto val="1"/>
        <c:lblAlgn val="ctr"/>
        <c:lblOffset val="100"/>
        <c:noMultiLvlLbl val="0"/>
      </c:catAx>
      <c:valAx>
        <c:axId val="903559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84123648"/>
        <c:crosses val="autoZero"/>
        <c:crossBetween val="between"/>
      </c:valAx>
      <c:serAx>
        <c:axId val="83886080"/>
        <c:scaling>
          <c:orientation val="minMax"/>
        </c:scaling>
        <c:delete val="1"/>
        <c:axPos val="b"/>
        <c:majorTickMark val="out"/>
        <c:minorTickMark val="none"/>
        <c:tickLblPos val="none"/>
        <c:crossAx val="90355904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lang="ru-RU">
                <a:latin typeface="Calibri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lang="ru-RU">
                <a:latin typeface="Calibri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74016923893702169"/>
          <c:y val="0.11384715115511275"/>
          <c:w val="0.24663152181633741"/>
          <c:h val="0.1880509083896339"/>
        </c:manualLayout>
      </c:layout>
      <c:overlay val="0"/>
      <c:txPr>
        <a:bodyPr/>
        <a:lstStyle/>
        <a:p>
          <a:pPr>
            <a:defRPr lang="ru-RU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0.06961</cdr:x>
      <cdr:y>0.67925</cdr:y>
    </cdr:from>
    <cdr:to>
      <cdr:x>0.20076</cdr:x>
      <cdr:y>0.77358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1560" y="2592288"/>
          <a:ext cx="1152127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>
              <a:ln w="10541" cmpd="sng">
                <a:noFill/>
                <a:prstDash val="solid"/>
              </a:ln>
              <a:solidFill>
                <a:sysClr val="windowText" lastClr="000000"/>
              </a:solidFill>
              <a:latin typeface="Calibri" pitchFamily="34" charset="0"/>
            </a:rPr>
            <a:t>2010 год</a:t>
          </a:r>
        </a:p>
      </cdr:txBody>
    </cdr:sp>
  </cdr:relSizeAnchor>
  <cdr:relSizeAnchor xmlns:cdr="http://schemas.openxmlformats.org/drawingml/2006/chartDrawing">
    <cdr:from>
      <cdr:x>0.22535</cdr:x>
      <cdr:y>0.67925</cdr:y>
    </cdr:from>
    <cdr:to>
      <cdr:x>0.3483</cdr:x>
      <cdr:y>0.77358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79712" y="2592288"/>
          <a:ext cx="1080113" cy="3600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n w="18000">
                <a:noFill/>
                <a:prstDash val="solid"/>
                <a:miter lim="800000"/>
              </a:ln>
              <a:solidFill>
                <a:sysClr val="windowText" lastClr="000000"/>
              </a:solidFill>
              <a:effectLst/>
              <a:latin typeface="Calibri" pitchFamily="34" charset="0"/>
            </a:rPr>
            <a:t>2012 год</a:t>
          </a:r>
          <a:endParaRPr lang="ru-RU" sz="1600" b="1" dirty="0">
            <a:ln w="18000">
              <a:noFill/>
              <a:prstDash val="solid"/>
              <a:miter lim="800000"/>
            </a:ln>
            <a:solidFill>
              <a:sysClr val="windowText" lastClr="000000"/>
            </a:solidFill>
            <a:effectLst/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0.38311</cdr:x>
      <cdr:y>0.67925</cdr:y>
    </cdr:from>
    <cdr:to>
      <cdr:x>0.49786</cdr:x>
      <cdr:y>0.79245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365648" y="2592317"/>
          <a:ext cx="1008076" cy="4320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>
              <a:ln w="10541" cmpd="sng">
                <a:noFill/>
                <a:prstDash val="solid"/>
              </a:ln>
              <a:solidFill>
                <a:schemeClr val="tx1"/>
              </a:solidFill>
              <a:latin typeface="Calibri" pitchFamily="34" charset="0"/>
            </a:rPr>
            <a:t>2014 год</a:t>
          </a:r>
        </a:p>
      </cdr:txBody>
    </cdr:sp>
  </cdr:relSizeAnchor>
  <cdr:relSizeAnchor xmlns:cdr="http://schemas.openxmlformats.org/drawingml/2006/chartDrawing">
    <cdr:from>
      <cdr:x>0.74994</cdr:x>
      <cdr:y>0.33962</cdr:y>
    </cdr:from>
    <cdr:to>
      <cdr:x>0.76613</cdr:x>
      <cdr:y>0.37884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6588224" y="1296144"/>
          <a:ext cx="142228" cy="14968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7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0.74994</cdr:x>
      <cdr:y>0.50943</cdr:y>
    </cdr:from>
    <cdr:to>
      <cdr:x>0.76633</cdr:x>
      <cdr:y>0.54717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6588224" y="1944216"/>
          <a:ext cx="143985" cy="144032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lumMod val="60000"/>
            <a:lumOff val="4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0.76634</cdr:x>
      <cdr:y>0.32075</cdr:y>
    </cdr:from>
    <cdr:to>
      <cdr:x>0.98498</cdr:x>
      <cdr:y>0.4717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6732240" y="1224136"/>
          <a:ext cx="1920747" cy="5760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>
            <a:lnSpc>
              <a:spcPts val="1800"/>
            </a:lnSpc>
          </a:pPr>
          <a:r>
            <a:rPr lang="ru-RU" sz="1800" dirty="0" smtClean="0">
              <a:latin typeface="Calibri" pitchFamily="34" charset="0"/>
            </a:rPr>
            <a:t>высокий уровень</a:t>
          </a:r>
          <a:br>
            <a:rPr lang="ru-RU" sz="1800" dirty="0" smtClean="0">
              <a:latin typeface="Calibri" pitchFamily="34" charset="0"/>
            </a:rPr>
          </a:br>
          <a:r>
            <a:rPr lang="ru-RU" sz="1800" dirty="0" smtClean="0">
              <a:latin typeface="Calibri" pitchFamily="34" charset="0"/>
            </a:rPr>
            <a:t> защищенности </a:t>
          </a:r>
          <a:endParaRPr lang="ru-RU" sz="1800" dirty="0"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0.76634</cdr:x>
      <cdr:y>0.49057</cdr:y>
    </cdr:from>
    <cdr:to>
      <cdr:x>0.96878</cdr:x>
      <cdr:y>0.64151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6732240" y="1872208"/>
          <a:ext cx="1778431" cy="5760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Franklin Gothic Book"/>
            </a:defRPr>
          </a:lvl1pPr>
          <a:lvl2pPr marL="457200" indent="0">
            <a:defRPr sz="1100">
              <a:latin typeface="Franklin Gothic Book"/>
            </a:defRPr>
          </a:lvl2pPr>
          <a:lvl3pPr marL="914400" indent="0">
            <a:defRPr sz="1100">
              <a:latin typeface="Franklin Gothic Book"/>
            </a:defRPr>
          </a:lvl3pPr>
          <a:lvl4pPr marL="1371600" indent="0">
            <a:defRPr sz="1100">
              <a:latin typeface="Franklin Gothic Book"/>
            </a:defRPr>
          </a:lvl4pPr>
          <a:lvl5pPr marL="1828800" indent="0">
            <a:defRPr sz="1100">
              <a:latin typeface="Franklin Gothic Book"/>
            </a:defRPr>
          </a:lvl5pPr>
          <a:lvl6pPr marL="2286000" indent="0">
            <a:defRPr sz="1100">
              <a:latin typeface="Franklin Gothic Book"/>
            </a:defRPr>
          </a:lvl6pPr>
          <a:lvl7pPr marL="2743200" indent="0">
            <a:defRPr sz="1100">
              <a:latin typeface="Franklin Gothic Book"/>
            </a:defRPr>
          </a:lvl7pPr>
          <a:lvl8pPr marL="3200400" indent="0">
            <a:defRPr sz="1100">
              <a:latin typeface="Franklin Gothic Book"/>
            </a:defRPr>
          </a:lvl8pPr>
          <a:lvl9pPr marL="3657600" indent="0">
            <a:defRPr sz="1100">
              <a:latin typeface="Franklin Gothic Book"/>
            </a:defRPr>
          </a:lvl9pPr>
        </a:lstStyle>
        <a:p xmlns:a="http://schemas.openxmlformats.org/drawingml/2006/main">
          <a:pPr>
            <a:lnSpc>
              <a:spcPts val="1800"/>
            </a:lnSpc>
          </a:pPr>
          <a:r>
            <a:rPr lang="ru-RU" sz="1800" dirty="0" smtClean="0">
              <a:latin typeface="Calibri" pitchFamily="34" charset="0"/>
            </a:rPr>
            <a:t>средний уровень</a:t>
          </a:r>
          <a:br>
            <a:rPr lang="ru-RU" sz="1800" dirty="0" smtClean="0">
              <a:latin typeface="Calibri" pitchFamily="34" charset="0"/>
            </a:rPr>
          </a:br>
          <a:r>
            <a:rPr lang="ru-RU" sz="1800" dirty="0" smtClean="0">
              <a:latin typeface="Calibri" pitchFamily="34" charset="0"/>
            </a:rPr>
            <a:t> защищенности </a:t>
          </a:r>
          <a:endParaRPr lang="ru-RU" sz="1800" dirty="0"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0.52453</cdr:x>
      <cdr:y>0.67925</cdr:y>
    </cdr:from>
    <cdr:to>
      <cdr:x>0.63928</cdr:x>
      <cdr:y>0.79245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608004" y="2592317"/>
          <a:ext cx="1008076" cy="4320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n w="10541" cmpd="sng">
                <a:noFill/>
                <a:prstDash val="solid"/>
              </a:ln>
              <a:solidFill>
                <a:schemeClr val="tx1"/>
              </a:solidFill>
              <a:latin typeface="Calibri" pitchFamily="34" charset="0"/>
            </a:rPr>
            <a:t>2016 </a:t>
          </a:r>
          <a:r>
            <a:rPr lang="ru-RU" sz="1600" b="1" dirty="0">
              <a:ln w="10541" cmpd="sng">
                <a:noFill/>
                <a:prstDash val="solid"/>
              </a:ln>
              <a:solidFill>
                <a:schemeClr val="tx1"/>
              </a:solidFill>
              <a:latin typeface="Calibri" pitchFamily="34" charset="0"/>
            </a:rPr>
            <a:t>год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5659" cy="493712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4"/>
            <a:ext cx="2945659" cy="493712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B4C99FC5-1B5F-4EDF-BD0B-7FF297A95267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434" tIns="45717" rIns="91434" bIns="457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78828"/>
            <a:ext cx="2945659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378828"/>
            <a:ext cx="2945659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9B0A450A-0565-4D09-B198-63374B874D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727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A450A-0565-4D09-B198-63374B874D6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672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A450A-0565-4D09-B198-63374B874D6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A450A-0565-4D09-B198-63374B874D6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CD21-A205-481A-A3EF-FAC88CE49696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11D1-A68D-408C-90B6-0605104000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CD21-A205-481A-A3EF-FAC88CE49696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11D1-A68D-408C-90B6-0605104000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CD21-A205-481A-A3EF-FAC88CE49696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11D1-A68D-408C-90B6-0605104000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CD21-A205-481A-A3EF-FAC88CE49696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11D1-A68D-408C-90B6-0605104000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CD21-A205-481A-A3EF-FAC88CE49696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11D1-A68D-408C-90B6-0605104000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CD21-A205-481A-A3EF-FAC88CE49696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11D1-A68D-408C-90B6-0605104000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CD21-A205-481A-A3EF-FAC88CE49696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11D1-A68D-408C-90B6-0605104000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CD21-A205-481A-A3EF-FAC88CE49696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11D1-A68D-408C-90B6-0605104000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CD21-A205-481A-A3EF-FAC88CE49696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11D1-A68D-408C-90B6-0605104000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CD21-A205-481A-A3EF-FAC88CE49696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11D1-A68D-408C-90B6-0605104000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CD21-A205-481A-A3EF-FAC88CE49696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211D1-A68D-408C-90B6-0605104000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BCD21-A205-481A-A3EF-FAC88CE49696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211D1-A68D-408C-90B6-0605104000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07488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" charset="0"/>
                <a:cs typeface="Arial" charset="0"/>
              </a:rPr>
              <a:t>Об обеспечении защиты прав потребителей </a:t>
            </a:r>
            <a:br>
              <a:rPr lang="ru-RU" alt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alt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" charset="0"/>
                <a:cs typeface="Arial" charset="0"/>
              </a:rPr>
              <a:t>органами местного самоуправления </a:t>
            </a:r>
            <a:br>
              <a:rPr lang="ru-RU" alt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alt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" charset="0"/>
                <a:cs typeface="Arial" charset="0"/>
              </a:rPr>
              <a:t>Волгоградской области </a:t>
            </a:r>
            <a:br>
              <a:rPr lang="ru-RU" alt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alt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" charset="0"/>
                <a:cs typeface="Arial" charset="0"/>
              </a:rPr>
              <a:t>в рамках Федерального закона </a:t>
            </a:r>
            <a:br>
              <a:rPr lang="ru-RU" alt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alt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" charset="0"/>
                <a:cs typeface="Arial" charset="0"/>
              </a:rPr>
              <a:t>«Об общих принципах организации местного самоуправления в Российской Федерации»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400" dirty="0" smtClean="0">
              <a:solidFill>
                <a:schemeClr val="tx1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400" dirty="0" smtClean="0">
              <a:solidFill>
                <a:schemeClr val="tx1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400" dirty="0" smtClean="0">
              <a:solidFill>
                <a:schemeClr val="tx1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400" dirty="0" smtClean="0">
              <a:solidFill>
                <a:schemeClr val="tx1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>
              <a:solidFill>
                <a:prstClr val="black"/>
              </a:solidFill>
              <a:effectLst>
                <a:glow rad="63500">
                  <a:srgbClr val="4E67C8">
                    <a:satMod val="175000"/>
                    <a:alpha val="40000"/>
                  </a:srgbClr>
                </a:glo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300192" y="260648"/>
            <a:ext cx="2304255" cy="160043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400" b="1" dirty="0" smtClean="0">
                <a:solidFill>
                  <a:srgbClr val="17375E"/>
                </a:solidFill>
                <a:latin typeface="Arial" panose="020B0604020202020204" pitchFamily="34" charset="0"/>
              </a:rPr>
              <a:t>КОМИТЕТ </a:t>
            </a:r>
          </a:p>
          <a:p>
            <a:pPr eaLnBrk="1" hangingPunct="1">
              <a:defRPr/>
            </a:pPr>
            <a:r>
              <a:rPr lang="ru-RU" altLang="ru-RU" sz="1400" b="1" dirty="0" smtClean="0">
                <a:solidFill>
                  <a:srgbClr val="17375E"/>
                </a:solidFill>
                <a:latin typeface="Arial" panose="020B0604020202020204" pitchFamily="34" charset="0"/>
              </a:rPr>
              <a:t>ПРОМЫШЛЕННОСТИ </a:t>
            </a:r>
            <a:br>
              <a:rPr lang="ru-RU" altLang="ru-RU" sz="1400" b="1" dirty="0" smtClean="0">
                <a:solidFill>
                  <a:srgbClr val="17375E"/>
                </a:solidFill>
                <a:latin typeface="Arial" panose="020B0604020202020204" pitchFamily="34" charset="0"/>
              </a:rPr>
            </a:br>
            <a:r>
              <a:rPr lang="ru-RU" altLang="ru-RU" sz="1400" b="1" dirty="0" smtClean="0">
                <a:solidFill>
                  <a:srgbClr val="17375E"/>
                </a:solidFill>
                <a:latin typeface="Arial" panose="020B0604020202020204" pitchFamily="34" charset="0"/>
              </a:rPr>
              <a:t>И ТОРГОВЛИ ВОЛГОГРАДСКОЙ ОБЛАСТИ</a:t>
            </a:r>
          </a:p>
          <a:p>
            <a:pPr eaLnBrk="1" hangingPunct="1">
              <a:defRPr/>
            </a:pPr>
            <a:endParaRPr lang="ru-RU" altLang="ru-RU" sz="1400" b="1" dirty="0" smtClean="0">
              <a:solidFill>
                <a:srgbClr val="17375E"/>
              </a:solidFill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ru-RU" altLang="ru-RU" sz="1400" b="1" dirty="0" smtClean="0">
              <a:solidFill>
                <a:srgbClr val="17375E"/>
              </a:solidFill>
              <a:latin typeface="Arial" panose="020B0604020202020204" pitchFamily="34" charset="0"/>
            </a:endParaRPr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88640"/>
            <a:ext cx="6953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82895" y="5661248"/>
            <a:ext cx="2246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Arial" charset="0"/>
                <a:cs typeface="Arial" charset="0"/>
              </a:rPr>
              <a:t>октябрь 2018</a:t>
            </a:r>
            <a:endParaRPr lang="ru-RU" alt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75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бъект 2"/>
          <p:cNvSpPr>
            <a:spLocks noGrp="1"/>
          </p:cNvSpPr>
          <p:nvPr>
            <p:ph sz="half" idx="2"/>
          </p:nvPr>
        </p:nvSpPr>
        <p:spPr>
          <a:xfrm>
            <a:off x="611560" y="1268760"/>
            <a:ext cx="7992887" cy="936104"/>
          </a:xfrm>
          <a:ln w="57150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8000" rIns="108000">
            <a:noAutofit/>
          </a:bodyPr>
          <a:lstStyle/>
          <a:p>
            <a:pPr marL="0" indent="0" algn="just">
              <a:spcBef>
                <a:spcPct val="0"/>
              </a:spcBef>
              <a:buNone/>
              <a:defRPr/>
            </a:pPr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</a:rPr>
              <a:t>размещение (ежеквартально) аналитической информации на официальном сайте </a:t>
            </a:r>
            <a:r>
              <a:rPr lang="ru-RU" altLang="ru-RU" sz="2000" b="1" dirty="0" err="1" smtClean="0">
                <a:solidFill>
                  <a:schemeClr val="tx2">
                    <a:lumMod val="75000"/>
                  </a:schemeClr>
                </a:solidFill>
              </a:rPr>
              <a:t>Олпромторга</a:t>
            </a:r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</a:rPr>
              <a:t> портала органов исполнительной власти Волгоградской области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800" b="1" dirty="0" smtClean="0">
              <a:solidFill>
                <a:schemeClr val="tx1"/>
              </a:solidFill>
              <a:latin typeface="Cambria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endParaRPr lang="ru-RU" sz="1200" b="1" dirty="0" smtClean="0">
              <a:solidFill>
                <a:schemeClr val="tx1"/>
              </a:solidFill>
              <a:latin typeface="Calibri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 flipH="1">
            <a:off x="611560" y="1268760"/>
            <a:ext cx="7992888" cy="936104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11560" y="2564904"/>
            <a:ext cx="8064896" cy="22322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Прямоугольник 3"/>
          <p:cNvSpPr>
            <a:spLocks noChangeArrowheads="1"/>
          </p:cNvSpPr>
          <p:nvPr/>
        </p:nvSpPr>
        <p:spPr bwMode="auto">
          <a:xfrm>
            <a:off x="611560" y="2564904"/>
            <a:ext cx="8064896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smtClean="0">
                <a:solidFill>
                  <a:srgbClr val="C00000"/>
                </a:solidFill>
                <a:latin typeface="+mn-lt"/>
                <a:cs typeface="Gautami" pitchFamily="2"/>
              </a:rPr>
              <a:t>представление сведений в Управление </a:t>
            </a:r>
            <a:r>
              <a:rPr lang="ru-RU" altLang="ru-RU" sz="2000" b="1" dirty="0" err="1" smtClean="0">
                <a:solidFill>
                  <a:srgbClr val="C00000"/>
                </a:solidFill>
                <a:latin typeface="+mn-lt"/>
                <a:cs typeface="Gautami" pitchFamily="2"/>
              </a:rPr>
              <a:t>Роспотребнадзора</a:t>
            </a:r>
            <a:r>
              <a:rPr lang="ru-RU" altLang="ru-RU" sz="2000" b="1" dirty="0" smtClean="0">
                <a:solidFill>
                  <a:srgbClr val="C00000"/>
                </a:solidFill>
                <a:latin typeface="+mn-lt"/>
                <a:cs typeface="Gautami" pitchFamily="2"/>
              </a:rPr>
              <a:t> Волгоградской области: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smtClean="0">
                <a:solidFill>
                  <a:srgbClr val="C00000"/>
                </a:solidFill>
                <a:latin typeface="+mn-lt"/>
                <a:cs typeface="Gautami" pitchFamily="2"/>
              </a:rPr>
              <a:t>        для формирования государственного информационного ресурса в области защиты прав потребителей (Постановление Правительства РФ от 16.02.2013 № 129)</a:t>
            </a:r>
          </a:p>
          <a:p>
            <a:pPr lvl="0" algn="just"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2000" b="1" dirty="0" smtClean="0">
                <a:solidFill>
                  <a:srgbClr val="C00000"/>
                </a:solidFill>
                <a:latin typeface="+mn-lt"/>
                <a:cs typeface="Gautami" pitchFamily="2"/>
              </a:rPr>
              <a:t>        для подготовки ежегодного Государственного доклада "Защита прав потребителей в РФ»</a:t>
            </a:r>
            <a:endParaRPr lang="ru-RU" altLang="ru-RU" sz="2000" b="1" dirty="0">
              <a:solidFill>
                <a:srgbClr val="C00000"/>
              </a:solidFill>
              <a:latin typeface="+mn-lt"/>
              <a:cs typeface="Gautami" pitchFamily="2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251520" y="908720"/>
            <a:ext cx="8496944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32" name="Скругленный прямоугольник 31"/>
          <p:cNvSpPr/>
          <p:nvPr/>
        </p:nvSpPr>
        <p:spPr>
          <a:xfrm>
            <a:off x="611559" y="5157192"/>
            <a:ext cx="8136905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Прямоугольник 3"/>
          <p:cNvSpPr>
            <a:spLocks noChangeArrowheads="1"/>
          </p:cNvSpPr>
          <p:nvPr/>
        </p:nvSpPr>
        <p:spPr bwMode="auto">
          <a:xfrm>
            <a:off x="611560" y="5157192"/>
            <a:ext cx="813690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just" eaLnBrk="1" hangingPunct="1">
              <a:spcBef>
                <a:spcPts val="0"/>
              </a:spcBef>
              <a:buClrTx/>
              <a:buSzTx/>
              <a:buNone/>
              <a:defRPr/>
            </a:pPr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проведение социального анкетирования рейтинга Волгоградской области по уровню защищенности интересов потребителей органами государственной власти Российской Федерации</a:t>
            </a:r>
          </a:p>
        </p:txBody>
      </p:sp>
      <p:sp>
        <p:nvSpPr>
          <p:cNvPr id="40" name="Прямоугольник 39"/>
          <p:cNvSpPr/>
          <p:nvPr/>
        </p:nvSpPr>
        <p:spPr>
          <a:xfrm rot="10800000" flipV="1">
            <a:off x="611560" y="69250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b="1" dirty="0" smtClean="0">
                <a:solidFill>
                  <a:srgbClr val="C00000"/>
                </a:solidFill>
                <a:cs typeface="Gautami" pitchFamily="2"/>
              </a:rPr>
              <a:t>ПУБЛИЧНЫЕ  МЕРОПРИЯТИЯ  ОБ  ОСУЩЕСТВЛЕНИИ  ЗАЩИТЫ  ПРАВ ПОТРЕБИТЕЛЕЙ  ОРГАНАМИ  МЕСТНОГО  САМОУПРАВЛЕНИЯ </a:t>
            </a:r>
            <a:endParaRPr lang="ru-RU" altLang="ru-RU" b="1" dirty="0">
              <a:solidFill>
                <a:srgbClr val="C00000"/>
              </a:solidFill>
              <a:cs typeface="Gautam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008927593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TextBox 3"/>
          <p:cNvSpPr txBox="1">
            <a:spLocks noChangeArrowheads="1"/>
          </p:cNvSpPr>
          <p:nvPr/>
        </p:nvSpPr>
        <p:spPr bwMode="auto">
          <a:xfrm>
            <a:off x="323528" y="0"/>
            <a:ext cx="8100392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500" b="1" dirty="0" smtClean="0">
                <a:solidFill>
                  <a:srgbClr val="C00000"/>
                </a:solidFill>
                <a:latin typeface="+mn-lt"/>
                <a:ea typeface="+mj-ea"/>
                <a:cs typeface="Gautami" pitchFamily="2"/>
              </a:rPr>
              <a:t>РЕЙТИНГ ВОЛГОГРАДСКОЙ ОБЛАСТИ ПО УРОВНЮ ЗАЩИЩЕННОСТИ ИНТЕРЕСОВ ПОТРЕБИТЕЛЕЙ ОРГАНАМИ ГОСУДАРСТВЕННОЙ ВЛАСТИ  СРЕДИ СУБЪЕКТОВ </a:t>
            </a:r>
            <a:br>
              <a:rPr lang="ru-RU" sz="1500" b="1" dirty="0" smtClean="0">
                <a:solidFill>
                  <a:srgbClr val="C00000"/>
                </a:solidFill>
                <a:latin typeface="+mn-lt"/>
                <a:ea typeface="+mj-ea"/>
                <a:cs typeface="Gautami" pitchFamily="2"/>
              </a:rPr>
            </a:br>
            <a:r>
              <a:rPr lang="ru-RU" sz="1500" b="1" dirty="0" smtClean="0">
                <a:solidFill>
                  <a:srgbClr val="C00000"/>
                </a:solidFill>
                <a:latin typeface="+mn-lt"/>
                <a:ea typeface="+mj-ea"/>
                <a:cs typeface="Gautami" pitchFamily="2"/>
              </a:rPr>
              <a:t>РОССИЙСКОЙ ФЕДЕРАЦИИ </a:t>
            </a:r>
            <a:endParaRPr lang="ru-RU" altLang="ru-RU" sz="1500" b="1" dirty="0">
              <a:solidFill>
                <a:srgbClr val="C00000"/>
              </a:solidFill>
              <a:latin typeface="+mn-lt"/>
              <a:ea typeface="+mj-ea"/>
              <a:cs typeface="Gautami" pitchFamily="2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23528" y="908720"/>
            <a:ext cx="8496944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graphicFrame>
        <p:nvGraphicFramePr>
          <p:cNvPr id="28" name="Диаграмма 27"/>
          <p:cNvGraphicFramePr/>
          <p:nvPr>
            <p:extLst>
              <p:ext uri="{D42A27DB-BD31-4B8C-83A1-F6EECF244321}">
                <p14:modId xmlns:p14="http://schemas.microsoft.com/office/powerpoint/2010/main" val="455721592"/>
              </p:ext>
            </p:extLst>
          </p:nvPr>
        </p:nvGraphicFramePr>
        <p:xfrm>
          <a:off x="0" y="1052736"/>
          <a:ext cx="878497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" name="Скругленный прямоугольник 35"/>
          <p:cNvSpPr/>
          <p:nvPr/>
        </p:nvSpPr>
        <p:spPr>
          <a:xfrm>
            <a:off x="179512" y="4221088"/>
            <a:ext cx="8784976" cy="20882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Прямоугольник 3"/>
          <p:cNvSpPr>
            <a:spLocks noChangeArrowheads="1"/>
          </p:cNvSpPr>
          <p:nvPr/>
        </p:nvSpPr>
        <p:spPr bwMode="auto">
          <a:xfrm>
            <a:off x="251520" y="4437112"/>
            <a:ext cx="8712968" cy="168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lnSpc>
                <a:spcPts val="1600"/>
              </a:lnSpc>
              <a:spcBef>
                <a:spcPct val="0"/>
              </a:spcBef>
              <a:buClrTx/>
              <a:buSzTx/>
              <a:buNone/>
            </a:pPr>
            <a:r>
              <a:rPr lang="ru-RU" altLang="ru-RU" sz="1800" b="1" dirty="0" smtClean="0">
                <a:latin typeface="Calibri" pitchFamily="34" charset="0"/>
              </a:rPr>
              <a:t>Рейтинг включает в себя следующие показатели: </a:t>
            </a:r>
          </a:p>
          <a:p>
            <a:pPr algn="ctr" eaLnBrk="1" hangingPunct="1">
              <a:lnSpc>
                <a:spcPts val="1600"/>
              </a:lnSpc>
              <a:spcBef>
                <a:spcPct val="0"/>
              </a:spcBef>
              <a:buClrTx/>
              <a:buSzTx/>
              <a:buNone/>
            </a:pPr>
            <a:endParaRPr lang="ru-RU" altLang="ru-RU" sz="1800" b="1" dirty="0" smtClean="0">
              <a:latin typeface="Calibri" pitchFamily="34" charset="0"/>
            </a:endParaRPr>
          </a:p>
          <a:p>
            <a:pPr algn="just" eaLnBrk="1" hangingPunct="1">
              <a:lnSpc>
                <a:spcPts val="1600"/>
              </a:lnSpc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Gautami" pitchFamily="2"/>
              </a:rPr>
              <a:t> н</a:t>
            </a:r>
            <a:r>
              <a:rPr lang="ru-RU" sz="1600" b="1" dirty="0" smtClean="0">
                <a:solidFill>
                  <a:schemeClr val="tx2"/>
                </a:solidFill>
                <a:latin typeface="Calibri" pitchFamily="34" charset="0"/>
                <a:ea typeface="+mj-ea"/>
                <a:cs typeface="Gautami" pitchFamily="2"/>
              </a:rPr>
              <a:t>аличие актуальной и достоверной информации по вопросам защиты прав потребителей на официальных сайтах сети интернет</a:t>
            </a:r>
            <a:r>
              <a:rPr lang="ru-RU" sz="1600" b="1" dirty="0" smtClean="0">
                <a:solidFill>
                  <a:schemeClr val="tx2"/>
                </a:solidFill>
                <a:latin typeface="Calibri" pitchFamily="34" charset="0"/>
                <a:cs typeface="Gautami" pitchFamily="2"/>
              </a:rPr>
              <a:t>, наличие в субъекте </a:t>
            </a:r>
            <a:r>
              <a:rPr lang="ru-RU" sz="1600" b="1" dirty="0" err="1" smtClean="0">
                <a:solidFill>
                  <a:schemeClr val="tx2"/>
                </a:solidFill>
                <a:latin typeface="Calibri" pitchFamily="34" charset="0"/>
                <a:cs typeface="Gautami" pitchFamily="2"/>
              </a:rPr>
              <a:t>интернет-ресурсов</a:t>
            </a:r>
            <a:r>
              <a:rPr lang="ru-RU" sz="1600" b="1" dirty="0" smtClean="0">
                <a:solidFill>
                  <a:schemeClr val="tx2"/>
                </a:solidFill>
                <a:latin typeface="Calibri" pitchFamily="34" charset="0"/>
                <a:cs typeface="Gautami" pitchFamily="2"/>
              </a:rPr>
              <a:t> (сайтов, порталов)</a:t>
            </a:r>
            <a:endParaRPr lang="ru-RU" sz="1600" b="1" dirty="0" smtClean="0">
              <a:solidFill>
                <a:srgbClr val="C00000"/>
              </a:solidFill>
              <a:latin typeface="Calibri" pitchFamily="34" charset="0"/>
              <a:ea typeface="+mj-ea"/>
              <a:cs typeface="Gautami" pitchFamily="2"/>
            </a:endParaRPr>
          </a:p>
          <a:p>
            <a:pPr algn="just">
              <a:lnSpc>
                <a:spcPts val="1600"/>
              </a:lnSpc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C00000"/>
                </a:solidFill>
                <a:latin typeface="Calibri" pitchFamily="34" charset="0"/>
                <a:ea typeface="+mj-ea"/>
                <a:cs typeface="Gautami" pitchFamily="2"/>
              </a:rPr>
              <a:t> наличие и функционирование  межведомственных органов (советов, комиссий)  по вопросам  защиты прав потребителей</a:t>
            </a:r>
          </a:p>
          <a:p>
            <a:pPr algn="just">
              <a:lnSpc>
                <a:spcPts val="1600"/>
              </a:lnSpc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tx2"/>
                </a:solidFill>
                <a:latin typeface="Calibri" pitchFamily="34" charset="0"/>
                <a:ea typeface="+mj-ea"/>
                <a:cs typeface="Gautami" pitchFamily="2"/>
              </a:rPr>
              <a:t> реализация государственных (ведомственных) и (или) муниципальных программ</a:t>
            </a:r>
            <a:endParaRPr lang="ru-RU" altLang="ru-RU" sz="1800" b="1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927593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Box 3"/>
          <p:cNvSpPr txBox="1">
            <a:spLocks noChangeArrowheads="1"/>
          </p:cNvSpPr>
          <p:nvPr/>
        </p:nvSpPr>
        <p:spPr bwMode="auto">
          <a:xfrm>
            <a:off x="395536" y="0"/>
            <a:ext cx="8352928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500" b="1" dirty="0" smtClean="0">
                <a:solidFill>
                  <a:srgbClr val="C00000"/>
                </a:solidFill>
                <a:latin typeface="+mn-lt"/>
                <a:ea typeface="+mj-ea"/>
                <a:cs typeface="Gautami" pitchFamily="2"/>
              </a:rPr>
              <a:t>ПРОГРАММА</a:t>
            </a:r>
            <a:r>
              <a:rPr lang="ru-RU" altLang="ru-RU" sz="16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br>
              <a:rPr lang="ru-RU" altLang="ru-RU" sz="1600" b="1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ru-RU" altLang="ru-RU" sz="1500" b="1" dirty="0" smtClean="0">
                <a:solidFill>
                  <a:srgbClr val="C00000"/>
                </a:solidFill>
                <a:latin typeface="+mn-lt"/>
                <a:ea typeface="+mj-ea"/>
                <a:cs typeface="Gautami" pitchFamily="2"/>
              </a:rPr>
              <a:t>«ОБЕСПЕЧЕНИЕ ЗАЩИТЫ ПРАВ ПОТРЕБИТЕЛЕЙ В ВОЛГОГРАДСКОЙ ОБЛАСТИ» НА 2018 – 2020 г.г. (приказ </a:t>
            </a:r>
            <a:r>
              <a:rPr lang="ru-RU" altLang="ru-RU" sz="1500" b="1" dirty="0" err="1" smtClean="0">
                <a:solidFill>
                  <a:srgbClr val="C00000"/>
                </a:solidFill>
                <a:latin typeface="+mn-lt"/>
                <a:ea typeface="+mj-ea"/>
                <a:cs typeface="Gautami" pitchFamily="2"/>
              </a:rPr>
              <a:t>Облпромторга</a:t>
            </a:r>
            <a:r>
              <a:rPr lang="ru-RU" altLang="ru-RU" sz="1500" b="1" dirty="0" smtClean="0">
                <a:solidFill>
                  <a:srgbClr val="C00000"/>
                </a:solidFill>
                <a:latin typeface="+mn-lt"/>
                <a:ea typeface="+mj-ea"/>
                <a:cs typeface="Gautami" pitchFamily="2"/>
              </a:rPr>
              <a:t> от 12.04.2018 № 22-н)  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836712"/>
            <a:ext cx="9144000" cy="1588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359532" y="980728"/>
            <a:ext cx="8424936" cy="864096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C00000"/>
                </a:solidFill>
                <a:cs typeface="Gautami" pitchFamily="2"/>
              </a:rPr>
              <a:t>ЦЕЛЬ – </a:t>
            </a:r>
            <a:r>
              <a:rPr lang="ru-RU" altLang="ru-RU" sz="1600" b="1" dirty="0">
                <a:solidFill>
                  <a:schemeClr val="tx1"/>
                </a:solidFill>
              </a:rPr>
              <a:t>развитие системы обеспечения прав потребителей в регионе, направленное на минимизацию рисков нарушения законных прав и интересов потребителей и обеспечение необходимых условий для их эффективной 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защиты</a:t>
            </a:r>
            <a:endParaRPr lang="ru-RU" altLang="ru-RU" sz="1600" b="1" dirty="0" smtClean="0">
              <a:solidFill>
                <a:schemeClr val="tx1"/>
              </a:solidFill>
              <a:cs typeface="Gautami" pitchFamily="2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7543" y="2564904"/>
            <a:ext cx="8424936" cy="576064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altLang="ru-RU" sz="1600" b="1" dirty="0">
                <a:solidFill>
                  <a:schemeClr val="tx1"/>
                </a:solidFill>
              </a:rPr>
              <a:t>1. Создание и совершенствование условий для эффективной 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защиты прав потребителей </a:t>
            </a:r>
            <a:r>
              <a:rPr lang="ru-RU" altLang="ru-RU" sz="1600" b="1" dirty="0">
                <a:solidFill>
                  <a:schemeClr val="tx1"/>
                </a:solidFill>
              </a:rPr>
              <a:t>в регионе в соответствии с действующим законодательством о защите прав потребителей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17543" y="3212976"/>
            <a:ext cx="8424936" cy="576064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altLang="ru-RU" sz="1600" b="1" dirty="0">
                <a:solidFill>
                  <a:schemeClr val="tx1"/>
                </a:solidFill>
              </a:rPr>
              <a:t>2. Повышение уровня правовой грамотности и формирование у населения навыков рационального потребительского поведения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17543" y="3861048"/>
            <a:ext cx="8424936" cy="288032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altLang="ru-RU" sz="2000" b="1" dirty="0">
                <a:solidFill>
                  <a:srgbClr val="FF0000"/>
                </a:solidFill>
              </a:rPr>
              <a:t>3. Повышение доступности правовой помощи для потребителей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23528" y="4221088"/>
            <a:ext cx="8424936" cy="504056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altLang="ru-RU" sz="1600" b="1" dirty="0">
                <a:solidFill>
                  <a:schemeClr val="tx1"/>
                </a:solidFill>
              </a:rPr>
              <a:t>4. Систематическая оценка состояния потребительского рынка и системы защиты прав потребителей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09329" y="4797152"/>
            <a:ext cx="8424936" cy="504056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altLang="ru-RU" sz="1600" b="1" dirty="0">
                <a:solidFill>
                  <a:schemeClr val="tx1"/>
                </a:solidFill>
              </a:rPr>
              <a:t>5. Повышение уровня социальной ответственности и правовой грамотности хозяйствующих субъектов, работающих на потребительском рынке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09329" y="5373216"/>
            <a:ext cx="8424936" cy="504056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altLang="ru-RU" sz="1600" b="1" dirty="0">
                <a:solidFill>
                  <a:schemeClr val="tx1"/>
                </a:solidFill>
              </a:rPr>
              <a:t>6. Содействие органам местного самоуправления, общественным организациям в решении задач по защите прав потребителей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09329" y="5949280"/>
            <a:ext cx="8424936" cy="504056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altLang="ru-RU" sz="1600" b="1" dirty="0">
                <a:solidFill>
                  <a:schemeClr val="tx1"/>
                </a:solidFill>
              </a:rPr>
              <a:t>7. Развитие институтов досудебного урегулирования споров в сфере защиты прав потребителей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563888" y="1988840"/>
            <a:ext cx="1728192" cy="432048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cs typeface="Gautami" pitchFamily="2"/>
              </a:rPr>
              <a:t>Задачи</a:t>
            </a:r>
            <a:r>
              <a:rPr lang="ru-RU" altLang="ru-RU" sz="2400" b="1" dirty="0" smtClean="0">
                <a:solidFill>
                  <a:srgbClr val="C00000"/>
                </a:solidFill>
                <a:cs typeface="Gautami" pitchFamily="2"/>
              </a:rPr>
              <a:t>: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5751702"/>
      </p:ext>
    </p:extLst>
  </p:cSld>
  <p:clrMapOvr>
    <a:masterClrMapping/>
  </p:clrMapOvr>
  <p:transition spd="slow" advTm="7416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Box 3"/>
          <p:cNvSpPr txBox="1">
            <a:spLocks noChangeArrowheads="1"/>
          </p:cNvSpPr>
          <p:nvPr/>
        </p:nvSpPr>
        <p:spPr bwMode="auto">
          <a:xfrm>
            <a:off x="0" y="1"/>
            <a:ext cx="8316416" cy="56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500" b="1" dirty="0" smtClean="0">
                <a:solidFill>
                  <a:srgbClr val="C00000"/>
                </a:solidFill>
                <a:latin typeface="+mn-lt"/>
                <a:cs typeface="Gautami" pitchFamily="2"/>
              </a:rPr>
              <a:t>ПРОГРАММА</a:t>
            </a:r>
            <a:r>
              <a:rPr lang="ru-RU" altLang="ru-RU" sz="1500" b="1" dirty="0" smtClean="0">
                <a:solidFill>
                  <a:schemeClr val="tx2"/>
                </a:solidFill>
                <a:latin typeface="+mn-lt"/>
              </a:rPr>
              <a:t> </a:t>
            </a:r>
            <a:br>
              <a:rPr lang="ru-RU" altLang="ru-RU" sz="1500" b="1" dirty="0" smtClean="0">
                <a:solidFill>
                  <a:schemeClr val="tx2"/>
                </a:solidFill>
                <a:latin typeface="+mn-lt"/>
              </a:rPr>
            </a:br>
            <a:r>
              <a:rPr lang="ru-RU" altLang="ru-RU" sz="1500" b="1" dirty="0" smtClean="0">
                <a:solidFill>
                  <a:srgbClr val="C00000"/>
                </a:solidFill>
                <a:latin typeface="+mn-lt"/>
                <a:cs typeface="Gautami" pitchFamily="2"/>
              </a:rPr>
              <a:t>«ОБЕСПЕЧЕНИЕ ЗАЩИТЫ ПРАВ ПОТРЕБИТЕЛЕЙ В ВОЛГОГРАДСКОЙ </a:t>
            </a:r>
            <a:r>
              <a:rPr lang="ru-RU" altLang="ru-RU" sz="1600" b="1" dirty="0" smtClean="0">
                <a:solidFill>
                  <a:srgbClr val="C00000"/>
                </a:solidFill>
                <a:latin typeface="+mn-lt"/>
                <a:cs typeface="Gautami" pitchFamily="2"/>
              </a:rPr>
              <a:t>ОБЛАСТИ» </a:t>
            </a:r>
            <a:r>
              <a:rPr lang="ru-RU" altLang="ru-RU" sz="1500" b="1" dirty="0" smtClean="0">
                <a:solidFill>
                  <a:srgbClr val="C00000"/>
                </a:solidFill>
                <a:latin typeface="+mn-lt"/>
                <a:cs typeface="Gautami" pitchFamily="2"/>
              </a:rPr>
              <a:t>НА 2018 – 2020 г.г. 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620688"/>
            <a:ext cx="9144000" cy="1588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322689" y="1196752"/>
            <a:ext cx="8424936" cy="432048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altLang="ru-RU" b="1" dirty="0">
                <a:solidFill>
                  <a:srgbClr val="FF0000"/>
                </a:solidFill>
              </a:rPr>
              <a:t>1.</a:t>
            </a:r>
            <a:r>
              <a:rPr lang="ru-RU" altLang="ru-RU" sz="1500" b="1" dirty="0">
                <a:solidFill>
                  <a:schemeClr val="tx1"/>
                </a:solidFill>
              </a:rPr>
              <a:t> Снижение количества обращений потребителей, связанных с нарушением их прав  </a:t>
            </a:r>
            <a:r>
              <a:rPr lang="ru-RU" altLang="ru-RU" sz="1600" b="1" dirty="0">
                <a:solidFill>
                  <a:schemeClr val="tx1"/>
                </a:solidFill>
              </a:rPr>
              <a:t>– </a:t>
            </a:r>
            <a:r>
              <a:rPr lang="ru-RU" altLang="ru-RU" sz="1600" b="1" dirty="0" smtClean="0">
                <a:solidFill>
                  <a:schemeClr val="tx1"/>
                </a:solidFill>
              </a:rPr>
              <a:t/>
            </a:r>
            <a:br>
              <a:rPr lang="ru-RU" altLang="ru-RU" sz="1600" b="1" dirty="0" smtClean="0">
                <a:solidFill>
                  <a:schemeClr val="tx1"/>
                </a:solidFill>
              </a:rPr>
            </a:br>
            <a:r>
              <a:rPr lang="ru-RU" altLang="ru-RU" sz="1500" b="1" dirty="0" smtClean="0">
                <a:solidFill>
                  <a:schemeClr val="tx1"/>
                </a:solidFill>
                <a:cs typeface="Gautami" pitchFamily="2"/>
              </a:rPr>
              <a:t>до 30000 </a:t>
            </a:r>
            <a:r>
              <a:rPr lang="ru-RU" altLang="ru-RU" sz="1500" b="1" dirty="0">
                <a:solidFill>
                  <a:schemeClr val="tx1"/>
                </a:solidFill>
                <a:cs typeface="Gautami" pitchFamily="2"/>
              </a:rPr>
              <a:t>ед.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23528" y="1700808"/>
            <a:ext cx="8424936" cy="504056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Calibri" pitchFamily="34" charset="0"/>
              </a:rPr>
              <a:t>2.</a:t>
            </a:r>
            <a:r>
              <a:rPr lang="ru-RU" sz="1500" b="1" dirty="0">
                <a:latin typeface="Calibri" pitchFamily="34" charset="0"/>
              </a:rPr>
              <a:t> Увеличение количества публикаций и сообщений в средствах массовой информации всех видов, направленных на повышение потребительской грамотности населения – </a:t>
            </a:r>
            <a:r>
              <a:rPr lang="ru-RU" altLang="ru-RU" sz="1500" b="1" dirty="0">
                <a:solidFill>
                  <a:srgbClr val="C00000"/>
                </a:solidFill>
                <a:cs typeface="Gautami" pitchFamily="2"/>
              </a:rPr>
              <a:t>до 1280 ед.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23528" y="2276872"/>
            <a:ext cx="8424936" cy="720080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Calibri" pitchFamily="34" charset="0"/>
              </a:rPr>
              <a:t>3.</a:t>
            </a:r>
            <a:r>
              <a:rPr lang="ru-RU" sz="1500" b="1" dirty="0">
                <a:latin typeface="Calibri" pitchFamily="34" charset="0"/>
              </a:rPr>
              <a:t> Сохранение количества органов местного самоуправления Волгоградской  области и территориальных  подразделений </a:t>
            </a:r>
            <a:r>
              <a:rPr lang="ru-RU" sz="1500" b="1" dirty="0" smtClean="0">
                <a:latin typeface="Calibri" pitchFamily="34" charset="0"/>
              </a:rPr>
              <a:t>Волгограда, </a:t>
            </a:r>
            <a:r>
              <a:rPr lang="ru-RU" sz="1500" b="1" dirty="0">
                <a:latin typeface="Calibri" pitchFamily="34" charset="0"/>
              </a:rPr>
              <a:t>в которых предоставляют бесплатные консультационные услуги в сфере защиты прав потребителей - на уровне </a:t>
            </a:r>
            <a:r>
              <a:rPr lang="ru-RU" altLang="ru-RU" sz="1500" b="1" dirty="0">
                <a:solidFill>
                  <a:srgbClr val="C00000"/>
                </a:solidFill>
                <a:cs typeface="Gautami" pitchFamily="2"/>
              </a:rPr>
              <a:t>42 ед.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23528" y="3068960"/>
            <a:ext cx="8424936" cy="576064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Calibri" pitchFamily="34" charset="0"/>
              </a:rPr>
              <a:t>4.</a:t>
            </a:r>
            <a:r>
              <a:rPr lang="ru-RU" sz="1500" b="1" dirty="0">
                <a:latin typeface="Calibri" pitchFamily="34" charset="0"/>
              </a:rPr>
              <a:t> Увеличение количества консультаций в сфере защиты прав потребителей (на 100 тыс. населения региона) – </a:t>
            </a:r>
            <a:r>
              <a:rPr lang="ru-RU" altLang="ru-RU" sz="1500" b="1" dirty="0">
                <a:solidFill>
                  <a:srgbClr val="C00000"/>
                </a:solidFill>
                <a:cs typeface="Gautami" pitchFamily="2"/>
              </a:rPr>
              <a:t>до 445 ед.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23528" y="3717032"/>
            <a:ext cx="8424936" cy="576064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altLang="ru-RU" sz="1500" b="1" dirty="0">
                <a:solidFill>
                  <a:schemeClr val="tx1"/>
                </a:solidFill>
              </a:rPr>
              <a:t>5. Сохранение количества мероприятий по мониторингу состояния потребительского рынка и системы защиты прав потребителей – </a:t>
            </a:r>
            <a:r>
              <a:rPr lang="ru-RU" altLang="ru-RU" sz="1500" b="1" dirty="0">
                <a:solidFill>
                  <a:srgbClr val="C00000"/>
                </a:solidFill>
                <a:cs typeface="Gautami" pitchFamily="2"/>
              </a:rPr>
              <a:t>на уровне 4 ед.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23528" y="4365104"/>
            <a:ext cx="8424936" cy="720080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500" b="1" dirty="0">
                <a:latin typeface="Calibri" pitchFamily="34" charset="0"/>
              </a:rPr>
              <a:t>6. Увеличение количества проведенных семинаров, совещаний, круглых столов для хозяйствующих субъектов по вопросам соблюдения действующего законодательства в сфере защиты прав потребителей – </a:t>
            </a:r>
            <a:r>
              <a:rPr lang="ru-RU" altLang="ru-RU" sz="1500" b="1" dirty="0">
                <a:solidFill>
                  <a:srgbClr val="C00000"/>
                </a:solidFill>
                <a:cs typeface="Gautami" pitchFamily="2"/>
              </a:rPr>
              <a:t>до 10 ед.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23528" y="5157192"/>
            <a:ext cx="8424936" cy="720080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500" b="1" dirty="0">
                <a:latin typeface="Calibri" pitchFamily="34" charset="0"/>
              </a:rPr>
              <a:t>7. Увеличение количества проведенных семинаров, совещаний, круглых столов для органов местного самоуправления, общественных организаций по вопросам защиты прав потребителей – </a:t>
            </a:r>
            <a:r>
              <a:rPr lang="ru-RU" altLang="ru-RU" sz="1500" b="1" dirty="0">
                <a:solidFill>
                  <a:srgbClr val="C00000"/>
                </a:solidFill>
                <a:cs typeface="Gautami" pitchFamily="2"/>
              </a:rPr>
              <a:t>до 4 ед.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23528" y="5949280"/>
            <a:ext cx="8424936" cy="720080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Calibri" pitchFamily="34" charset="0"/>
              </a:rPr>
              <a:t>8.</a:t>
            </a:r>
            <a:r>
              <a:rPr lang="ru-RU" sz="1400" b="1" dirty="0">
                <a:latin typeface="Calibri" pitchFamily="34" charset="0"/>
              </a:rPr>
              <a:t> </a:t>
            </a:r>
            <a:r>
              <a:rPr lang="ru-RU" sz="1500" b="1" dirty="0">
                <a:latin typeface="Calibri" pitchFamily="34" charset="0"/>
              </a:rPr>
              <a:t>Увеличение удельного веса претензий потребителей, удовлетворенных хозяйствующими субъектами в добровольном порядке, поступивших в органы местного самоуправления региона – </a:t>
            </a:r>
            <a:r>
              <a:rPr lang="ru-RU" altLang="ru-RU" sz="1500" b="1" dirty="0">
                <a:solidFill>
                  <a:srgbClr val="C00000"/>
                </a:solidFill>
                <a:cs typeface="Gautami" pitchFamily="2"/>
              </a:rPr>
              <a:t>до 37% 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123728" y="692696"/>
            <a:ext cx="4968552" cy="432048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tx2"/>
                </a:solidFill>
              </a:rPr>
              <a:t>Основные показатели к 2020 </a:t>
            </a:r>
            <a:r>
              <a:rPr lang="ru-RU" sz="2000" b="1" dirty="0" smtClean="0">
                <a:solidFill>
                  <a:schemeClr val="tx2"/>
                </a:solidFill>
              </a:rPr>
              <a:t>году</a:t>
            </a:r>
            <a:r>
              <a:rPr lang="ru-RU" altLang="ru-RU" sz="2000" b="1" dirty="0" smtClean="0">
                <a:solidFill>
                  <a:schemeClr val="tx2"/>
                </a:solidFill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5597573"/>
      </p:ext>
    </p:extLst>
  </p:cSld>
  <p:clrMapOvr>
    <a:masterClrMapping/>
  </p:clrMapOvr>
  <p:transition spd="slow" advTm="7416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Box 3"/>
          <p:cNvSpPr txBox="1">
            <a:spLocks noChangeArrowheads="1"/>
          </p:cNvSpPr>
          <p:nvPr/>
        </p:nvSpPr>
        <p:spPr bwMode="auto">
          <a:xfrm>
            <a:off x="323528" y="188422"/>
            <a:ext cx="849694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500" b="1" dirty="0" smtClean="0">
                <a:solidFill>
                  <a:srgbClr val="C00000"/>
                </a:solidFill>
                <a:latin typeface="+mn-lt"/>
                <a:ea typeface="+mj-ea"/>
                <a:cs typeface="Gautami" pitchFamily="2"/>
              </a:rPr>
              <a:t>КООРДИНАЦИОННЫЙ СОВЕТ  ПО  ЗАЩИТЕ  ПРАВ  ПОТРЕБИТЕЛЕЙ ВОЛГОГРАДСКОЙ ОБЛАСТИ </a:t>
            </a:r>
            <a:endParaRPr lang="ru-RU" altLang="ru-RU" sz="1500" b="1" dirty="0">
              <a:solidFill>
                <a:srgbClr val="C00000"/>
              </a:solidFill>
              <a:latin typeface="+mn-lt"/>
              <a:ea typeface="+mj-ea"/>
              <a:cs typeface="Gautami" pitchFamily="2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620688"/>
            <a:ext cx="9144000" cy="1588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323528" y="692696"/>
            <a:ext cx="8424936" cy="1584176"/>
          </a:xfrm>
          <a:prstGeom prst="roundRect">
            <a:avLst>
              <a:gd name="adj" fmla="val 189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500" b="1" dirty="0" smtClean="0">
              <a:solidFill>
                <a:srgbClr val="C00000"/>
              </a:solidFill>
              <a:cs typeface="Gautami" pitchFamily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C00000"/>
                </a:solidFill>
                <a:cs typeface="Gautami" pitchFamily="2"/>
              </a:rPr>
              <a:t>Основными целями совета являются:</a:t>
            </a:r>
          </a:p>
          <a:p>
            <a:pPr indent="2667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tx1"/>
                </a:solidFill>
              </a:rPr>
              <a:t>создание благоприятных условий для обеспечения прав потребителей на территории Волгоградской области;</a:t>
            </a:r>
          </a:p>
          <a:p>
            <a:pPr indent="266700" algn="just"/>
            <a:r>
              <a:rPr lang="ru-RU" sz="1600" b="1" dirty="0" smtClean="0">
                <a:solidFill>
                  <a:schemeClr val="tx1"/>
                </a:solidFill>
              </a:rPr>
              <a:t>обеспечение просвещения населения в области прав потребителей;</a:t>
            </a:r>
          </a:p>
          <a:p>
            <a:pPr indent="266700"/>
            <a:r>
              <a:rPr lang="ru-RU" sz="1600" b="1" dirty="0" smtClean="0">
                <a:solidFill>
                  <a:schemeClr val="tx1"/>
                </a:solidFill>
              </a:rPr>
              <a:t>определение приоритетов реализации региональной торговой и промышленной политики с учетом прав потребителей</a:t>
            </a:r>
          </a:p>
          <a:p>
            <a:pPr indent="447675"/>
            <a:r>
              <a:rPr lang="ru-RU" sz="1500" dirty="0" smtClean="0"/>
              <a:t> </a:t>
            </a:r>
            <a:endParaRPr lang="ru-RU" sz="15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1520" y="2348880"/>
            <a:ext cx="8568952" cy="28083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endParaRPr lang="ru-RU" altLang="ru-RU" sz="2000" b="1" dirty="0" smtClean="0">
              <a:solidFill>
                <a:srgbClr val="C00000"/>
              </a:solidFill>
              <a:cs typeface="Gautami" pitchFamily="2"/>
            </a:endParaRPr>
          </a:p>
          <a:p>
            <a:pPr lvl="0" algn="ctr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C00000"/>
                </a:solidFill>
                <a:cs typeface="Gautami" pitchFamily="2"/>
              </a:rPr>
              <a:t>Основные функции совета:</a:t>
            </a:r>
          </a:p>
          <a:p>
            <a:pPr lvl="0" indent="2667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600" b="1" dirty="0" smtClean="0">
                <a:solidFill>
                  <a:schemeClr val="tx1"/>
                </a:solidFill>
              </a:rPr>
              <a:t>проведение анализа состояния соблюдения </a:t>
            </a:r>
            <a:r>
              <a:rPr lang="ru-RU" sz="1600" b="1" dirty="0" smtClean="0">
                <a:solidFill>
                  <a:schemeClr val="tx1"/>
                </a:solidFill>
              </a:rPr>
              <a:t>законодательства Российской Федерации о защите прав потребителей;</a:t>
            </a:r>
          </a:p>
          <a:p>
            <a:pPr lvl="0" indent="2667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разработка и организация проведения мероприятий по просвещению населения в области прав потребителей;</a:t>
            </a:r>
          </a:p>
          <a:p>
            <a:pPr indent="2667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разработка предложений по формированию основных направлений совместной деятельности органов вошедших в состав совета;</a:t>
            </a:r>
          </a:p>
          <a:p>
            <a:pPr indent="266700" algn="just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рассмотрение предложений в сфере обеспечения прав потребителей и повышению эффективности контроля и надзора за безопасностью и качеством товаров (работ, услуг);</a:t>
            </a:r>
          </a:p>
          <a:p>
            <a:pPr indent="266700" algn="just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обсуждение по предложению Губернатора Волгоградской области иных вопросов обеспечения прав потребителей на территории Волгоградской области</a:t>
            </a:r>
          </a:p>
          <a:p>
            <a:pPr indent="447675" algn="just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520" y="5229200"/>
            <a:ext cx="8640960" cy="151216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C00000"/>
                </a:solidFill>
                <a:cs typeface="Gautami" pitchFamily="2"/>
              </a:rPr>
              <a:t>Состав совета: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tx1"/>
                </a:solidFill>
              </a:rPr>
              <a:t>органы исполнительной власти Волгоградской области;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tx1"/>
                </a:solidFill>
              </a:rPr>
              <a:t>территориальные органы федеральных органов исполнительной власти;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tx1"/>
                </a:solidFill>
              </a:rPr>
              <a:t>территориальное учреждение Центрального банка Российской Федерации по Волгоградской            области;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tx1"/>
                </a:solidFill>
              </a:rPr>
              <a:t>общественные объединения и бизнес - сообщества Волгоградской области</a:t>
            </a:r>
            <a:endParaRPr lang="ru-RU" altLang="ru-RU" sz="1600" b="1" dirty="0" smtClean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5597573"/>
      </p:ext>
    </p:extLst>
  </p:cSld>
  <p:clrMapOvr>
    <a:masterClrMapping/>
  </p:clrMapOvr>
  <p:transition spd="slow" advTm="7416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79512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176608" y="2780928"/>
            <a:ext cx="8784976" cy="446449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Bef>
                <a:spcPts val="0"/>
              </a:spcBef>
              <a:defRPr/>
            </a:pPr>
            <a:r>
              <a:rPr lang="ru-RU" sz="3400" dirty="0" smtClean="0">
                <a:solidFill>
                  <a:srgbClr val="17375E"/>
                </a:solidFill>
                <a:latin typeface="HeliosCondBlack" pitchFamily="2" charset="0"/>
              </a:rPr>
              <a:t>СПАСИБО ЗА ВНИМАНИЕ</a:t>
            </a:r>
            <a:r>
              <a:rPr lang="ru-RU" sz="1400" dirty="0" smtClean="0">
                <a:solidFill>
                  <a:srgbClr val="17375E"/>
                </a:solidFill>
                <a:latin typeface="HeliosCondBlack" pitchFamily="2" charset="0"/>
              </a:rPr>
              <a:t>  </a:t>
            </a:r>
            <a:r>
              <a:rPr lang="ru-RU" sz="6200" dirty="0" smtClean="0">
                <a:solidFill>
                  <a:srgbClr val="17375E"/>
                </a:solidFill>
                <a:latin typeface="HeliosCondBlack" pitchFamily="2" charset="0"/>
              </a:rPr>
              <a:t>!</a:t>
            </a:r>
          </a:p>
          <a:p>
            <a:pPr algn="r">
              <a:lnSpc>
                <a:spcPct val="90000"/>
              </a:lnSpc>
              <a:spcBef>
                <a:spcPts val="0"/>
              </a:spcBef>
              <a:defRPr/>
            </a:pPr>
            <a:endParaRPr lang="ru-RU" sz="1400" dirty="0" smtClean="0">
              <a:solidFill>
                <a:srgbClr val="17375E"/>
              </a:solidFill>
              <a:latin typeface="HeliosCondBlack" pitchFamily="2" charset="0"/>
            </a:endParaRPr>
          </a:p>
          <a:p>
            <a:pPr algn="r">
              <a:lnSpc>
                <a:spcPct val="90000"/>
              </a:lnSpc>
              <a:spcBef>
                <a:spcPts val="0"/>
              </a:spcBef>
              <a:defRPr/>
            </a:pPr>
            <a:endParaRPr lang="ru-RU" sz="1400" dirty="0" smtClean="0">
              <a:solidFill>
                <a:srgbClr val="17375E"/>
              </a:solidFill>
              <a:latin typeface="HeliosCondBlack" pitchFamily="2" charset="0"/>
            </a:endParaRPr>
          </a:p>
          <a:p>
            <a:pPr algn="r">
              <a:lnSpc>
                <a:spcPct val="90000"/>
              </a:lnSpc>
              <a:spcBef>
                <a:spcPts val="0"/>
              </a:spcBef>
              <a:defRPr/>
            </a:pPr>
            <a:endParaRPr lang="ru-RU" sz="1400" dirty="0" smtClean="0">
              <a:solidFill>
                <a:srgbClr val="17375E"/>
              </a:solidFill>
              <a:latin typeface="HeliosCondBlack" pitchFamily="2" charset="0"/>
            </a:endParaRPr>
          </a:p>
          <a:p>
            <a:pPr algn="r">
              <a:lnSpc>
                <a:spcPct val="90000"/>
              </a:lnSpc>
              <a:spcBef>
                <a:spcPts val="0"/>
              </a:spcBef>
              <a:defRPr/>
            </a:pPr>
            <a:endParaRPr lang="ru-RU" sz="1400" dirty="0" smtClean="0">
              <a:solidFill>
                <a:srgbClr val="17375E"/>
              </a:solidFill>
              <a:latin typeface="HeliosCondBlack" pitchFamily="2" charset="0"/>
            </a:endParaRPr>
          </a:p>
          <a:p>
            <a:pPr algn="r">
              <a:lnSpc>
                <a:spcPct val="90000"/>
              </a:lnSpc>
              <a:spcBef>
                <a:spcPts val="0"/>
              </a:spcBef>
              <a:defRPr/>
            </a:pPr>
            <a:endParaRPr lang="ru-RU" sz="1400" dirty="0" smtClean="0">
              <a:solidFill>
                <a:srgbClr val="17375E"/>
              </a:solidFill>
              <a:latin typeface="HeliosCondBlack" pitchFamily="2" charset="0"/>
            </a:endParaRPr>
          </a:p>
          <a:p>
            <a:pPr algn="r">
              <a:lnSpc>
                <a:spcPct val="90000"/>
              </a:lnSpc>
              <a:spcBef>
                <a:spcPts val="0"/>
              </a:spcBef>
              <a:defRPr/>
            </a:pPr>
            <a:endParaRPr lang="ru-RU" sz="1400" dirty="0" smtClean="0">
              <a:solidFill>
                <a:srgbClr val="17375E"/>
              </a:solidFill>
              <a:latin typeface="HeliosCondBlack" pitchFamily="2" charset="0"/>
            </a:endParaRPr>
          </a:p>
          <a:p>
            <a:pPr algn="r">
              <a:lnSpc>
                <a:spcPct val="90000"/>
              </a:lnSpc>
              <a:spcBef>
                <a:spcPts val="0"/>
              </a:spcBef>
              <a:defRPr/>
            </a:pPr>
            <a:endParaRPr lang="ru-RU" sz="1400" dirty="0" smtClean="0">
              <a:solidFill>
                <a:srgbClr val="17375E"/>
              </a:solidFill>
              <a:latin typeface="HeliosCondBlack" pitchFamily="2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372200" y="692696"/>
            <a:ext cx="2304255" cy="116955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400" b="1" dirty="0" smtClean="0">
                <a:solidFill>
                  <a:srgbClr val="17375E"/>
                </a:solidFill>
                <a:latin typeface="Arial" panose="020B0604020202020204" pitchFamily="34" charset="0"/>
              </a:rPr>
              <a:t>КОМИТЕТ </a:t>
            </a:r>
          </a:p>
          <a:p>
            <a:pPr eaLnBrk="1" hangingPunct="1">
              <a:defRPr/>
            </a:pPr>
            <a:r>
              <a:rPr lang="ru-RU" altLang="ru-RU" sz="1400" b="1" dirty="0" smtClean="0">
                <a:solidFill>
                  <a:srgbClr val="17375E"/>
                </a:solidFill>
                <a:latin typeface="Arial" panose="020B0604020202020204" pitchFamily="34" charset="0"/>
              </a:rPr>
              <a:t>ПРОМЫШЛЕННОСТИ </a:t>
            </a:r>
            <a:br>
              <a:rPr lang="ru-RU" altLang="ru-RU" sz="1400" b="1" dirty="0" smtClean="0">
                <a:solidFill>
                  <a:srgbClr val="17375E"/>
                </a:solidFill>
                <a:latin typeface="Arial" panose="020B0604020202020204" pitchFamily="34" charset="0"/>
              </a:rPr>
            </a:br>
            <a:r>
              <a:rPr lang="ru-RU" altLang="ru-RU" sz="1400" b="1" dirty="0" smtClean="0">
                <a:solidFill>
                  <a:srgbClr val="17375E"/>
                </a:solidFill>
                <a:latin typeface="Arial" panose="020B0604020202020204" pitchFamily="34" charset="0"/>
              </a:rPr>
              <a:t>И ТОРГОВЛИ ВОЛГОГРАДСКОЙ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60520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Прямая соединительная линия 28"/>
          <p:cNvCxnSpPr/>
          <p:nvPr/>
        </p:nvCxnSpPr>
        <p:spPr>
          <a:xfrm>
            <a:off x="251520" y="908720"/>
            <a:ext cx="8496944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2" name="Скругленный прямоугольник 21"/>
          <p:cNvSpPr/>
          <p:nvPr/>
        </p:nvSpPr>
        <p:spPr>
          <a:xfrm>
            <a:off x="467544" y="4725144"/>
            <a:ext cx="8352928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 rot="10800000" flipV="1">
            <a:off x="755576" y="207749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b="1" dirty="0" smtClean="0">
                <a:solidFill>
                  <a:srgbClr val="C00000"/>
                </a:solidFill>
                <a:ea typeface="+mj-ea"/>
                <a:cs typeface="Gautami" pitchFamily="2"/>
              </a:rPr>
              <a:t>СИСТЕМА   ЗАЩИТЫ  ПРАВ   ПОТРЕБИТЕЛЕЙ  В  ВОЛГОГРАДСКОЙ  ОБЛАСТИ </a:t>
            </a:r>
            <a:endParaRPr lang="ru-RU" altLang="ru-RU" b="1" dirty="0">
              <a:solidFill>
                <a:srgbClr val="C00000"/>
              </a:solidFill>
              <a:ea typeface="+mj-ea"/>
              <a:cs typeface="Gautami" pitchFamily="2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 rot="10800000" flipV="1">
            <a:off x="467544" y="5877272"/>
            <a:ext cx="8352928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587727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b="1" dirty="0" smtClean="0">
                <a:solidFill>
                  <a:schemeClr val="tx2"/>
                </a:solidFill>
              </a:rPr>
              <a:t>Общественные объединения по защите прав потребителей </a:t>
            </a:r>
            <a:r>
              <a:rPr lang="ru-RU" b="1" dirty="0" smtClean="0">
                <a:ea typeface="Times New Roman" pitchFamily="18" charset="0"/>
              </a:rPr>
              <a:t>(статья 45 Закона о защите прав потребителей)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67544" y="4797152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C00000"/>
                </a:solidFill>
                <a:ea typeface="+mj-ea"/>
                <a:cs typeface="Gautami" pitchFamily="2"/>
              </a:rPr>
              <a:t>Органы местного самоуправления, осуществляющие защиту прав потребителей на подведомственных территориях </a:t>
            </a:r>
            <a:r>
              <a:rPr lang="ru-RU" b="1" dirty="0" smtClean="0">
                <a:ea typeface="Times New Roman" pitchFamily="18" charset="0"/>
              </a:rPr>
              <a:t>(статья 44 Закона о защите прав потребителей)</a:t>
            </a:r>
          </a:p>
        </p:txBody>
      </p:sp>
      <p:sp>
        <p:nvSpPr>
          <p:cNvPr id="20" name="Прямоугольник 19"/>
          <p:cNvSpPr/>
          <p:nvPr/>
        </p:nvSpPr>
        <p:spPr>
          <a:xfrm rot="10800000" flipV="1">
            <a:off x="467544" y="3263124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chemeClr val="tx2"/>
                </a:solidFill>
              </a:rPr>
              <a:t>Комитет промышленности и торговли Волгоградской области - уполномоченный орган исполнительной власти Волгоградской области в сфере защиты прав потребителей на территории региона</a:t>
            </a:r>
            <a:r>
              <a:rPr lang="ru-RU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ru-RU" b="1" dirty="0" smtClean="0">
                <a:ea typeface="Times New Roman" pitchFamily="18" charset="0"/>
              </a:rPr>
              <a:t>(статья 42.1 Закона  о защите прав потребителей)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7544" y="3284984"/>
            <a:ext cx="8352928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 flipH="1">
            <a:off x="467544" y="1988840"/>
            <a:ext cx="8424936" cy="100811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b="1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55576" y="2042872"/>
            <a:ext cx="806489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C00000"/>
                </a:solidFill>
                <a:ea typeface="+mj-ea"/>
                <a:cs typeface="Gautami" pitchFamily="2"/>
              </a:rPr>
              <a:t>Управление </a:t>
            </a:r>
            <a:r>
              <a:rPr lang="ru-RU" altLang="ru-RU" b="1" dirty="0" err="1" smtClean="0">
                <a:solidFill>
                  <a:srgbClr val="C00000"/>
                </a:solidFill>
                <a:ea typeface="+mj-ea"/>
                <a:cs typeface="Gautami" pitchFamily="2"/>
              </a:rPr>
              <a:t>Роспотребнадзора</a:t>
            </a:r>
            <a:r>
              <a:rPr lang="ru-RU" altLang="ru-RU" b="1" dirty="0" smtClean="0">
                <a:solidFill>
                  <a:srgbClr val="C00000"/>
                </a:solidFill>
                <a:ea typeface="+mj-ea"/>
                <a:cs typeface="Gautami" pitchFamily="2"/>
              </a:rPr>
              <a:t> по Волгоградской области - уполномоченный орган в сфере защиты прав потребителей и благополучия человека федерального уровня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(статья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 40 Закона </a:t>
            </a:r>
            <a:r>
              <a:rPr lang="ru-RU" b="1" dirty="0" smtClean="0">
                <a:ea typeface="Times New Roman" pitchFamily="18" charset="0"/>
              </a:rPr>
              <a:t>о защите прав потребителей)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39552" y="1022604"/>
            <a:ext cx="82089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fontAlgn="base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600" b="1" dirty="0" smtClean="0">
                <a:solidFill>
                  <a:schemeClr val="tx2"/>
                </a:solidFill>
              </a:rPr>
              <a:t>В  соответствии  с   Законом   Российской Федерации  от  07.02.1992  № 2300-1 </a:t>
            </a:r>
            <a:br>
              <a:rPr lang="ru-RU" altLang="ru-RU" sz="1600" b="1" dirty="0" smtClean="0">
                <a:solidFill>
                  <a:schemeClr val="tx2"/>
                </a:solidFill>
              </a:rPr>
            </a:br>
            <a:r>
              <a:rPr lang="ru-RU" altLang="ru-RU" sz="1600" b="1" dirty="0" smtClean="0">
                <a:solidFill>
                  <a:schemeClr val="tx2"/>
                </a:solidFill>
              </a:rPr>
              <a:t>"О защите прав потребителей " на территории Волгоградской области </a:t>
            </a:r>
          </a:p>
          <a:p>
            <a:pPr marR="0" lvl="0" algn="ctr" fontAlgn="base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600" b="1" dirty="0" smtClean="0">
                <a:solidFill>
                  <a:schemeClr val="tx2"/>
                </a:solidFill>
              </a:rPr>
              <a:t>систему защиты прав потребителей образуют:</a:t>
            </a:r>
          </a:p>
        </p:txBody>
      </p:sp>
    </p:spTree>
    <p:extLst>
      <p:ext uri="{BB962C8B-B14F-4D97-AF65-F5344CB8AC3E}">
        <p14:creationId xmlns:p14="http://schemas.microsoft.com/office/powerpoint/2010/main" val="2008927593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бъект 2"/>
          <p:cNvSpPr>
            <a:spLocks noGrp="1"/>
          </p:cNvSpPr>
          <p:nvPr>
            <p:ph sz="half" idx="2"/>
          </p:nvPr>
        </p:nvSpPr>
        <p:spPr>
          <a:xfrm>
            <a:off x="1907704" y="980728"/>
            <a:ext cx="5328591" cy="432048"/>
          </a:xfrm>
          <a:ln w="57150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ru-RU" sz="3000" b="1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на Федеральном уровне</a:t>
            </a:r>
          </a:p>
        </p:txBody>
      </p:sp>
      <p:sp>
        <p:nvSpPr>
          <p:cNvPr id="9225" name="TextBox 3"/>
          <p:cNvSpPr txBox="1">
            <a:spLocks noChangeArrowheads="1"/>
          </p:cNvSpPr>
          <p:nvPr/>
        </p:nvSpPr>
        <p:spPr bwMode="auto">
          <a:xfrm>
            <a:off x="539552" y="26040"/>
            <a:ext cx="828092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500" b="1" dirty="0" smtClean="0">
                <a:solidFill>
                  <a:srgbClr val="C00000"/>
                </a:solidFill>
                <a:latin typeface="+mn-lt"/>
                <a:ea typeface="+mj-ea"/>
                <a:cs typeface="Gautami" pitchFamily="2"/>
              </a:rPr>
              <a:t>РЕАЛИЗАЦИЯ ПОРУЧЕНИЙ ПРЕЗИДЕНТА РОССИЙСКОЙ ФЕДЕРАЦИИ ПО ИТОГАМ ЗАСЕДАНИЯ ГОСУДАРСТВЕННОГО СОВЕТА РОССИЙСКОЙ ФЕДЕРАЦИИ  ПО ВОПРОСУ РАЗВИТИЯ НАЦИОНАЛЬНОЙ СИСТЕМЫ ЗАЩИТЫ ПРАВ ПОТРЕБИТЕЛЕЙ 18 апреля 2017  года</a:t>
            </a:r>
            <a:endParaRPr lang="ru-RU" altLang="ru-RU" sz="1500" b="1" dirty="0">
              <a:solidFill>
                <a:srgbClr val="C00000"/>
              </a:solidFill>
              <a:latin typeface="+mn-lt"/>
              <a:ea typeface="+mj-ea"/>
              <a:cs typeface="Gautami" pitchFamily="2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 flipH="1">
            <a:off x="1907704" y="980728"/>
            <a:ext cx="5328591" cy="504056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79512" y="836712"/>
            <a:ext cx="864096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2" name="Скругленный прямоугольник 21"/>
          <p:cNvSpPr/>
          <p:nvPr/>
        </p:nvSpPr>
        <p:spPr>
          <a:xfrm>
            <a:off x="251520" y="1628800"/>
            <a:ext cx="8640960" cy="17281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 rot="10800000" flipV="1">
            <a:off x="395536" y="5292496"/>
            <a:ext cx="842493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Times New Roman" panose="02020603050405020304" pitchFamily="18" charset="0"/>
              </a:rPr>
              <a:t>3. Принят  Федеральный закон от 29.07.2018 № 244 – ФЗ «О внесении изменений в Федеральный закон                          «Об общих принципах организации местного самоуправления в Российской Федерации» </a:t>
            </a:r>
            <a:r>
              <a:rPr lang="ru-RU" sz="1400" b="1" dirty="0" smtClean="0">
                <a:solidFill>
                  <a:srgbClr val="C00000"/>
                </a:solidFill>
                <a:latin typeface="Calibri" pitchFamily="34" charset="0"/>
                <a:cs typeface="Times New Roman" panose="02020603050405020304" pitchFamily="18" charset="0"/>
              </a:rPr>
              <a:t>в части права органов местного самоуправления </a:t>
            </a:r>
            <a:r>
              <a:rPr lang="ru-RU" sz="1400" b="1" dirty="0" smtClean="0">
                <a:solidFill>
                  <a:srgbClr val="C00000"/>
                </a:solidFill>
              </a:rPr>
              <a:t>на осуществление мероприятий по защите прав потребителей, предусмотренных Законом Российской Федерации от 07.02.1992 № 2300-1 "О защите прав потребителей"</a:t>
            </a:r>
            <a:endParaRPr lang="ru-RU" sz="1400" b="1" dirty="0" smtClean="0">
              <a:solidFill>
                <a:srgbClr val="C00000"/>
              </a:solidFill>
              <a:latin typeface="Calibri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1520" y="5229200"/>
            <a:ext cx="8640960" cy="12961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51520" y="3573016"/>
            <a:ext cx="8640960" cy="14401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67544" y="3573015"/>
            <a:ext cx="83529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2. Утверждена Стратегия повышения финансовой грамотности в Российской Федерации на 2017-2023 гг. (Распоряжение Правительства РФ от 25.09.2017г. №2039-р) 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Цель Стратегии: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- создание основ для формирования финансово грамотного поведения населения как необходимого условия повышения уровня и качества жизни граждан в том числе за счет использования финансовых продуктов и услуг надлежащего качества</a:t>
            </a:r>
          </a:p>
          <a:p>
            <a:pPr marL="342900" indent="-342900"/>
            <a:endParaRPr lang="ru-RU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/>
            <a:endParaRPr lang="ru-RU" sz="1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9552" y="1700808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1. Утверждена Стратегия Государственной политики в области защиты прав потребителей на период             до 2030 г. (Распоряжение Правительства  РФ от 28.08.2017 г. №1837-р)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7544" y="2132856"/>
            <a:ext cx="82809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Цели Стратегии: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- обеспечение соблюдения прав граждан на доступ к безопасным товарам и услугам;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- защита интересов потребителей всех слоев населения при обеспечении им равного доступа к товарам и услугам при акцентировании внимания на социально уязвимые группы населения;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- повышение уровня и качества жизни населения Российской Федерации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927593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бъект 2"/>
          <p:cNvSpPr>
            <a:spLocks noGrp="1"/>
          </p:cNvSpPr>
          <p:nvPr>
            <p:ph sz="half" idx="2"/>
          </p:nvPr>
        </p:nvSpPr>
        <p:spPr>
          <a:xfrm>
            <a:off x="1619672" y="1340768"/>
            <a:ext cx="5616624" cy="504056"/>
          </a:xfrm>
          <a:ln w="57150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ru-RU" sz="3000" b="1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на местном уровне</a:t>
            </a:r>
          </a:p>
        </p:txBody>
      </p:sp>
      <p:sp>
        <p:nvSpPr>
          <p:cNvPr id="9225" name="TextBox 3"/>
          <p:cNvSpPr txBox="1">
            <a:spLocks noChangeArrowheads="1"/>
          </p:cNvSpPr>
          <p:nvPr/>
        </p:nvSpPr>
        <p:spPr bwMode="auto">
          <a:xfrm>
            <a:off x="251520" y="26040"/>
            <a:ext cx="864096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500" b="1" dirty="0" smtClean="0">
                <a:solidFill>
                  <a:srgbClr val="C00000"/>
                </a:solidFill>
                <a:latin typeface="+mn-lt"/>
                <a:ea typeface="+mj-ea"/>
                <a:cs typeface="Gautami" pitchFamily="2"/>
              </a:rPr>
              <a:t>РЕАЛИЗАЦИЯ ПОРУЧЕНИЙ ПРЕЗИДЕНТА РОССИЙСКОЙ ФЕДЕРАЦИИ ПО ИТОГАМ ЗАСЕДАНИЯ ГОСУДАРСТВЕННОГО СОВЕТА РОССИЙСКОЙ ФЕДЕРАЦИИ  ПО ВОПРОСУ РАЗВИТИЯ НАЦИОНАЛЬНОЙ СИСТЕМЫ ЗАЩИТЫ ПРАВ ПОТРЕБИТЕЛЕЙ 18  апреля 2017  года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500" b="1" dirty="0" smtClean="0">
                <a:solidFill>
                  <a:srgbClr val="C00000"/>
                </a:solidFill>
                <a:latin typeface="+mn-lt"/>
                <a:ea typeface="+mj-ea"/>
                <a:cs typeface="Gautami" pitchFamily="2"/>
              </a:rPr>
              <a:t>(в соответствии со ст. 44 Закона о защите прав потребителей) </a:t>
            </a:r>
            <a:endParaRPr lang="ru-RU" altLang="ru-RU" sz="1500" b="1" dirty="0">
              <a:solidFill>
                <a:srgbClr val="C00000"/>
              </a:solidFill>
              <a:latin typeface="+mn-lt"/>
              <a:ea typeface="+mj-ea"/>
              <a:cs typeface="Gautami" pitchFamily="2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 flipH="1">
            <a:off x="1619665" y="1340768"/>
            <a:ext cx="5616625" cy="504056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79512" y="1124744"/>
            <a:ext cx="864096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2" name="Скругленный прямоугольник 21"/>
          <p:cNvSpPr/>
          <p:nvPr/>
        </p:nvSpPr>
        <p:spPr>
          <a:xfrm>
            <a:off x="323528" y="2132856"/>
            <a:ext cx="8496944" cy="6480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23528" y="5877272"/>
            <a:ext cx="8496944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23528" y="4005064"/>
            <a:ext cx="8496944" cy="15841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395536" y="2132857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</a:rPr>
              <a:t>рассматривать жалобы потребителей, консультировать их по вопросам защиты прав потребителей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5877272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прием жалоб потребителей может осуществляться через многофункциональные центры предоставления государственных и муниципальных услуг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95536" y="4077072"/>
            <a:ext cx="835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</a:rPr>
              <a:t>при выявлении по жалобе потребителя товаров (работ, услуг) ненадлежащего качества, а также опасных для жизни, здоровья, имущества потребителей и окружающей среды незамедлительно извещать об этом федеральные органы исполнительной власти, осуществляющие контроль за качеством и безопасностью товаров (работ, услуг).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 rot="10800000" flipV="1">
            <a:off x="319676" y="3068960"/>
            <a:ext cx="8500796" cy="6480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95536" y="3068961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обращаться в суды в защиту прав потребителей (неопределенного круга потребителей)</a:t>
            </a:r>
          </a:p>
        </p:txBody>
      </p:sp>
    </p:spTree>
    <p:extLst>
      <p:ext uri="{BB962C8B-B14F-4D97-AF65-F5344CB8AC3E}">
        <p14:creationId xmlns:p14="http://schemas.microsoft.com/office/powerpoint/2010/main" val="2008927593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971600" y="188640"/>
            <a:ext cx="792088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5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СТРУКТУРА ОРГАНОВ МЕСТНОГО САМОУПРАВЛЕНИЯ ВОЛГОГРАДСКОЙ ОБЛАСТИ </a:t>
            </a:r>
            <a:br>
              <a:rPr lang="ru-RU" altLang="ru-RU" sz="15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</a:br>
            <a:r>
              <a:rPr lang="ru-RU" altLang="ru-RU" sz="15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ПО ЗАЩИТЕ ПРАВ ПОТРЕБИТЕЛЕЙ</a:t>
            </a:r>
            <a:endParaRPr lang="ru-RU" altLang="ru-RU" sz="15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13" name="Picture 2" descr="http://bss-book.ru/xikojixe/49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1" y="4766534"/>
            <a:ext cx="3024337" cy="1830818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941638" y="1493981"/>
            <a:ext cx="3302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cs typeface="Times New Roman" panose="02020603050405020304" pitchFamily="18" charset="0"/>
              </a:rPr>
              <a:t>ЗАЩИТЫ ПРАВ ПОТРЕБИТЕЛЕЙ</a:t>
            </a:r>
            <a:endParaRPr lang="ru-RU" kern="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>
                <a:solidFill>
                  <a:prstClr val="black"/>
                </a:solidFill>
                <a:cs typeface="+mn-cs"/>
              </a:rPr>
              <a:t>ОБЕСПЕЧИВАЕТСЯ В: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32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35 </a:t>
            </a:r>
            <a:endParaRPr lang="ru-RU" altLang="ru-RU" sz="3200" b="1" dirty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>
                <a:solidFill>
                  <a:prstClr val="black"/>
                </a:solidFill>
                <a:cs typeface="+mn-cs"/>
              </a:rPr>
              <a:t>муниципальных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/>
                </a:solidFill>
              </a:rPr>
              <a:t>районах и городских округах Волгоградской области, </a:t>
            </a:r>
            <a:br>
              <a:rPr lang="ru-RU" sz="1600" b="1" kern="0" dirty="0" smtClean="0">
                <a:solidFill>
                  <a:prstClr val="black"/>
                </a:solidFill>
              </a:rPr>
            </a:br>
            <a:r>
              <a:rPr lang="ru-RU" sz="1600" b="1" kern="0" dirty="0" smtClean="0">
                <a:solidFill>
                  <a:prstClr val="black"/>
                </a:solidFill>
              </a:rPr>
              <a:t>в том числе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/>
                </a:solidFill>
              </a:rPr>
              <a:t>в </a:t>
            </a:r>
            <a:r>
              <a:rPr lang="ru-RU" sz="1600" b="1" kern="0" dirty="0" smtClean="0">
                <a:solidFill>
                  <a:srgbClr val="C00000"/>
                </a:solidFill>
              </a:rPr>
              <a:t>8 </a:t>
            </a:r>
            <a:r>
              <a:rPr lang="ru-RU" sz="1600" b="1" kern="0" dirty="0" smtClean="0">
                <a:solidFill>
                  <a:prstClr val="black"/>
                </a:solidFill>
              </a:rPr>
              <a:t>территориальных  подразделениях  Волгограда</a:t>
            </a:r>
            <a:endParaRPr lang="ru-RU" sz="1600" b="1" kern="0" dirty="0">
              <a:solidFill>
                <a:prstClr val="black"/>
              </a:solidFill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2888" y="1412776"/>
            <a:ext cx="2597150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32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8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kern="0" dirty="0">
                <a:solidFill>
                  <a:prstClr val="black"/>
                </a:solidFill>
                <a:cs typeface="+mn-cs"/>
              </a:rPr>
              <a:t>муниципальных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kern="0" dirty="0">
                <a:solidFill>
                  <a:prstClr val="black"/>
                </a:solidFill>
                <a:cs typeface="+mn-cs"/>
              </a:rPr>
              <a:t>образований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kern="0" dirty="0" smtClean="0">
                <a:solidFill>
                  <a:prstClr val="black"/>
                </a:solidFill>
                <a:cs typeface="+mn-cs"/>
              </a:rPr>
              <a:t>или </a:t>
            </a:r>
            <a:r>
              <a:rPr lang="ru-RU" sz="3200" b="1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23</a:t>
            </a:r>
            <a:r>
              <a:rPr lang="ru-RU" altLang="ru-RU" sz="3200" b="1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 %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kern="0" dirty="0" smtClean="0">
                <a:solidFill>
                  <a:prstClr val="black"/>
                </a:solidFill>
                <a:cs typeface="+mn-cs"/>
              </a:rPr>
              <a:t>функции </a:t>
            </a:r>
            <a:r>
              <a:rPr lang="ru-RU" sz="1500" kern="0" dirty="0">
                <a:solidFill>
                  <a:prstClr val="black"/>
                </a:solidFill>
                <a:cs typeface="+mn-cs"/>
              </a:rPr>
              <a:t>исполняются структурными подразделений потребительского рынка и защиты прав потребителей</a:t>
            </a:r>
            <a:endParaRPr lang="ru-RU" sz="1500" kern="0" dirty="0">
              <a:solidFill>
                <a:sysClr val="windowText" lastClr="000000"/>
              </a:solidFill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581128"/>
            <a:ext cx="2592288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32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5 </a:t>
            </a:r>
            <a:endParaRPr lang="ru-RU" altLang="ru-RU" sz="3200" b="1" dirty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prstClr val="black"/>
                </a:solidFill>
                <a:cs typeface="+mn-cs"/>
              </a:rPr>
              <a:t>муниципальных образований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cs typeface="+mn-cs"/>
              </a:rPr>
              <a:t>или</a:t>
            </a:r>
            <a:r>
              <a:rPr lang="ru-RU" sz="2400" b="1" kern="0" dirty="0" smtClean="0">
                <a:solidFill>
                  <a:schemeClr val="accent2"/>
                </a:solidFill>
                <a:cs typeface="+mn-cs"/>
              </a:rPr>
              <a:t> </a:t>
            </a:r>
            <a:r>
              <a:rPr lang="ru-RU" sz="3200" b="1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14</a:t>
            </a:r>
            <a:r>
              <a:rPr lang="ru-RU" altLang="ru-RU" sz="3200" b="1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3200" b="1" dirty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%</a:t>
            </a:r>
            <a:r>
              <a:rPr lang="ru-RU" sz="1600" b="1" kern="0" dirty="0">
                <a:solidFill>
                  <a:prstClr val="black"/>
                </a:solidFill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kern="0" dirty="0">
                <a:solidFill>
                  <a:prstClr val="black"/>
                </a:solidFill>
                <a:cs typeface="+mn-cs"/>
              </a:rPr>
              <a:t>функции исполняются правовыми и юридическими службами</a:t>
            </a:r>
            <a:endParaRPr lang="ru-RU" sz="1500" kern="0" dirty="0">
              <a:solidFill>
                <a:sysClr val="windowText" lastClr="000000"/>
              </a:solidFill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443663" y="1484784"/>
            <a:ext cx="25781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32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22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prstClr val="black"/>
                </a:solidFill>
                <a:cs typeface="+mn-cs"/>
              </a:rPr>
              <a:t>муниципальных образования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prstClr val="black"/>
                </a:solidFill>
                <a:cs typeface="+mn-cs"/>
              </a:rPr>
              <a:t>или</a:t>
            </a:r>
            <a:r>
              <a:rPr lang="ru-RU" sz="1400" kern="0" dirty="0">
                <a:solidFill>
                  <a:prstClr val="black"/>
                </a:solidFill>
                <a:cs typeface="+mn-cs"/>
              </a:rPr>
              <a:t> </a:t>
            </a:r>
            <a:r>
              <a:rPr lang="ru-RU" sz="3200" b="1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63 </a:t>
            </a:r>
            <a:r>
              <a:rPr lang="ru-RU" altLang="ru-RU" sz="3200" b="1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% </a:t>
            </a:r>
            <a:endParaRPr lang="ru-RU" altLang="ru-RU" sz="3200" b="1" dirty="0">
              <a:solidFill>
                <a:schemeClr val="tx2"/>
              </a:solidFill>
              <a:latin typeface="Calibri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kern="0" dirty="0">
                <a:solidFill>
                  <a:prstClr val="black"/>
                </a:solidFill>
                <a:cs typeface="+mn-cs"/>
              </a:rPr>
              <a:t>функции исполняются службами по экономике и финансам, муниципального имущества, землепользования и другими</a:t>
            </a:r>
            <a:endParaRPr lang="ru-RU" sz="1500" kern="0" dirty="0">
              <a:solidFill>
                <a:sysClr val="windowText" lastClr="000000"/>
              </a:solidFill>
              <a:cs typeface="+mn-cs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51521" y="4400550"/>
            <a:ext cx="2588518" cy="225742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941638" y="1196752"/>
            <a:ext cx="3302000" cy="330222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72225" y="1414463"/>
            <a:ext cx="2552700" cy="277336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85738" y="1414463"/>
            <a:ext cx="2654300" cy="277336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300192" y="4437063"/>
            <a:ext cx="2592288" cy="225742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300192" y="4509120"/>
            <a:ext cx="2843808" cy="2169825"/>
          </a:xfrm>
          <a:prstGeom prst="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5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В городских </a:t>
            </a:r>
            <a:r>
              <a:rPr lang="ru-RU" altLang="ru-RU" sz="15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округах: </a:t>
            </a:r>
            <a:endParaRPr lang="ru-RU" altLang="ru-RU" sz="1500" b="1" dirty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5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город </a:t>
            </a:r>
            <a:r>
              <a:rPr lang="ru-RU" altLang="ru-RU" sz="15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Камышин; </a:t>
            </a:r>
            <a:endParaRPr lang="ru-RU" altLang="ru-RU" sz="1500" b="1" dirty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5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город </a:t>
            </a:r>
            <a:r>
              <a:rPr lang="ru-RU" altLang="ru-RU" sz="15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Волжский;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500" b="1" dirty="0" err="1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Суровикинском</a:t>
            </a:r>
            <a:r>
              <a:rPr lang="ru-RU" altLang="ru-RU" sz="15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15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муниципальном районе </a:t>
            </a:r>
            <a:r>
              <a:rPr lang="ru-RU" altLang="ru-RU" sz="15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altLang="ru-RU" sz="15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altLang="ru-RU" sz="15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защита </a:t>
            </a:r>
            <a:r>
              <a:rPr lang="ru-RU" altLang="ru-RU" sz="15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прав потребителей органом местного самоуправления не осуществляется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395536" y="908720"/>
            <a:ext cx="8424936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2248692113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Прямоугольник 1"/>
          <p:cNvSpPr>
            <a:spLocks noChangeArrowheads="1"/>
          </p:cNvSpPr>
          <p:nvPr/>
        </p:nvSpPr>
        <p:spPr bwMode="auto">
          <a:xfrm>
            <a:off x="179512" y="260648"/>
            <a:ext cx="820891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lnSpc>
                <a:spcPts val="18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ru-RU" altLang="ru-RU" sz="15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СТРУКТУРА ОБРАЩЕНИЙ ПОТРЕБИТЕЛЕЙ ПО СФЕРАМ ПОТРЕБИТЕЛЬСКОГО РЫНКА </a:t>
            </a:r>
            <a:br>
              <a:rPr lang="ru-RU" altLang="ru-RU" sz="15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</a:br>
            <a:r>
              <a:rPr lang="ru-RU" altLang="ru-RU" sz="1500" b="1" dirty="0" smtClean="0">
                <a:latin typeface="+mn-lt"/>
                <a:cs typeface="Times New Roman" pitchFamily="18" charset="0"/>
              </a:rPr>
              <a:t>за </a:t>
            </a:r>
            <a:r>
              <a:rPr lang="ru-RU" altLang="ru-RU" sz="1500" b="1" smtClean="0">
                <a:latin typeface="+mn-lt"/>
                <a:cs typeface="Times New Roman" pitchFamily="18" charset="0"/>
              </a:rPr>
              <a:t>6 месяцев  </a:t>
            </a:r>
            <a:r>
              <a:rPr lang="ru-RU" altLang="ru-RU" sz="1500" b="1" dirty="0" smtClean="0">
                <a:latin typeface="+mn-lt"/>
                <a:cs typeface="Times New Roman" pitchFamily="18" charset="0"/>
              </a:rPr>
              <a:t>2018 года</a:t>
            </a:r>
            <a:endParaRPr lang="ru-RU" altLang="ru-RU" sz="1500" b="1" dirty="0">
              <a:latin typeface="+mn-lt"/>
              <a:cs typeface="Times New Roman" pitchFamily="18" charset="0"/>
            </a:endParaRPr>
          </a:p>
        </p:txBody>
      </p:sp>
      <p:pic>
        <p:nvPicPr>
          <p:cNvPr id="17414" name="Picture 7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664" y="980729"/>
            <a:ext cx="3243790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865187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933056"/>
            <a:ext cx="839788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6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628800"/>
            <a:ext cx="841375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8" name="Прямоугольник 11"/>
          <p:cNvSpPr>
            <a:spLocks noChangeArrowheads="1"/>
          </p:cNvSpPr>
          <p:nvPr/>
        </p:nvSpPr>
        <p:spPr bwMode="auto">
          <a:xfrm>
            <a:off x="160338" y="1693863"/>
            <a:ext cx="22860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b="1" dirty="0" smtClean="0">
                <a:solidFill>
                  <a:schemeClr val="accent1"/>
                </a:solidFill>
                <a:latin typeface="Calibri" pitchFamily="34" charset="0"/>
              </a:rPr>
              <a:t>75,3</a:t>
            </a:r>
            <a:r>
              <a:rPr lang="ru-RU" altLang="ru-RU" sz="4000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ru-RU" altLang="ru-RU" sz="4000" dirty="0">
                <a:solidFill>
                  <a:schemeClr val="accent1"/>
                </a:solidFill>
                <a:latin typeface="Calibri" pitchFamily="34" charset="0"/>
              </a:rPr>
              <a:t>%</a:t>
            </a:r>
            <a:r>
              <a:rPr lang="ru-RU" altLang="ru-RU" sz="4000" dirty="0">
                <a:solidFill>
                  <a:srgbClr val="000000"/>
                </a:solidFill>
                <a:latin typeface="Calibri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rgbClr val="000000"/>
                </a:solidFill>
                <a:latin typeface="Calibri" pitchFamily="34" charset="0"/>
              </a:rPr>
              <a:t>или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smtClean="0">
                <a:solidFill>
                  <a:srgbClr val="000000"/>
                </a:solidFill>
                <a:latin typeface="Calibri" pitchFamily="34" charset="0"/>
              </a:rPr>
              <a:t>3472 обращения</a:t>
            </a:r>
            <a:endParaRPr lang="ru-RU" altLang="ru-RU" sz="2000" b="1" dirty="0">
              <a:solidFill>
                <a:srgbClr val="000000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20000"/>
              </a:spcBef>
              <a:buClrTx/>
              <a:buSzTx/>
              <a:buNone/>
            </a:pPr>
            <a:r>
              <a:rPr lang="ru-RU" altLang="ru-RU" sz="18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по вопросам торговли товарами</a:t>
            </a:r>
          </a:p>
        </p:txBody>
      </p:sp>
      <p:sp>
        <p:nvSpPr>
          <p:cNvPr id="17419" name="Прямоугольник 12"/>
          <p:cNvSpPr>
            <a:spLocks noChangeArrowheads="1"/>
          </p:cNvSpPr>
          <p:nvPr/>
        </p:nvSpPr>
        <p:spPr bwMode="auto">
          <a:xfrm>
            <a:off x="198438" y="3944938"/>
            <a:ext cx="21971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b="1" dirty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ru-RU" altLang="ru-RU" sz="4000" b="1" smtClean="0">
                <a:solidFill>
                  <a:schemeClr val="accent1"/>
                </a:solidFill>
                <a:latin typeface="Calibri" pitchFamily="34" charset="0"/>
              </a:rPr>
              <a:t>8,2</a:t>
            </a:r>
            <a:r>
              <a:rPr lang="ru-RU" altLang="ru-RU" sz="4000" smtClean="0">
                <a:solidFill>
                  <a:schemeClr val="accent1"/>
                </a:solidFill>
                <a:latin typeface="Calibri" pitchFamily="34" charset="0"/>
              </a:rPr>
              <a:t> %</a:t>
            </a:r>
            <a:r>
              <a:rPr lang="ru-RU" altLang="ru-RU" sz="2000" b="1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altLang="ru-RU" sz="2000" b="1" dirty="0" smtClean="0">
                <a:solidFill>
                  <a:srgbClr val="000000"/>
                </a:solidFill>
                <a:latin typeface="Calibri" pitchFamily="34" charset="0"/>
              </a:rPr>
              <a:t>или 378 </a:t>
            </a:r>
            <a:r>
              <a:rPr lang="ru-RU" altLang="ru-RU" sz="2000" b="1" dirty="0">
                <a:solidFill>
                  <a:srgbClr val="000000"/>
                </a:solidFill>
                <a:latin typeface="Calibri" pitchFamily="34" charset="0"/>
              </a:rPr>
              <a:t>обращений  </a:t>
            </a:r>
          </a:p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8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по вопросам  </a:t>
            </a:r>
            <a:r>
              <a:rPr lang="ru-RU" altLang="ru-RU" sz="1800" b="1" dirty="0" err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жилищно</a:t>
            </a:r>
            <a:r>
              <a:rPr lang="ru-RU" altLang="ru-RU" sz="18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–коммунальных услуг</a:t>
            </a:r>
          </a:p>
        </p:txBody>
      </p:sp>
      <p:sp>
        <p:nvSpPr>
          <p:cNvPr id="17420" name="Прямоугольник 13"/>
          <p:cNvSpPr>
            <a:spLocks noChangeArrowheads="1"/>
          </p:cNvSpPr>
          <p:nvPr/>
        </p:nvSpPr>
        <p:spPr bwMode="auto">
          <a:xfrm>
            <a:off x="6770688" y="1631950"/>
            <a:ext cx="2286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b="1" dirty="0" smtClean="0">
                <a:solidFill>
                  <a:schemeClr val="accent1"/>
                </a:solidFill>
                <a:latin typeface="Calibri" pitchFamily="34" charset="0"/>
              </a:rPr>
              <a:t>6,9</a:t>
            </a:r>
            <a:r>
              <a:rPr lang="ru-RU" altLang="ru-RU" sz="4000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ru-RU" altLang="ru-RU" sz="4000" dirty="0">
                <a:solidFill>
                  <a:schemeClr val="accent1"/>
                </a:solidFill>
                <a:latin typeface="Calibri" pitchFamily="34" charset="0"/>
              </a:rPr>
              <a:t>%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rgbClr val="000000"/>
                </a:solidFill>
                <a:latin typeface="Calibri" pitchFamily="34" charset="0"/>
              </a:rPr>
              <a:t>или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smtClean="0">
                <a:solidFill>
                  <a:srgbClr val="000000"/>
                </a:solidFill>
                <a:latin typeface="Calibri" pitchFamily="34" charset="0"/>
              </a:rPr>
              <a:t>318 обращений </a:t>
            </a:r>
            <a:endParaRPr lang="ru-RU" altLang="ru-RU" sz="2000" b="1" dirty="0">
              <a:solidFill>
                <a:srgbClr val="000000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по вопросам 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бытовых услуг</a:t>
            </a:r>
          </a:p>
        </p:txBody>
      </p:sp>
      <p:sp>
        <p:nvSpPr>
          <p:cNvPr id="17422" name="Прямоугольник 13"/>
          <p:cNvSpPr>
            <a:spLocks noChangeArrowheads="1"/>
          </p:cNvSpPr>
          <p:nvPr/>
        </p:nvSpPr>
        <p:spPr bwMode="auto">
          <a:xfrm>
            <a:off x="6770688" y="4005263"/>
            <a:ext cx="2286000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b="1" dirty="0" smtClean="0">
                <a:solidFill>
                  <a:schemeClr val="accent1"/>
                </a:solidFill>
                <a:latin typeface="Calibri" pitchFamily="34" charset="0"/>
              </a:rPr>
              <a:t>0,6</a:t>
            </a:r>
            <a:r>
              <a:rPr lang="ru-RU" altLang="ru-RU" sz="4000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ru-RU" altLang="ru-RU" sz="4000" dirty="0">
                <a:solidFill>
                  <a:schemeClr val="accent1"/>
                </a:solidFill>
                <a:latin typeface="Calibri" pitchFamily="34" charset="0"/>
              </a:rPr>
              <a:t>%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rgbClr val="000000"/>
                </a:solidFill>
                <a:latin typeface="Calibri" pitchFamily="34" charset="0"/>
              </a:rPr>
              <a:t>или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smtClean="0">
                <a:solidFill>
                  <a:srgbClr val="000000"/>
                </a:solidFill>
                <a:latin typeface="Calibri" pitchFamily="34" charset="0"/>
              </a:rPr>
              <a:t>28 обращений </a:t>
            </a:r>
            <a:endParaRPr lang="ru-RU" altLang="ru-RU" sz="2000" b="1" dirty="0">
              <a:solidFill>
                <a:srgbClr val="000000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8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по вопросам  </a:t>
            </a:r>
          </a:p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8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услуг </a:t>
            </a:r>
            <a:r>
              <a:rPr lang="ru-RU" altLang="ru-RU" sz="18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общественного питания</a:t>
            </a:r>
            <a:endParaRPr lang="ru-RU" altLang="ru-RU" sz="1800" b="1" dirty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17423" name="Picture 3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4221163"/>
            <a:ext cx="8651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4" name="Прямоугольник 13"/>
          <p:cNvSpPr>
            <a:spLocks noChangeArrowheads="1"/>
          </p:cNvSpPr>
          <p:nvPr/>
        </p:nvSpPr>
        <p:spPr bwMode="auto">
          <a:xfrm>
            <a:off x="2820988" y="4987925"/>
            <a:ext cx="359886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b="1" dirty="0" smtClean="0">
                <a:solidFill>
                  <a:schemeClr val="accent1"/>
                </a:solidFill>
                <a:latin typeface="Calibri" pitchFamily="34" charset="0"/>
              </a:rPr>
              <a:t>9</a:t>
            </a:r>
            <a:r>
              <a:rPr lang="ru-RU" altLang="ru-RU" sz="4000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ru-RU" altLang="ru-RU" sz="4000" dirty="0">
                <a:solidFill>
                  <a:schemeClr val="accent1"/>
                </a:solidFill>
                <a:latin typeface="Calibri" pitchFamily="34" charset="0"/>
              </a:rPr>
              <a:t>%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rgbClr val="000000"/>
                </a:solidFill>
                <a:latin typeface="Calibri" pitchFamily="34" charset="0"/>
              </a:rPr>
              <a:t>или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smtClean="0">
                <a:solidFill>
                  <a:srgbClr val="000000"/>
                </a:solidFill>
                <a:latin typeface="Calibri" pitchFamily="34" charset="0"/>
              </a:rPr>
              <a:t>415 обращений </a:t>
            </a:r>
            <a:endParaRPr lang="ru-RU" altLang="ru-RU" sz="2000" b="1" dirty="0">
              <a:solidFill>
                <a:srgbClr val="000000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8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по </a:t>
            </a:r>
            <a:r>
              <a:rPr lang="ru-RU" altLang="ru-RU" sz="18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вопросам прочих </a:t>
            </a:r>
            <a:r>
              <a:rPr lang="ru-RU" altLang="ru-RU" sz="18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услуг</a:t>
            </a:r>
          </a:p>
        </p:txBody>
      </p:sp>
      <p:sp>
        <p:nvSpPr>
          <p:cNvPr id="17425" name="TextBox 6"/>
          <p:cNvSpPr txBox="1">
            <a:spLocks noChangeArrowheads="1"/>
          </p:cNvSpPr>
          <p:nvPr/>
        </p:nvSpPr>
        <p:spPr bwMode="auto">
          <a:xfrm>
            <a:off x="3553443" y="2708920"/>
            <a:ext cx="2088232" cy="102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lnSpc>
                <a:spcPts val="1600"/>
              </a:lnSpc>
              <a:spcBef>
                <a:spcPct val="0"/>
              </a:spcBef>
              <a:buClrTx/>
              <a:buSzTx/>
              <a:buNone/>
            </a:pPr>
            <a:r>
              <a:rPr lang="ru-RU" altLang="ru-RU" sz="2400" b="1" u="sng" dirty="0">
                <a:latin typeface="+mn-lt"/>
              </a:rPr>
              <a:t>Всего</a:t>
            </a:r>
            <a:r>
              <a:rPr lang="ru-RU" altLang="ru-RU" sz="2400" b="1" dirty="0">
                <a:latin typeface="+mn-lt"/>
              </a:rPr>
              <a:t> </a:t>
            </a:r>
          </a:p>
          <a:p>
            <a:pPr algn="ctr" eaLnBrk="1" hangingPunct="1">
              <a:lnSpc>
                <a:spcPts val="1900"/>
              </a:lnSpc>
              <a:spcBef>
                <a:spcPct val="0"/>
              </a:spcBef>
              <a:buClrTx/>
              <a:buSzTx/>
              <a:buFontTx/>
              <a:buNone/>
            </a:pPr>
            <a:endParaRPr lang="ru-RU" altLang="ru-RU" sz="4000" b="1" dirty="0" smtClean="0">
              <a:latin typeface="+mn-lt"/>
            </a:endParaRPr>
          </a:p>
          <a:p>
            <a:pPr algn="ctr" eaLnBrk="1" hangingPunct="1">
              <a:lnSpc>
                <a:spcPts val="19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b="1" dirty="0" smtClean="0">
                <a:latin typeface="+mn-lt"/>
              </a:rPr>
              <a:t>4,6 </a:t>
            </a:r>
          </a:p>
          <a:p>
            <a:pPr algn="ctr" eaLnBrk="1" hangingPunct="1">
              <a:lnSpc>
                <a:spcPts val="19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err="1" smtClean="0">
                <a:latin typeface="+mn-lt"/>
              </a:rPr>
              <a:t>тыс.ед</a:t>
            </a:r>
            <a:r>
              <a:rPr lang="ru-RU" altLang="ru-RU" sz="2000" b="1" dirty="0" smtClean="0">
                <a:latin typeface="+mn-lt"/>
              </a:rPr>
              <a:t>.</a:t>
            </a:r>
            <a:endParaRPr lang="ru-RU" altLang="ru-RU" sz="2000" b="1" dirty="0">
              <a:latin typeface="+mn-lt"/>
            </a:endParaRP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861048"/>
            <a:ext cx="9334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107504" y="908720"/>
            <a:ext cx="8677287" cy="16098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279769420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Прямоугольник 1"/>
          <p:cNvSpPr>
            <a:spLocks noChangeArrowheads="1"/>
          </p:cNvSpPr>
          <p:nvPr/>
        </p:nvSpPr>
        <p:spPr bwMode="auto">
          <a:xfrm>
            <a:off x="251521" y="149731"/>
            <a:ext cx="7992888" cy="557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5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ОСУЩЕСТВЛЕНИЕ  ЗАЩИТЫ ПРАВ ПОТРЕБИТЕЛЕЙ ОРГАНАМИ МЕСТНОГО САМОУПРАВЛЕНИЯ  ВОЛГОГРАДСКОЙ ОБЛАСТИ </a:t>
            </a:r>
            <a:endParaRPr lang="ru-RU" altLang="ru-RU" sz="15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8438" name="Прямоугольник 7"/>
          <p:cNvSpPr>
            <a:spLocks noChangeArrowheads="1"/>
          </p:cNvSpPr>
          <p:nvPr/>
        </p:nvSpPr>
        <p:spPr bwMode="auto">
          <a:xfrm>
            <a:off x="296863" y="764704"/>
            <a:ext cx="8647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>
                <a:latin typeface="Calibri" pitchFamily="34" charset="0"/>
                <a:cs typeface="Times New Roman" pitchFamily="18" charset="0"/>
              </a:rPr>
              <a:t>Рассмотрено </a:t>
            </a:r>
            <a:r>
              <a:rPr lang="ru-RU" altLang="ru-RU" sz="2400" b="1" dirty="0" smtClean="0">
                <a:latin typeface="Calibri" pitchFamily="34" charset="0"/>
                <a:cs typeface="Times New Roman" pitchFamily="18" charset="0"/>
              </a:rPr>
              <a:t>обращений (тыс.ед.)</a:t>
            </a:r>
            <a:endParaRPr lang="ru-RU" altLang="ru-RU" sz="2400" b="1" dirty="0">
              <a:latin typeface="Calibri" pitchFamily="34" charset="0"/>
            </a:endParaRPr>
          </a:p>
        </p:txBody>
      </p:sp>
      <p:graphicFrame>
        <p:nvGraphicFramePr>
          <p:cNvPr id="2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6762386"/>
              </p:ext>
            </p:extLst>
          </p:nvPr>
        </p:nvGraphicFramePr>
        <p:xfrm>
          <a:off x="179512" y="1124745"/>
          <a:ext cx="8815387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40" name="Прямоугольник 21"/>
          <p:cNvSpPr>
            <a:spLocks noChangeArrowheads="1"/>
          </p:cNvSpPr>
          <p:nvPr/>
        </p:nvSpPr>
        <p:spPr bwMode="auto">
          <a:xfrm>
            <a:off x="179512" y="4653136"/>
            <a:ext cx="8647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2400" b="1" dirty="0">
                <a:latin typeface="Calibri" pitchFamily="34" charset="0"/>
                <a:cs typeface="Times New Roman" pitchFamily="18" charset="0"/>
              </a:rPr>
              <a:t>Дано </a:t>
            </a:r>
            <a:r>
              <a:rPr lang="ru-RU" altLang="ru-RU" sz="2400" b="1" dirty="0" smtClean="0">
                <a:latin typeface="Calibri" pitchFamily="34" charset="0"/>
                <a:cs typeface="Times New Roman" pitchFamily="18" charset="0"/>
              </a:rPr>
              <a:t>консультаций (тыс.ед.)</a:t>
            </a:r>
            <a:endParaRPr lang="ru-RU" altLang="ru-RU" sz="2400" b="1" dirty="0">
              <a:latin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3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4035283"/>
              </p:ext>
            </p:extLst>
          </p:nvPr>
        </p:nvGraphicFramePr>
        <p:xfrm>
          <a:off x="467544" y="5013176"/>
          <a:ext cx="8208912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179512" y="764704"/>
            <a:ext cx="8605279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0" name="Скругленный прямоугольник 9"/>
          <p:cNvSpPr/>
          <p:nvPr/>
        </p:nvSpPr>
        <p:spPr>
          <a:xfrm>
            <a:off x="179512" y="3573016"/>
            <a:ext cx="8856984" cy="1080120"/>
          </a:xfrm>
          <a:prstGeom prst="roundRect">
            <a:avLst>
              <a:gd name="adj" fmla="val 189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tx1"/>
                </a:solidFill>
              </a:rPr>
              <a:t>За 6 мес. 2018 года рассмотрено 4,2 тыс. обращений (81 % к 6 мес. 2017 года), из них:</a:t>
            </a:r>
          </a:p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tx1"/>
                </a:solidFill>
              </a:rPr>
              <a:t>рассмотрено устных обращений – 4,2 тыс. обращений (81 %);  </a:t>
            </a:r>
          </a:p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tx1"/>
                </a:solidFill>
              </a:rPr>
              <a:t>рассмотрено письменных обращений – 0,4 тыс. обращений (68 %)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1560" y="6453336"/>
            <a:ext cx="7992888" cy="288032"/>
          </a:xfrm>
          <a:prstGeom prst="roundRect">
            <a:avLst>
              <a:gd name="adj" fmla="val 189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solidFill>
                <a:schemeClr val="tx1"/>
              </a:solidFill>
            </a:endParaRPr>
          </a:p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tx1"/>
                </a:solidFill>
              </a:rPr>
              <a:t>За 6 мес. 2018 года дано 4,2 тыс. консультаций (83% к 1 полугодию 2017 года)  </a:t>
            </a:r>
          </a:p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75966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Прямоугольник 7"/>
          <p:cNvSpPr>
            <a:spLocks noChangeArrowheads="1"/>
          </p:cNvSpPr>
          <p:nvPr/>
        </p:nvSpPr>
        <p:spPr bwMode="auto">
          <a:xfrm>
            <a:off x="323528" y="836712"/>
            <a:ext cx="41306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2000" b="1" dirty="0">
                <a:latin typeface="Calibri" pitchFamily="34" charset="0"/>
                <a:cs typeface="Times New Roman" pitchFamily="18" charset="0"/>
              </a:rPr>
              <a:t>Подготовлено </a:t>
            </a:r>
            <a:r>
              <a:rPr lang="ru-RU" altLang="ru-RU" sz="2000" b="1" dirty="0" smtClean="0">
                <a:latin typeface="Calibri" pitchFamily="34" charset="0"/>
                <a:cs typeface="Times New Roman" pitchFamily="18" charset="0"/>
              </a:rPr>
              <a:t>претензий (тыс.ед.)</a:t>
            </a:r>
            <a:endParaRPr lang="ru-RU" altLang="ru-RU" sz="2000" b="1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9463" name="Прямоугольник 11"/>
          <p:cNvSpPr>
            <a:spLocks noChangeArrowheads="1"/>
          </p:cNvSpPr>
          <p:nvPr/>
        </p:nvSpPr>
        <p:spPr bwMode="auto">
          <a:xfrm>
            <a:off x="4860032" y="908720"/>
            <a:ext cx="3914775" cy="608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latin typeface="Calibri" pitchFamily="34" charset="0"/>
                <a:cs typeface="Times New Roman" pitchFamily="18" charset="0"/>
              </a:rPr>
              <a:t>Подготовлено исковых </a:t>
            </a:r>
            <a:r>
              <a:rPr lang="ru-RU" altLang="ru-RU" sz="2000" b="1" dirty="0" smtClean="0">
                <a:latin typeface="Calibri" pitchFamily="34" charset="0"/>
                <a:cs typeface="Times New Roman" pitchFamily="18" charset="0"/>
              </a:rPr>
              <a:t>заявлений (ед.)</a:t>
            </a:r>
            <a:endParaRPr lang="ru-RU" altLang="ru-RU" sz="2000" b="1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9464" name="Прямоугольник 12"/>
          <p:cNvSpPr>
            <a:spLocks noChangeArrowheads="1"/>
          </p:cNvSpPr>
          <p:nvPr/>
        </p:nvSpPr>
        <p:spPr bwMode="auto">
          <a:xfrm>
            <a:off x="323528" y="3789040"/>
            <a:ext cx="3914775" cy="608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latin typeface="Calibri" pitchFamily="34" charset="0"/>
                <a:cs typeface="Times New Roman" pitchFamily="18" charset="0"/>
              </a:rPr>
              <a:t>Претензии рассмотренные </a:t>
            </a:r>
          </a:p>
          <a:p>
            <a:pPr algn="ctr" eaLnBrk="1" hangingPunct="1">
              <a:lnSpc>
                <a:spcPts val="2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latin typeface="Calibri" pitchFamily="34" charset="0"/>
                <a:cs typeface="Times New Roman" pitchFamily="18" charset="0"/>
              </a:rPr>
              <a:t>в досудебном </a:t>
            </a:r>
            <a:r>
              <a:rPr lang="ru-RU" altLang="ru-RU" sz="2000" b="1" dirty="0" smtClean="0">
                <a:latin typeface="Calibri" pitchFamily="34" charset="0"/>
                <a:cs typeface="Times New Roman" pitchFamily="18" charset="0"/>
              </a:rPr>
              <a:t>порядке (тыс.ед.)</a:t>
            </a:r>
            <a:endParaRPr lang="ru-RU" altLang="ru-RU" sz="2000" b="1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9465" name="Прямоугольник 13"/>
          <p:cNvSpPr>
            <a:spLocks noChangeArrowheads="1"/>
          </p:cNvSpPr>
          <p:nvPr/>
        </p:nvSpPr>
        <p:spPr bwMode="auto">
          <a:xfrm>
            <a:off x="4572000" y="3789040"/>
            <a:ext cx="4216400" cy="608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smtClean="0">
                <a:latin typeface="Calibri" pitchFamily="34" charset="0"/>
                <a:cs typeface="Times New Roman" pitchFamily="18" charset="0"/>
              </a:rPr>
              <a:t>Возмещен </a:t>
            </a:r>
            <a:r>
              <a:rPr lang="ru-RU" altLang="ru-RU" sz="2000" b="1" dirty="0">
                <a:latin typeface="Calibri" pitchFamily="34" charset="0"/>
                <a:cs typeface="Times New Roman" pitchFamily="18" charset="0"/>
              </a:rPr>
              <a:t>материальный ущерб </a:t>
            </a:r>
            <a:r>
              <a:rPr lang="ru-RU" altLang="ru-RU" sz="2000" b="1" dirty="0" smtClean="0">
                <a:latin typeface="Calibri" pitchFamily="34" charset="0"/>
                <a:cs typeface="Times New Roman" pitchFamily="18" charset="0"/>
              </a:rPr>
              <a:t>потребителям (млн</a:t>
            </a:r>
            <a:r>
              <a:rPr lang="ru-RU" altLang="ru-RU" sz="2000" b="1" dirty="0">
                <a:latin typeface="Calibri" pitchFamily="34" charset="0"/>
                <a:cs typeface="Times New Roman" pitchFamily="18" charset="0"/>
              </a:rPr>
              <a:t>. </a:t>
            </a:r>
            <a:r>
              <a:rPr lang="ru-RU" altLang="ru-RU" sz="2000" b="1" dirty="0" smtClean="0">
                <a:latin typeface="Calibri" pitchFamily="34" charset="0"/>
                <a:cs typeface="Times New Roman" pitchFamily="18" charset="0"/>
              </a:rPr>
              <a:t>рублей)</a:t>
            </a:r>
            <a:endParaRPr lang="ru-RU" altLang="ru-RU" sz="2000" b="1" dirty="0">
              <a:latin typeface="Calibri" pitchFamily="34" charset="0"/>
            </a:endParaRPr>
          </a:p>
        </p:txBody>
      </p:sp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1664968"/>
              </p:ext>
            </p:extLst>
          </p:nvPr>
        </p:nvGraphicFramePr>
        <p:xfrm>
          <a:off x="323528" y="1124744"/>
          <a:ext cx="3624262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0806006"/>
              </p:ext>
            </p:extLst>
          </p:nvPr>
        </p:nvGraphicFramePr>
        <p:xfrm>
          <a:off x="4932040" y="1196752"/>
          <a:ext cx="3505200" cy="1944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7876108"/>
              </p:ext>
            </p:extLst>
          </p:nvPr>
        </p:nvGraphicFramePr>
        <p:xfrm>
          <a:off x="467544" y="4365104"/>
          <a:ext cx="3687763" cy="188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016466"/>
              </p:ext>
            </p:extLst>
          </p:nvPr>
        </p:nvGraphicFramePr>
        <p:xfrm>
          <a:off x="5148064" y="4509120"/>
          <a:ext cx="3405187" cy="175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>
            <a:off x="395536" y="908720"/>
            <a:ext cx="8461263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6" name="Прямоугольник 15"/>
          <p:cNvSpPr/>
          <p:nvPr/>
        </p:nvSpPr>
        <p:spPr>
          <a:xfrm>
            <a:off x="251520" y="188640"/>
            <a:ext cx="82089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  <a:spcBef>
                <a:spcPct val="0"/>
              </a:spcBef>
            </a:pPr>
            <a:r>
              <a:rPr lang="ru-RU" altLang="ru-RU" sz="1500" b="1" dirty="0" smtClean="0">
                <a:solidFill>
                  <a:srgbClr val="C00000"/>
                </a:solidFill>
                <a:cs typeface="Times New Roman" pitchFamily="18" charset="0"/>
              </a:rPr>
              <a:t>ОСУЩЕСТВЛЕНИЕ  ЗАЩИТЫ ПРАВ ПОТРЕБИТЕЛЕЙ ОРГАНАМИ МЕСТНОГО САМОУПРАВЛЕНИЯ  ВОЛГОГРАДСКОЙ ОБЛАСТИ</a:t>
            </a:r>
            <a:endParaRPr lang="ru-RU" altLang="ru-RU" sz="1500" dirty="0">
              <a:solidFill>
                <a:srgbClr val="C000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3528" y="3212976"/>
            <a:ext cx="4176464" cy="360040"/>
          </a:xfrm>
          <a:prstGeom prst="roundRect">
            <a:avLst>
              <a:gd name="adj" fmla="val 189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266700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solidFill>
                <a:schemeClr val="tx1"/>
              </a:solidFill>
            </a:endParaRPr>
          </a:p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solidFill>
                  <a:schemeClr val="tx1"/>
                </a:solidFill>
              </a:rPr>
              <a:t>За 6 мес. 2018 г. - 1,2 тыс. претензий (84%)</a:t>
            </a:r>
          </a:p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716016" y="3212976"/>
            <a:ext cx="4176464" cy="360040"/>
          </a:xfrm>
          <a:prstGeom prst="roundRect">
            <a:avLst>
              <a:gd name="adj" fmla="val 189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266700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solidFill>
                <a:schemeClr val="tx1"/>
              </a:solidFill>
            </a:endParaRPr>
          </a:p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solidFill>
                  <a:schemeClr val="tx1"/>
                </a:solidFill>
              </a:rPr>
              <a:t>За 6 мес. 2018 г. – 192 исковых заявления (122%)</a:t>
            </a:r>
          </a:p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3528" y="6309320"/>
            <a:ext cx="4176464" cy="360040"/>
          </a:xfrm>
          <a:prstGeom prst="roundRect">
            <a:avLst>
              <a:gd name="adj" fmla="val 189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266700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solidFill>
                <a:schemeClr val="tx1"/>
              </a:solidFill>
            </a:endParaRPr>
          </a:p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solidFill>
                  <a:schemeClr val="tx1"/>
                </a:solidFill>
              </a:rPr>
              <a:t>За 6 мес. 2018 г. – 1,3 тыс. обращений (61%)</a:t>
            </a:r>
          </a:p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716016" y="6309320"/>
            <a:ext cx="4176464" cy="360040"/>
          </a:xfrm>
          <a:prstGeom prst="roundRect">
            <a:avLst>
              <a:gd name="adj" fmla="val 189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266700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solidFill>
                <a:schemeClr val="tx1"/>
              </a:solidFill>
            </a:endParaRPr>
          </a:p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solidFill>
                  <a:schemeClr val="tx1"/>
                </a:solidFill>
              </a:rPr>
              <a:t>За 6 мес. 2018 г. – 7,7 млн. рублей (142%)</a:t>
            </a:r>
          </a:p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42775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Прямоугольник 13"/>
          <p:cNvSpPr>
            <a:spLocks noChangeArrowheads="1"/>
          </p:cNvSpPr>
          <p:nvPr/>
        </p:nvSpPr>
        <p:spPr bwMode="auto">
          <a:xfrm>
            <a:off x="354012" y="3356992"/>
            <a:ext cx="87899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2000" b="1" dirty="0">
                <a:latin typeface="+mn-lt"/>
                <a:cs typeface="Times New Roman" pitchFamily="18" charset="0"/>
              </a:rPr>
              <a:t>По решению суда взыскано в пользу </a:t>
            </a:r>
            <a:r>
              <a:rPr lang="ru-RU" altLang="ru-RU" sz="2000" b="1" dirty="0" smtClean="0">
                <a:latin typeface="+mn-lt"/>
                <a:cs typeface="Times New Roman" pitchFamily="18" charset="0"/>
              </a:rPr>
              <a:t>потребителей (млн</a:t>
            </a:r>
            <a:r>
              <a:rPr lang="ru-RU" altLang="ru-RU" sz="2000" b="1" dirty="0">
                <a:latin typeface="+mn-lt"/>
                <a:cs typeface="Times New Roman" pitchFamily="18" charset="0"/>
              </a:rPr>
              <a:t>. </a:t>
            </a:r>
            <a:r>
              <a:rPr lang="ru-RU" altLang="ru-RU" sz="2000" b="1" dirty="0" smtClean="0">
                <a:latin typeface="+mn-lt"/>
                <a:cs typeface="Times New Roman" pitchFamily="18" charset="0"/>
              </a:rPr>
              <a:t>рублей)</a:t>
            </a:r>
            <a:endParaRPr lang="ru-RU" altLang="ru-RU" sz="2000" b="1" dirty="0">
              <a:latin typeface="+mn-lt"/>
              <a:cs typeface="Times New Roman" pitchFamily="18" charset="0"/>
            </a:endParaRPr>
          </a:p>
        </p:txBody>
      </p:sp>
      <p:graphicFrame>
        <p:nvGraphicFramePr>
          <p:cNvPr id="4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6634459"/>
              </p:ext>
            </p:extLst>
          </p:nvPr>
        </p:nvGraphicFramePr>
        <p:xfrm>
          <a:off x="487487" y="3645024"/>
          <a:ext cx="8656513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90" name="AutoShape 2" descr="http://4geo.ru/images/personal-pages-share/253538932/img-1625299972_399353000828594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itchFamily="34" charset="0"/>
            </a:endParaRPr>
          </a:p>
        </p:txBody>
      </p:sp>
      <p:sp>
        <p:nvSpPr>
          <p:cNvPr id="20491" name="AutoShape 4" descr="http://4geo.ru/images/personal-pages-share/253538932/img-1625299972_3993530008285940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itchFamily="34" charset="0"/>
            </a:endParaRPr>
          </a:p>
        </p:txBody>
      </p:sp>
      <p:sp>
        <p:nvSpPr>
          <p:cNvPr id="20492" name="AutoShape 6" descr="http://4geo.ru/images/personal-pages-share/253538932/img-1625299972_3993530008285940.jpg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itchFamily="34" charset="0"/>
            </a:endParaRPr>
          </a:p>
        </p:txBody>
      </p:sp>
      <p:graphicFrame>
        <p:nvGraphicFramePr>
          <p:cNvPr id="2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5821770"/>
              </p:ext>
            </p:extLst>
          </p:nvPr>
        </p:nvGraphicFramePr>
        <p:xfrm>
          <a:off x="179512" y="1340768"/>
          <a:ext cx="8839200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494" name="Прямоугольник 12"/>
          <p:cNvSpPr>
            <a:spLocks noChangeArrowheads="1"/>
          </p:cNvSpPr>
          <p:nvPr/>
        </p:nvSpPr>
        <p:spPr bwMode="auto">
          <a:xfrm>
            <a:off x="1609725" y="1052736"/>
            <a:ext cx="62214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2C1D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9BBB59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BBB59"/>
              </a:buClr>
              <a:buChar char="o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latin typeface="+mn-lt"/>
                <a:cs typeface="Times New Roman" pitchFamily="18" charset="0"/>
              </a:rPr>
              <a:t>Подано исковых </a:t>
            </a:r>
            <a:r>
              <a:rPr lang="ru-RU" altLang="ru-RU" sz="2000" b="1" dirty="0" smtClean="0">
                <a:latin typeface="+mn-lt"/>
                <a:cs typeface="Times New Roman" pitchFamily="18" charset="0"/>
              </a:rPr>
              <a:t>заявлений (ед.)</a:t>
            </a:r>
            <a:r>
              <a:rPr lang="ru-RU" altLang="ru-RU" sz="2400" b="1" dirty="0" smtClean="0">
                <a:latin typeface="+mn-lt"/>
                <a:cs typeface="Times New Roman" pitchFamily="18" charset="0"/>
              </a:rPr>
              <a:t> </a:t>
            </a:r>
            <a:endParaRPr lang="ru-RU" altLang="ru-RU" sz="2400" b="1" dirty="0">
              <a:latin typeface="+mn-lt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1520" y="1052737"/>
            <a:ext cx="8640960" cy="151216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23528" y="3429000"/>
            <a:ext cx="8568952" cy="230425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179512" y="908720"/>
            <a:ext cx="8605279" cy="34347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0" name="Прямоугольник 19"/>
          <p:cNvSpPr/>
          <p:nvPr/>
        </p:nvSpPr>
        <p:spPr>
          <a:xfrm>
            <a:off x="179512" y="188640"/>
            <a:ext cx="813690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500" b="1" dirty="0" smtClean="0">
                <a:solidFill>
                  <a:srgbClr val="C00000"/>
                </a:solidFill>
                <a:cs typeface="Times New Roman" pitchFamily="18" charset="0"/>
              </a:rPr>
              <a:t>СУДЕБНАЯ ЗАЩИТА ПРАВ ПОТРЕБИТЕЛЕЙ ОРГАНАМИ МЕСТНОГО САМОУПРАВЛЕНИЯ ВОЛГОГРАДСКОЙ ОБЛАСТИ В 2015 – 2018  ГОДЫ</a:t>
            </a:r>
            <a:endParaRPr lang="ru-RU" altLang="ru-RU" sz="1500" dirty="0" smtClean="0">
              <a:solidFill>
                <a:srgbClr val="C0000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23528" y="2780928"/>
            <a:ext cx="8640960" cy="360040"/>
          </a:xfrm>
          <a:prstGeom prst="roundRect">
            <a:avLst>
              <a:gd name="adj" fmla="val 189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266700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solidFill>
                <a:schemeClr val="tx1"/>
              </a:solidFill>
            </a:endParaRPr>
          </a:p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За 6 мес. 2018 г. подано 111 исковых заявлений (73%)</a:t>
            </a:r>
          </a:p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23528" y="5949280"/>
            <a:ext cx="8568952" cy="720080"/>
          </a:xfrm>
          <a:prstGeom prst="roundRect">
            <a:avLst>
              <a:gd name="adj" fmla="val 189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266700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За 6 мес. 2018 г. взыскано материального ущерба – 2,3 млн. рублей</a:t>
            </a:r>
          </a:p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морального вреда – 0,2 млн. рублей</a:t>
            </a:r>
          </a:p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неустойка  - 1,1 млн. рублей</a:t>
            </a:r>
          </a:p>
          <a:p>
            <a:pPr indent="266700"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672672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2.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751C20-FD98-4021-B822-2AC13E353724}"/>
</file>

<file path=customXml/itemProps2.xml><?xml version="1.0" encoding="utf-8"?>
<ds:datastoreItem xmlns:ds="http://schemas.openxmlformats.org/officeDocument/2006/customXml" ds:itemID="{8E160608-5EFE-4127-B64C-4C86F17E4247}"/>
</file>

<file path=customXml/itemProps3.xml><?xml version="1.0" encoding="utf-8"?>
<ds:datastoreItem xmlns:ds="http://schemas.openxmlformats.org/officeDocument/2006/customXml" ds:itemID="{C4BA74C8-970C-4B97-B970-16BE95D9B48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17691</TotalTime>
  <Words>1542</Words>
  <Application>Microsoft Office PowerPoint</Application>
  <PresentationFormat>Экран (4:3)</PresentationFormat>
  <Paragraphs>225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Кулаченко Екатерина Владимировна</dc:creator>
  <cp:lastModifiedBy>Зуева Ольга Вячеславна</cp:lastModifiedBy>
  <cp:revision>646</cp:revision>
  <cp:lastPrinted>2018-09-12T10:33:11Z</cp:lastPrinted>
  <dcterms:created xsi:type="dcterms:W3CDTF">2016-06-23T08:03:46Z</dcterms:created>
  <dcterms:modified xsi:type="dcterms:W3CDTF">2018-11-02T12:32:24Z</dcterms:modified>
</cp:coreProperties>
</file>