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diagrams/data4.xml" ContentType="application/vnd.openxmlformats-officedocument.drawingml.diagramData+xml"/>
  <Override PartName="/ppt/diagrams/data27.xml" ContentType="application/vnd.openxmlformats-officedocument.drawingml.diagramData+xml"/>
  <Override PartName="/ppt/diagrams/data26.xml" ContentType="application/vnd.openxmlformats-officedocument.drawingml.diagramData+xml"/>
  <Override PartName="/ppt/diagrams/data28.xml" ContentType="application/vnd.openxmlformats-officedocument.drawingml.diagramData+xml"/>
  <Override PartName="/ppt/diagrams/data24.xml" ContentType="application/vnd.openxmlformats-officedocument.drawingml.diagramData+xml"/>
  <Override PartName="/ppt/diagrams/data23.xml" ContentType="application/vnd.openxmlformats-officedocument.drawingml.diagramData+xml"/>
  <Override PartName="/ppt/diagrams/data25.xml" ContentType="application/vnd.openxmlformats-officedocument.drawingml.diagramData+xml"/>
  <Override PartName="/ppt/diagrams/data30.xml" ContentType="application/vnd.openxmlformats-officedocument.drawingml.diagramData+xml"/>
  <Override PartName="/ppt/diagrams/data22.xml" ContentType="application/vnd.openxmlformats-officedocument.drawingml.diagramData+xml"/>
  <Override PartName="/ppt/diagrams/data33.xml" ContentType="application/vnd.openxmlformats-officedocument.drawingml.diagramData+xml"/>
  <Override PartName="/ppt/diagrams/data32.xml" ContentType="application/vnd.openxmlformats-officedocument.drawingml.diagramData+xml"/>
  <Override PartName="/ppt/diagrams/data31.xml" ContentType="application/vnd.openxmlformats-officedocument.drawingml.diagramData+xml"/>
  <Override PartName="/ppt/diagrams/data29.xml" ContentType="application/vnd.openxmlformats-officedocument.drawingml.diagramData+xml"/>
  <Override PartName="/ppt/diagrams/data20.xml" ContentType="application/vnd.openxmlformats-officedocument.drawingml.diagramData+xml"/>
  <Override PartName="/ppt/diagrams/data11.xml" ContentType="application/vnd.openxmlformats-officedocument.drawingml.diagramData+xml"/>
  <Override PartName="/ppt/diagrams/data10.xml" ContentType="application/vnd.openxmlformats-officedocument.drawingml.diagramData+xml"/>
  <Override PartName="/ppt/diagrams/data9.xml" ContentType="application/vnd.openxmlformats-officedocument.drawingml.diagramData+xml"/>
  <Override PartName="/ppt/diagrams/data8.xml" ContentType="application/vnd.openxmlformats-officedocument.drawingml.diagramData+xml"/>
  <Override PartName="/ppt/diagrams/data7.xml" ContentType="application/vnd.openxmlformats-officedocument.drawingml.diagramData+xml"/>
  <Override PartName="/ppt/diagrams/data6.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9.xml" ContentType="application/vnd.openxmlformats-officedocument.drawingml.diagramData+xml"/>
  <Override PartName="/ppt/diagrams/data18.xml" ContentType="application/vnd.openxmlformats-officedocument.drawingml.diagramData+xml"/>
  <Override PartName="/ppt/diagrams/data17.xml" ContentType="application/vnd.openxmlformats-officedocument.drawingml.diagramData+xml"/>
  <Override PartName="/ppt/diagrams/data16.xml" ContentType="application/vnd.openxmlformats-officedocument.drawingml.diagramData+xml"/>
  <Override PartName="/ppt/diagrams/data15.xml" ContentType="application/vnd.openxmlformats-officedocument.drawingml.diagramData+xml"/>
  <Override PartName="/ppt/diagrams/data21.xml" ContentType="application/vnd.openxmlformats-officedocument.drawingml.diagramData+xml"/>
  <Override PartName="/ppt/diagrams/data5.xml" ContentType="application/vnd.openxmlformats-officedocument.drawingml.diagramData+xml"/>
  <Override PartName="/ppt/presentation.xml" ContentType="application/vnd.openxmlformats-officedocument.presentationml.presentation.main+xml"/>
  <Override PartName="/ppt/slides/slide31.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diagrams/data2.xml" ContentType="application/vnd.openxmlformats-officedocument.drawingml.diagramData+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diagrams/data3.xml" ContentType="application/vnd.openxmlformats-officedocument.drawingml.diagramData+xml"/>
  <Override PartName="/ppt/slides/slide32.xml" ContentType="application/vnd.openxmlformats-officedocument.presentationml.slide+xml"/>
  <Override PartName="/ppt/diagrams/data1.xml" ContentType="application/vnd.openxmlformats-officedocument.drawingml.diagramData+xml"/>
  <Override PartName="/ppt/slides/slide1.xml" ContentType="application/vnd.openxmlformats-officedocument.presentationml.slide+xml"/>
  <Override PartName="/ppt/slides/slide35.xml" ContentType="application/vnd.openxmlformats-officedocument.presentationml.slide+xml"/>
  <Override PartName="/ppt/slides/slide3.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diagrams/quickStyle25.xml" ContentType="application/vnd.openxmlformats-officedocument.drawingml.diagramStyle+xml"/>
  <Override PartName="/ppt/diagrams/quickStyle26.xml" ContentType="application/vnd.openxmlformats-officedocument.drawingml.diagramStyle+xml"/>
  <Override PartName="/ppt/diagrams/layout26.xml" ContentType="application/vnd.openxmlformats-officedocument.drawingml.diagramLayout+xml"/>
  <Override PartName="/ppt/diagrams/colors3.xml" ContentType="application/vnd.openxmlformats-officedocument.drawingml.diagramColors+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7.xml" ContentType="application/vnd.ms-office.drawingml.diagramDrawing+xml"/>
  <Override PartName="/ppt/diagrams/colors27.xml" ContentType="application/vnd.openxmlformats-officedocument.drawingml.diagramColors+xml"/>
  <Override PartName="/ppt/diagrams/quickStyle27.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layout25.xml" ContentType="application/vnd.openxmlformats-officedocument.drawingml.diagramLayout+xml"/>
  <Override PartName="/ppt/diagrams/layout27.xml" ContentType="application/vnd.openxmlformats-officedocument.drawingml.diagramLayout+xml"/>
  <Override PartName="/ppt/diagrams/drawing25.xml" ContentType="application/vnd.ms-office.drawingml.diagramDrawing+xml"/>
  <Override PartName="/ppt/diagrams/colors25.xml" ContentType="application/vnd.openxmlformats-officedocument.drawingml.diagramColors+xml"/>
  <Override PartName="/ppt/diagrams/layout29.xml" ContentType="application/vnd.openxmlformats-officedocument.drawingml.diagramLayout+xml"/>
  <Override PartName="/ppt/theme/theme1.xml" ContentType="application/vnd.openxmlformats-officedocument.theme+xml"/>
  <Override PartName="/ppt/diagrams/drawing32.xml" ContentType="application/vnd.ms-office.drawingml.diagramDrawing+xml"/>
  <Override PartName="/ppt/diagrams/colors32.xml" ContentType="application/vnd.openxmlformats-officedocument.drawingml.diagramColors+xml"/>
  <Override PartName="/ppt/diagrams/quickStyle32.xml" ContentType="application/vnd.openxmlformats-officedocument.drawingml.diagramStyle+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24.xml" ContentType="application/vnd.ms-office.drawingml.diagramDrawing+xml"/>
  <Override PartName="/ppt/diagrams/drawing33.xml" ContentType="application/vnd.ms-office.drawingml.diagramDrawing+xml"/>
  <Override PartName="/ppt/diagrams/layout32.xml" ContentType="application/vnd.openxmlformats-officedocument.drawingml.diagramLayout+xml"/>
  <Override PartName="/ppt/diagrams/drawing31.xml" ContentType="application/vnd.ms-office.drawingml.diagramDrawing+xml"/>
  <Override PartName="/ppt/diagrams/layout30.xml" ContentType="application/vnd.openxmlformats-officedocument.drawingml.diagramLayout+xml"/>
  <Override PartName="/ppt/diagrams/drawing29.xml" ContentType="application/vnd.ms-office.drawingml.diagramDrawing+xml"/>
  <Override PartName="/ppt/diagrams/colors29.xml" ContentType="application/vnd.openxmlformats-officedocument.drawingml.diagramColors+xml"/>
  <Override PartName="/ppt/diagrams/quickStyle29.xml" ContentType="application/vnd.openxmlformats-officedocument.drawingml.diagramStyle+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28.xml" ContentType="application/vnd.ms-office.drawingml.diagramDrawing+xml"/>
  <Override PartName="/ppt/diagrams/layout24.xml" ContentType="application/vnd.openxmlformats-officedocument.drawingml.diagramLayout+xml"/>
  <Override PartName="/ppt/diagrams/quickStyle24.xml" ContentType="application/vnd.openxmlformats-officedocument.drawingml.diagramStyle+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layout2.xml" ContentType="application/vnd.openxmlformats-officedocument.drawingml.diagramLayout+xml"/>
  <Override PartName="/ppt/diagrams/drawing9.xml" ContentType="application/vnd.ms-office.drawingml.diagramDrawing+xml"/>
  <Override PartName="/ppt/diagrams/colors9.xml" ContentType="application/vnd.openxmlformats-officedocument.drawingml.diagramColors+xml"/>
  <Override PartName="/ppt/diagrams/quickStyle9.xml" ContentType="application/vnd.openxmlformats-officedocument.drawingml.diagramStyle+xml"/>
  <Override PartName="/ppt/diagrams/layout9.xml" ContentType="application/vnd.openxmlformats-officedocument.drawingml.diagramLayout+xml"/>
  <Override PartName="/ppt/diagrams/quickStyle2.xml" ContentType="application/vnd.openxmlformats-officedocument.drawingml.diagramStyle+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colors1.xml" ContentType="application/vnd.openxmlformats-officedocument.drawingml.diagramColors+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2.xml" ContentType="application/vnd.ms-office.drawingml.diagramDrawing+xml"/>
  <Override PartName="/ppt/diagrams/colors12.xml" ContentType="application/vnd.openxmlformats-officedocument.drawingml.diagramColors+xml"/>
  <Override PartName="/ppt/diagrams/quickStyle12.xml" ContentType="application/vnd.openxmlformats-officedocument.drawingml.diagramStyle+xml"/>
  <Override PartName="/ppt/diagrams/layout12.xml" ContentType="application/vnd.openxmlformats-officedocument.drawingml.diagramLayout+xml"/>
  <Override PartName="/ppt/diagrams/drawing1.xml" ContentType="application/vnd.ms-office.drawingml.diagramDrawing+xml"/>
  <Override PartName="/ppt/diagrams/drawing11.xml" ContentType="application/vnd.ms-office.drawingml.diagramDrawing+xml"/>
  <Override PartName="/ppt/diagrams/drawing8.xml" ContentType="application/vnd.ms-office.drawingml.diagramDrawing+xml"/>
  <Override PartName="/ppt/diagrams/colors8.xml" ContentType="application/vnd.openxmlformats-officedocument.drawingml.diagramColors+xml"/>
  <Override PartName="/ppt/diagrams/quickStyle8.xml" ContentType="application/vnd.openxmlformats-officedocument.drawingml.diagramStyle+xml"/>
  <Override PartName="/ppt/diagrams/layout3.xml" ContentType="application/vnd.openxmlformats-officedocument.drawingml.diagramLayout+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4.xml" ContentType="application/vnd.ms-office.drawingml.diagramDrawing+xml"/>
  <Override PartName="/ppt/diagrams/colors4.xml" ContentType="application/vnd.openxmlformats-officedocument.drawingml.diagramColors+xml"/>
  <Override PartName="/ppt/diagrams/quickStyle4.xml" ContentType="application/vnd.openxmlformats-officedocument.drawingml.diagramStyle+xml"/>
  <Override PartName="/ppt/diagrams/layout4.xml" ContentType="application/vnd.openxmlformats-officedocument.drawingml.diagramLayout+xml"/>
  <Override PartName="/ppt/diagrams/quickStyle3.xml" ContentType="application/vnd.openxmlformats-officedocument.drawingml.diagramStyle+xml"/>
  <Override PartName="/ppt/diagrams/drawing3.xml" ContentType="application/vnd.ms-office.drawingml.diagramDrawing+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layout8.xml" ContentType="application/vnd.openxmlformats-officedocument.drawingml.diagramLayout+xml"/>
  <Override PartName="/ppt/diagrams/colors2.xml" ContentType="application/vnd.openxmlformats-officedocument.drawingml.diagramColors+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drawing2.xml" ContentType="application/vnd.ms-office.drawingml.diagramDrawing+xml"/>
  <Override PartName="/ppt/diagrams/drawing6.xml" ContentType="application/vnd.ms-office.drawingml.diagramDrawing+xml"/>
  <Override PartName="/ppt/diagrams/colors6.xml" ContentType="application/vnd.openxmlformats-officedocument.drawingml.diagramColors+xml"/>
  <Override PartName="/ppt/diagrams/drawing13.xml" ContentType="application/vnd.ms-office.drawingml.diagramDrawing+xml"/>
  <Override PartName="/ppt/diagrams/colors24.xml" ContentType="application/vnd.openxmlformats-officedocument.drawingml.diagramColors+xml"/>
  <Override PartName="/ppt/diagrams/drawing22.xml" ContentType="application/vnd.ms-office.drawingml.diagramDrawing+xml"/>
  <Override PartName="/ppt/diagrams/drawing19.xml" ContentType="application/vnd.ms-office.drawingml.diagramDrawing+xml"/>
  <Override PartName="/ppt/diagrams/colors19.xml" ContentType="application/vnd.openxmlformats-officedocument.drawingml.diagramColors+xml"/>
  <Override PartName="/ppt/diagrams/quickStyle19.xml" ContentType="application/vnd.openxmlformats-officedocument.drawingml.diagramStyle+xml"/>
  <Override PartName="/ppt/diagrams/layout19.xml" ContentType="application/vnd.openxmlformats-officedocument.drawingml.diagramLayout+xml"/>
  <Override PartName="/ppt/diagrams/drawing18.xml" ContentType="application/vnd.ms-office.drawingml.diagramDrawing+xml"/>
  <Override PartName="/ppt/diagrams/colors18.xml" ContentType="application/vnd.openxmlformats-officedocument.drawingml.diagramColors+xml"/>
  <Override PartName="/ppt/diagrams/quickStyle18.xml" ContentType="application/vnd.openxmlformats-officedocument.drawingml.diagramStyle+xml"/>
  <Override PartName="/ppt/diagrams/layout18.xml" ContentType="application/vnd.openxmlformats-officedocument.drawingml.diagramLayout+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colors22.xml" ContentType="application/vnd.openxmlformats-officedocument.drawingml.diagramColors+xml"/>
  <Override PartName="/ppt/diagrams/quickStyle22.xml" ContentType="application/vnd.openxmlformats-officedocument.drawingml.diagramStyle+xml"/>
  <Override PartName="/ppt/diagrams/layout22.xml" ContentType="application/vnd.openxmlformats-officedocument.drawingml.diagramLayout+xml"/>
  <Override PartName="/ppt/diagrams/drawing21.xml" ContentType="application/vnd.ms-office.drawingml.diagramDrawing+xml"/>
  <Override PartName="/ppt/diagrams/colors21.xml" ContentType="application/vnd.openxmlformats-officedocument.drawingml.diagramColors+xml"/>
  <Override PartName="/ppt/diagrams/quickStyle21.xml" ContentType="application/vnd.openxmlformats-officedocument.drawingml.diagramStyle+xml"/>
  <Override PartName="/ppt/diagrams/layout21.xml" ContentType="application/vnd.openxmlformats-officedocument.drawingml.diagramLayout+xml"/>
  <Override PartName="/ppt/diagrams/drawing20.xml" ContentType="application/vnd.ms-office.drawingml.diagramDrawing+xml"/>
  <Override PartName="/ppt/diagrams/drawing17.xml" ContentType="application/vnd.ms-office.drawingml.diagramDrawing+xml"/>
  <Override PartName="/ppt/diagrams/colors17.xml" ContentType="application/vnd.openxmlformats-officedocument.drawingml.diagramColors+xml"/>
  <Override PartName="/ppt/diagrams/layout15.xml" ContentType="application/vnd.openxmlformats-officedocument.drawingml.diagramLayout+xml"/>
  <Override PartName="/ppt/diagrams/layout1.xml" ContentType="application/vnd.openxmlformats-officedocument.drawingml.diagramLayout+xml"/>
  <Override PartName="/ppt/diagrams/drawing14.xml" ContentType="application/vnd.ms-office.drawingml.diagramDrawing+xml"/>
  <Override PartName="/ppt/diagrams/colors14.xml" ContentType="application/vnd.openxmlformats-officedocument.drawingml.diagramColors+xml"/>
  <Override PartName="/ppt/diagrams/quickStyle14.xml" ContentType="application/vnd.openxmlformats-officedocument.drawingml.diagramStyle+xml"/>
  <Override PartName="/ppt/diagrams/layout14.xml" ContentType="application/vnd.openxmlformats-officedocument.drawingml.diagramLayout+xml"/>
  <Override PartName="/ppt/diagrams/quickStyle1.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layout23.xml" ContentType="application/vnd.openxmlformats-officedocument.drawingml.diagramLayout+xml"/>
  <Override PartName="/ppt/diagrams/quickStyle15.xml" ContentType="application/vnd.openxmlformats-officedocument.drawingml.diagramStyle+xml"/>
  <Override PartName="/ppt/diagrams/drawing15.xml" ContentType="application/vnd.ms-office.drawingml.diagramDrawing+xml"/>
  <Override PartName="/ppt/diagrams/quickStyle17.xml" ContentType="application/vnd.openxmlformats-officedocument.drawingml.diagramStyle+xml"/>
  <Override PartName="/ppt/diagrams/layout17.xml" ContentType="application/vnd.openxmlformats-officedocument.drawingml.diagramLayout+xml"/>
  <Override PartName="/ppt/diagrams/quickStyle23.xml" ContentType="application/vnd.openxmlformats-officedocument.drawingml.diagramStyle+xml"/>
  <Override PartName="/ppt/diagrams/colors15.xml" ContentType="application/vnd.openxmlformats-officedocument.drawingml.diagramColors+xml"/>
  <Override PartName="/ppt/diagrams/colors16.xml" ContentType="application/vnd.openxmlformats-officedocument.drawingml.diagramColors+xml"/>
  <Override PartName="/ppt/diagrams/quickStyle16.xml" ContentType="application/vnd.openxmlformats-officedocument.drawingml.diagramStyle+xml"/>
  <Override PartName="/ppt/diagrams/layout16.xml" ContentType="application/vnd.openxmlformats-officedocument.drawingml.diagramLayout+xml"/>
  <Override PartName="/ppt/diagrams/drawing16.xml" ContentType="application/vnd.ms-office.drawingml.diagramDrawing+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90" r:id="rId3"/>
    <p:sldId id="291" r:id="rId4"/>
    <p:sldId id="292" r:id="rId5"/>
    <p:sldId id="259" r:id="rId6"/>
    <p:sldId id="260" r:id="rId7"/>
    <p:sldId id="262" r:id="rId8"/>
    <p:sldId id="263" r:id="rId9"/>
    <p:sldId id="264" r:id="rId10"/>
    <p:sldId id="293" r:id="rId11"/>
    <p:sldId id="266" r:id="rId12"/>
    <p:sldId id="267" r:id="rId13"/>
    <p:sldId id="268" r:id="rId14"/>
    <p:sldId id="269" r:id="rId15"/>
    <p:sldId id="270" r:id="rId16"/>
    <p:sldId id="271" r:id="rId17"/>
    <p:sldId id="272" r:id="rId18"/>
    <p:sldId id="294"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13" autoAdjust="0"/>
  </p:normalViewPr>
  <p:slideViewPr>
    <p:cSldViewPr>
      <p:cViewPr>
        <p:scale>
          <a:sx n="80" d="100"/>
          <a:sy n="80" d="100"/>
        </p:scale>
        <p:origin x="-8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3.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ED98E9-56A1-43BC-87E3-59B03C98145C}" type="doc">
      <dgm:prSet loTypeId="urn:microsoft.com/office/officeart/2005/8/layout/vList6" loCatId="list" qsTypeId="urn:microsoft.com/office/officeart/2005/8/quickstyle/simple3" qsCatId="simple" csTypeId="urn:microsoft.com/office/officeart/2005/8/colors/accent1_2" csCatId="accent1" phldr="1"/>
      <dgm:spPr/>
      <dgm:t>
        <a:bodyPr/>
        <a:lstStyle/>
        <a:p>
          <a:endParaRPr lang="ru-RU"/>
        </a:p>
      </dgm:t>
    </dgm:pt>
    <dgm:pt modelId="{3295D464-A9C2-42EF-AA17-41AFD895E694}">
      <dgm:prSet phldrT="[Текст]" custT="1"/>
      <dgm:spPr>
        <a:gradFill rotWithShape="0">
          <a:gsLst>
            <a:gs pos="0">
              <a:schemeClr val="accent1">
                <a:hueOff val="0"/>
                <a:satOff val="0"/>
                <a:lum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gradFill>
      </dgm:spPr>
      <dgm:t>
        <a:bodyPr/>
        <a:lstStyle/>
        <a:p>
          <a:pPr algn="ctr"/>
          <a:r>
            <a:rPr lang="ru-RU" sz="2200" dirty="0" smtClean="0"/>
            <a:t>Федеральный закон от 06.03.2006 № 35-ФЗ</a:t>
          </a:r>
          <a:br>
            <a:rPr lang="ru-RU" sz="2200" dirty="0" smtClean="0"/>
          </a:br>
          <a:r>
            <a:rPr lang="ru-RU" sz="2200" dirty="0" smtClean="0"/>
            <a:t>«О противодействии терроризму»</a:t>
          </a:r>
          <a:endParaRPr lang="ru-RU" sz="2200" dirty="0"/>
        </a:p>
      </dgm:t>
    </dgm:pt>
    <dgm:pt modelId="{5B5F73A7-4798-4062-B49C-BD159135D73A}" type="parTrans" cxnId="{872EA17F-0F37-4A5E-876C-4911EEC2B9C5}">
      <dgm:prSet/>
      <dgm:spPr/>
      <dgm:t>
        <a:bodyPr/>
        <a:lstStyle/>
        <a:p>
          <a:endParaRPr lang="ru-RU"/>
        </a:p>
      </dgm:t>
    </dgm:pt>
    <dgm:pt modelId="{8EE51023-CA70-4F01-A8B7-91305B9CDFE9}" type="sibTrans" cxnId="{872EA17F-0F37-4A5E-876C-4911EEC2B9C5}">
      <dgm:prSet/>
      <dgm:spPr/>
      <dgm:t>
        <a:bodyPr/>
        <a:lstStyle/>
        <a:p>
          <a:endParaRPr lang="ru-RU"/>
        </a:p>
      </dgm:t>
    </dgm:pt>
    <dgm:pt modelId="{4A4C1CCE-0CFA-4395-BF08-F69BD9DA2F0C}">
      <dgm:prSet phldrT="[Текст]"/>
      <dgm:spPr/>
      <dgm:t>
        <a:bodyPr anchor="ctr"/>
        <a:lstStyle/>
        <a:p>
          <a:pPr algn="l"/>
          <a:r>
            <a:rPr lang="ru-RU" dirty="0" smtClean="0"/>
            <a:t>Устанавливает основные принципы противодействия терроризму, правовые и организационные основы профилактики терроризма и борьбы с ним, минимизации и (или) ликвидации последствий проявлений терроризма</a:t>
          </a:r>
          <a:endParaRPr lang="ru-RU" dirty="0"/>
        </a:p>
      </dgm:t>
    </dgm:pt>
    <dgm:pt modelId="{3376A3E0-C5C5-44FD-BF51-CC018044C764}" type="parTrans" cxnId="{724FEA55-15DF-4173-A0E7-443F3D72682B}">
      <dgm:prSet/>
      <dgm:spPr/>
      <dgm:t>
        <a:bodyPr/>
        <a:lstStyle/>
        <a:p>
          <a:endParaRPr lang="ru-RU"/>
        </a:p>
      </dgm:t>
    </dgm:pt>
    <dgm:pt modelId="{84C281A3-5E5E-49FB-8866-EAC00005D030}" type="sibTrans" cxnId="{724FEA55-15DF-4173-A0E7-443F3D72682B}">
      <dgm:prSet/>
      <dgm:spPr/>
      <dgm:t>
        <a:bodyPr/>
        <a:lstStyle/>
        <a:p>
          <a:endParaRPr lang="ru-RU"/>
        </a:p>
      </dgm:t>
    </dgm:pt>
    <dgm:pt modelId="{04592F1A-9BFC-44DF-A090-44BCFAAC5D18}">
      <dgm:prSet phldrT="[Текст]"/>
      <dgm:spPr/>
      <dgm:t>
        <a:bodyPr/>
        <a:lstStyle/>
        <a:p>
          <a:r>
            <a:rPr lang="ru-RU" dirty="0" smtClean="0"/>
            <a:t>Постановление Правительства РФ от 19.10.2017 N 1273</a:t>
          </a:r>
          <a:br>
            <a:rPr lang="ru-RU" dirty="0" smtClean="0"/>
          </a:br>
          <a:r>
            <a:rPr lang="ru-RU" dirty="0" smtClean="0"/>
            <a:t>«Об утверждении требований к антитеррористической защищенности торговых объектов (территорий) и формы паспорта безопасности торгового объекта (территории)»</a:t>
          </a:r>
          <a:endParaRPr lang="ru-RU" dirty="0"/>
        </a:p>
      </dgm:t>
    </dgm:pt>
    <dgm:pt modelId="{9D2E165D-D7EB-43A2-9A34-6DB5149D8C4F}" type="parTrans" cxnId="{AE5B1C01-5EB7-45CE-A920-1CBFB4AA5E4B}">
      <dgm:prSet/>
      <dgm:spPr/>
      <dgm:t>
        <a:bodyPr/>
        <a:lstStyle/>
        <a:p>
          <a:endParaRPr lang="ru-RU"/>
        </a:p>
      </dgm:t>
    </dgm:pt>
    <dgm:pt modelId="{2B4C625D-15CB-4D4B-B163-48C7969B1C27}" type="sibTrans" cxnId="{AE5B1C01-5EB7-45CE-A920-1CBFB4AA5E4B}">
      <dgm:prSet/>
      <dgm:spPr/>
      <dgm:t>
        <a:bodyPr/>
        <a:lstStyle/>
        <a:p>
          <a:endParaRPr lang="ru-RU"/>
        </a:p>
      </dgm:t>
    </dgm:pt>
    <dgm:pt modelId="{353BB654-A014-4961-B412-BB7560FC0FB4}">
      <dgm:prSet phldrT="[Текст]"/>
      <dgm:spPr/>
      <dgm:t>
        <a:bodyPr anchor="ctr"/>
        <a:lstStyle/>
        <a:p>
          <a:r>
            <a:rPr lang="ru-RU" dirty="0" smtClean="0"/>
            <a:t>Утверждает требования к антитеррористической защищенности торговых объектов (территорий);</a:t>
          </a:r>
          <a:endParaRPr lang="ru-RU" dirty="0"/>
        </a:p>
      </dgm:t>
    </dgm:pt>
    <dgm:pt modelId="{0FC8C7D8-28AA-4838-8DA1-20145C3BCCA2}" type="parTrans" cxnId="{0205B7CB-43A3-466D-948F-E49BCE00D898}">
      <dgm:prSet/>
      <dgm:spPr/>
      <dgm:t>
        <a:bodyPr/>
        <a:lstStyle/>
        <a:p>
          <a:endParaRPr lang="ru-RU"/>
        </a:p>
      </dgm:t>
    </dgm:pt>
    <dgm:pt modelId="{D694B66D-5739-4B83-92F3-69288E2A461B}" type="sibTrans" cxnId="{0205B7CB-43A3-466D-948F-E49BCE00D898}">
      <dgm:prSet/>
      <dgm:spPr/>
      <dgm:t>
        <a:bodyPr/>
        <a:lstStyle/>
        <a:p>
          <a:endParaRPr lang="ru-RU"/>
        </a:p>
      </dgm:t>
    </dgm:pt>
    <dgm:pt modelId="{E973ECF1-9E22-4E6A-8EF6-35D1273C4508}">
      <dgm:prSet/>
      <dgm:spPr/>
      <dgm:t>
        <a:bodyPr anchor="ctr"/>
        <a:lstStyle/>
        <a:p>
          <a:endParaRPr lang="ru-RU" dirty="0"/>
        </a:p>
      </dgm:t>
    </dgm:pt>
    <dgm:pt modelId="{10DFCDAD-F1C8-4763-8C71-0DB8B2594893}" type="parTrans" cxnId="{34769AD9-3C10-4060-9952-06ED7763C428}">
      <dgm:prSet/>
      <dgm:spPr/>
      <dgm:t>
        <a:bodyPr/>
        <a:lstStyle/>
        <a:p>
          <a:endParaRPr lang="ru-RU"/>
        </a:p>
      </dgm:t>
    </dgm:pt>
    <dgm:pt modelId="{E838D2BE-CF47-4F6B-98A4-651D240DA8F6}" type="sibTrans" cxnId="{34769AD9-3C10-4060-9952-06ED7763C428}">
      <dgm:prSet/>
      <dgm:spPr/>
      <dgm:t>
        <a:bodyPr/>
        <a:lstStyle/>
        <a:p>
          <a:endParaRPr lang="ru-RU"/>
        </a:p>
      </dgm:t>
    </dgm:pt>
    <dgm:pt modelId="{C6F42750-86B1-4585-A6DE-1CBE154292CE}" type="pres">
      <dgm:prSet presAssocID="{11ED98E9-56A1-43BC-87E3-59B03C98145C}" presName="Name0" presStyleCnt="0">
        <dgm:presLayoutVars>
          <dgm:dir/>
          <dgm:animLvl val="lvl"/>
          <dgm:resizeHandles/>
        </dgm:presLayoutVars>
      </dgm:prSet>
      <dgm:spPr/>
      <dgm:t>
        <a:bodyPr/>
        <a:lstStyle/>
        <a:p>
          <a:endParaRPr lang="ru-RU"/>
        </a:p>
      </dgm:t>
    </dgm:pt>
    <dgm:pt modelId="{C891E1A7-09F3-4388-A14E-18C6E337CAA2}" type="pres">
      <dgm:prSet presAssocID="{3295D464-A9C2-42EF-AA17-41AFD895E694}" presName="linNode" presStyleCnt="0"/>
      <dgm:spPr/>
    </dgm:pt>
    <dgm:pt modelId="{D3D52FA9-863B-45FF-80BA-B1037C28ECDE}" type="pres">
      <dgm:prSet presAssocID="{3295D464-A9C2-42EF-AA17-41AFD895E694}" presName="parentShp" presStyleLbl="node1" presStyleIdx="0" presStyleCnt="2" custScaleX="99495">
        <dgm:presLayoutVars>
          <dgm:bulletEnabled val="1"/>
        </dgm:presLayoutVars>
      </dgm:prSet>
      <dgm:spPr/>
      <dgm:t>
        <a:bodyPr/>
        <a:lstStyle/>
        <a:p>
          <a:endParaRPr lang="ru-RU"/>
        </a:p>
      </dgm:t>
    </dgm:pt>
    <dgm:pt modelId="{D2486CAC-7EB2-4607-8201-5133E0689224}" type="pres">
      <dgm:prSet presAssocID="{3295D464-A9C2-42EF-AA17-41AFD895E694}" presName="childShp" presStyleLbl="bgAccFollowNode1" presStyleIdx="0" presStyleCnt="2">
        <dgm:presLayoutVars>
          <dgm:bulletEnabled val="1"/>
        </dgm:presLayoutVars>
      </dgm:prSet>
      <dgm:spPr/>
      <dgm:t>
        <a:bodyPr/>
        <a:lstStyle/>
        <a:p>
          <a:endParaRPr lang="ru-RU"/>
        </a:p>
      </dgm:t>
    </dgm:pt>
    <dgm:pt modelId="{27F1E2BB-7880-4ADF-8779-7105F4B4CADE}" type="pres">
      <dgm:prSet presAssocID="{8EE51023-CA70-4F01-A8B7-91305B9CDFE9}" presName="spacing" presStyleCnt="0"/>
      <dgm:spPr/>
    </dgm:pt>
    <dgm:pt modelId="{B10E85D2-EDC2-4496-8E32-C76C2AAA1EA2}" type="pres">
      <dgm:prSet presAssocID="{04592F1A-9BFC-44DF-A090-44BCFAAC5D18}" presName="linNode" presStyleCnt="0"/>
      <dgm:spPr/>
    </dgm:pt>
    <dgm:pt modelId="{A3C8630C-F31C-470E-A4AF-DBE411F82AC5}" type="pres">
      <dgm:prSet presAssocID="{04592F1A-9BFC-44DF-A090-44BCFAAC5D18}" presName="parentShp" presStyleLbl="node1" presStyleIdx="1" presStyleCnt="2">
        <dgm:presLayoutVars>
          <dgm:bulletEnabled val="1"/>
        </dgm:presLayoutVars>
      </dgm:prSet>
      <dgm:spPr/>
      <dgm:t>
        <a:bodyPr/>
        <a:lstStyle/>
        <a:p>
          <a:endParaRPr lang="ru-RU"/>
        </a:p>
      </dgm:t>
    </dgm:pt>
    <dgm:pt modelId="{65B9DD85-DECA-49C0-A8EA-5C484FAB1B8C}" type="pres">
      <dgm:prSet presAssocID="{04592F1A-9BFC-44DF-A090-44BCFAAC5D18}" presName="childShp" presStyleLbl="bgAccFollowNode1" presStyleIdx="1" presStyleCnt="2">
        <dgm:presLayoutVars>
          <dgm:bulletEnabled val="1"/>
        </dgm:presLayoutVars>
      </dgm:prSet>
      <dgm:spPr/>
      <dgm:t>
        <a:bodyPr/>
        <a:lstStyle/>
        <a:p>
          <a:endParaRPr lang="ru-RU"/>
        </a:p>
      </dgm:t>
    </dgm:pt>
  </dgm:ptLst>
  <dgm:cxnLst>
    <dgm:cxn modelId="{E2BD587F-0098-4F29-B747-DBE0522F5CAC}" type="presOf" srcId="{E973ECF1-9E22-4E6A-8EF6-35D1273C4508}" destId="{65B9DD85-DECA-49C0-A8EA-5C484FAB1B8C}" srcOrd="0" destOrd="1" presId="urn:microsoft.com/office/officeart/2005/8/layout/vList6"/>
    <dgm:cxn modelId="{0205B7CB-43A3-466D-948F-E49BCE00D898}" srcId="{04592F1A-9BFC-44DF-A090-44BCFAAC5D18}" destId="{353BB654-A014-4961-B412-BB7560FC0FB4}" srcOrd="0" destOrd="0" parTransId="{0FC8C7D8-28AA-4838-8DA1-20145C3BCCA2}" sibTransId="{D694B66D-5739-4B83-92F3-69288E2A461B}"/>
    <dgm:cxn modelId="{A169A7BC-C81C-424A-BB5C-6D975DF8CDA7}" type="presOf" srcId="{353BB654-A014-4961-B412-BB7560FC0FB4}" destId="{65B9DD85-DECA-49C0-A8EA-5C484FAB1B8C}" srcOrd="0" destOrd="0" presId="urn:microsoft.com/office/officeart/2005/8/layout/vList6"/>
    <dgm:cxn modelId="{C08003CD-C91D-472F-8217-0765E6826AD5}" type="presOf" srcId="{4A4C1CCE-0CFA-4395-BF08-F69BD9DA2F0C}" destId="{D2486CAC-7EB2-4607-8201-5133E0689224}" srcOrd="0" destOrd="0" presId="urn:microsoft.com/office/officeart/2005/8/layout/vList6"/>
    <dgm:cxn modelId="{724FEA55-15DF-4173-A0E7-443F3D72682B}" srcId="{3295D464-A9C2-42EF-AA17-41AFD895E694}" destId="{4A4C1CCE-0CFA-4395-BF08-F69BD9DA2F0C}" srcOrd="0" destOrd="0" parTransId="{3376A3E0-C5C5-44FD-BF51-CC018044C764}" sibTransId="{84C281A3-5E5E-49FB-8866-EAC00005D030}"/>
    <dgm:cxn modelId="{2144B79F-8BCB-4C5E-BD5B-C4EE7957DC2B}" type="presOf" srcId="{04592F1A-9BFC-44DF-A090-44BCFAAC5D18}" destId="{A3C8630C-F31C-470E-A4AF-DBE411F82AC5}" srcOrd="0" destOrd="0" presId="urn:microsoft.com/office/officeart/2005/8/layout/vList6"/>
    <dgm:cxn modelId="{872EA17F-0F37-4A5E-876C-4911EEC2B9C5}" srcId="{11ED98E9-56A1-43BC-87E3-59B03C98145C}" destId="{3295D464-A9C2-42EF-AA17-41AFD895E694}" srcOrd="0" destOrd="0" parTransId="{5B5F73A7-4798-4062-B49C-BD159135D73A}" sibTransId="{8EE51023-CA70-4F01-A8B7-91305B9CDFE9}"/>
    <dgm:cxn modelId="{34769AD9-3C10-4060-9952-06ED7763C428}" srcId="{04592F1A-9BFC-44DF-A090-44BCFAAC5D18}" destId="{E973ECF1-9E22-4E6A-8EF6-35D1273C4508}" srcOrd="1" destOrd="0" parTransId="{10DFCDAD-F1C8-4763-8C71-0DB8B2594893}" sibTransId="{E838D2BE-CF47-4F6B-98A4-651D240DA8F6}"/>
    <dgm:cxn modelId="{687D1D3C-C2C1-43E4-9674-B42D528499C9}" type="presOf" srcId="{11ED98E9-56A1-43BC-87E3-59B03C98145C}" destId="{C6F42750-86B1-4585-A6DE-1CBE154292CE}" srcOrd="0" destOrd="0" presId="urn:microsoft.com/office/officeart/2005/8/layout/vList6"/>
    <dgm:cxn modelId="{AE5B1C01-5EB7-45CE-A920-1CBFB4AA5E4B}" srcId="{11ED98E9-56A1-43BC-87E3-59B03C98145C}" destId="{04592F1A-9BFC-44DF-A090-44BCFAAC5D18}" srcOrd="1" destOrd="0" parTransId="{9D2E165D-D7EB-43A2-9A34-6DB5149D8C4F}" sibTransId="{2B4C625D-15CB-4D4B-B163-48C7969B1C27}"/>
    <dgm:cxn modelId="{28EFC09B-D8CD-4145-9079-8C1744631713}" type="presOf" srcId="{3295D464-A9C2-42EF-AA17-41AFD895E694}" destId="{D3D52FA9-863B-45FF-80BA-B1037C28ECDE}" srcOrd="0" destOrd="0" presId="urn:microsoft.com/office/officeart/2005/8/layout/vList6"/>
    <dgm:cxn modelId="{35CD28B2-4983-4D66-910F-60BC195C376D}" type="presParOf" srcId="{C6F42750-86B1-4585-A6DE-1CBE154292CE}" destId="{C891E1A7-09F3-4388-A14E-18C6E337CAA2}" srcOrd="0" destOrd="0" presId="urn:microsoft.com/office/officeart/2005/8/layout/vList6"/>
    <dgm:cxn modelId="{F48963AE-85F2-4376-BFF5-8A1F2708B201}" type="presParOf" srcId="{C891E1A7-09F3-4388-A14E-18C6E337CAA2}" destId="{D3D52FA9-863B-45FF-80BA-B1037C28ECDE}" srcOrd="0" destOrd="0" presId="urn:microsoft.com/office/officeart/2005/8/layout/vList6"/>
    <dgm:cxn modelId="{82155267-4DA9-4CF4-8918-7CDF21790C77}" type="presParOf" srcId="{C891E1A7-09F3-4388-A14E-18C6E337CAA2}" destId="{D2486CAC-7EB2-4607-8201-5133E0689224}" srcOrd="1" destOrd="0" presId="urn:microsoft.com/office/officeart/2005/8/layout/vList6"/>
    <dgm:cxn modelId="{87446C1A-899D-41A6-B942-BF9906448A43}" type="presParOf" srcId="{C6F42750-86B1-4585-A6DE-1CBE154292CE}" destId="{27F1E2BB-7880-4ADF-8779-7105F4B4CADE}" srcOrd="1" destOrd="0" presId="urn:microsoft.com/office/officeart/2005/8/layout/vList6"/>
    <dgm:cxn modelId="{9B428785-32A7-46C7-B0C5-DA3E3266B103}" type="presParOf" srcId="{C6F42750-86B1-4585-A6DE-1CBE154292CE}" destId="{B10E85D2-EDC2-4496-8E32-C76C2AAA1EA2}" srcOrd="2" destOrd="0" presId="urn:microsoft.com/office/officeart/2005/8/layout/vList6"/>
    <dgm:cxn modelId="{5B4C1C1D-870A-4A27-9EBF-8AB48A3A46D7}" type="presParOf" srcId="{B10E85D2-EDC2-4496-8E32-C76C2AAA1EA2}" destId="{A3C8630C-F31C-470E-A4AF-DBE411F82AC5}" srcOrd="0" destOrd="0" presId="urn:microsoft.com/office/officeart/2005/8/layout/vList6"/>
    <dgm:cxn modelId="{726CB050-AFA8-4C23-AEAB-ACF987D33606}" type="presParOf" srcId="{B10E85D2-EDC2-4496-8E32-C76C2AAA1EA2}" destId="{65B9DD85-DECA-49C0-A8EA-5C484FAB1B8C}"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316567-CA53-4AB6-BC98-D59A3EDFC1EF}"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45F5F0CE-A145-4B81-83A4-D61D3A60455B}">
      <dgm:prSet phldrT="[Текст]" custT="1"/>
      <dgm:spPr/>
      <dgm:t>
        <a:bodyPr/>
        <a:lstStyle/>
        <a:p>
          <a:pPr rtl="0"/>
          <a:r>
            <a:rPr lang="ru-RU" sz="1200" b="1" i="1" u="none" dirty="0" smtClean="0"/>
            <a:t>Устанавливается вторая категория торгового объекта (территории):</a:t>
          </a:r>
          <a:endParaRPr lang="ru-RU" sz="1200" dirty="0"/>
        </a:p>
      </dgm:t>
    </dgm:pt>
    <dgm:pt modelId="{BBCABA20-C876-438D-A16C-D0C0C5B0CB57}" type="parTrans" cxnId="{50426458-2692-4070-B133-F7B78EE952EE}">
      <dgm:prSet/>
      <dgm:spPr/>
      <dgm:t>
        <a:bodyPr/>
        <a:lstStyle/>
        <a:p>
          <a:endParaRPr lang="ru-RU"/>
        </a:p>
      </dgm:t>
    </dgm:pt>
    <dgm:pt modelId="{EB268638-8231-40B0-972B-E8474A94F566}" type="sibTrans" cxnId="{50426458-2692-4070-B133-F7B78EE952EE}">
      <dgm:prSet/>
      <dgm:spPr/>
      <dgm:t>
        <a:bodyPr/>
        <a:lstStyle/>
        <a:p>
          <a:endParaRPr lang="ru-RU"/>
        </a:p>
      </dgm:t>
    </dgm:pt>
    <dgm:pt modelId="{F9635020-E860-4001-A446-F5A6A0E4BA77}">
      <dgm:prSet phldrT="[Текст]" custT="1"/>
      <dgm:spPr/>
      <dgm:t>
        <a:bodyPr/>
        <a:lstStyle/>
        <a:p>
          <a:pPr rtl="0"/>
          <a:r>
            <a:rPr lang="ru-RU" sz="1200" b="0" i="1" u="none" dirty="0" smtClean="0"/>
            <a:t>б) торговые объекты (территории)</a:t>
          </a:r>
          <a:r>
            <a:rPr lang="ru-RU" sz="1200" b="1" i="1" u="none" dirty="0" smtClean="0"/>
            <a:t> </a:t>
          </a:r>
          <a:r>
            <a:rPr lang="ru-RU" sz="1200" b="1" i="1" u="sng" dirty="0" smtClean="0"/>
            <a:t>второй категории</a:t>
          </a:r>
          <a:r>
            <a:rPr lang="ru-RU" sz="1200" b="1" i="1" u="none" dirty="0" smtClean="0"/>
            <a:t>,</a:t>
          </a:r>
          <a:r>
            <a:rPr lang="ru-RU" sz="1200" b="0" i="1" u="none" dirty="0" smtClean="0"/>
            <a:t> к которой относятся:</a:t>
          </a:r>
          <a:endParaRPr lang="ru-RU" sz="1200" dirty="0"/>
        </a:p>
      </dgm:t>
    </dgm:pt>
    <dgm:pt modelId="{5C749E3A-8EE6-41C5-B3A7-DA5491F20F65}" type="parTrans" cxnId="{641C1E30-C37D-4572-91C9-FA8C09FC201C}">
      <dgm:prSet/>
      <dgm:spPr/>
      <dgm:t>
        <a:bodyPr/>
        <a:lstStyle/>
        <a:p>
          <a:endParaRPr lang="ru-RU"/>
        </a:p>
      </dgm:t>
    </dgm:pt>
    <dgm:pt modelId="{B1F5D0D2-F5A9-44D7-919A-3009AAD13641}" type="sibTrans" cxnId="{641C1E30-C37D-4572-91C9-FA8C09FC201C}">
      <dgm:prSet/>
      <dgm:spPr/>
      <dgm:t>
        <a:bodyPr/>
        <a:lstStyle/>
        <a:p>
          <a:endParaRPr lang="ru-RU"/>
        </a:p>
      </dgm:t>
    </dgm:pt>
    <dgm:pt modelId="{1CEFB33B-3ED9-4595-976C-3E448890EFBC}">
      <dgm:prSet phldrT="[Текст]" phldr="1"/>
      <dgm:spPr/>
      <dgm:t>
        <a:bodyPr/>
        <a:lstStyle/>
        <a:p>
          <a:endParaRPr lang="ru-RU" dirty="0"/>
        </a:p>
      </dgm:t>
    </dgm:pt>
    <dgm:pt modelId="{F66F70F0-C77E-40C5-B7CB-4EB64A0D6D1F}" type="parTrans" cxnId="{112E5B9E-0750-43F4-A00F-4D1272C8B330}">
      <dgm:prSet/>
      <dgm:spPr/>
      <dgm:t>
        <a:bodyPr/>
        <a:lstStyle/>
        <a:p>
          <a:endParaRPr lang="ru-RU"/>
        </a:p>
      </dgm:t>
    </dgm:pt>
    <dgm:pt modelId="{FD90F22D-114C-403A-B5C1-D750686B95A1}" type="sibTrans" cxnId="{112E5B9E-0750-43F4-A00F-4D1272C8B330}">
      <dgm:prSet/>
      <dgm:spPr/>
      <dgm:t>
        <a:bodyPr/>
        <a:lstStyle/>
        <a:p>
          <a:endParaRPr lang="ru-RU"/>
        </a:p>
      </dgm:t>
    </dgm:pt>
    <dgm:pt modelId="{44C3F476-F93C-48AE-A7C1-5505464186BA}">
      <dgm:prSet phldrT="[Текст]" phldr="1"/>
      <dgm:spPr/>
      <dgm:t>
        <a:bodyPr/>
        <a:lstStyle/>
        <a:p>
          <a:endParaRPr lang="ru-RU" dirty="0"/>
        </a:p>
      </dgm:t>
    </dgm:pt>
    <dgm:pt modelId="{E236F228-6211-457E-8856-A93020B21C21}" type="parTrans" cxnId="{0DABB66B-348E-4E67-A64D-B6C1ADDCC2A3}">
      <dgm:prSet/>
      <dgm:spPr/>
      <dgm:t>
        <a:bodyPr/>
        <a:lstStyle/>
        <a:p>
          <a:endParaRPr lang="ru-RU"/>
        </a:p>
      </dgm:t>
    </dgm:pt>
    <dgm:pt modelId="{29AEC0CF-E244-41E1-9D33-F88F19E6561B}" type="sibTrans" cxnId="{0DABB66B-348E-4E67-A64D-B6C1ADDCC2A3}">
      <dgm:prSet/>
      <dgm:spPr/>
      <dgm:t>
        <a:bodyPr/>
        <a:lstStyle/>
        <a:p>
          <a:endParaRPr lang="ru-RU"/>
        </a:p>
      </dgm:t>
    </dgm:pt>
    <dgm:pt modelId="{34EDF9A0-81C3-424F-9397-7CAA52FCB84F}">
      <dgm:prSet phldrT="[Текст]" phldr="1"/>
      <dgm:spPr/>
      <dgm:t>
        <a:bodyPr/>
        <a:lstStyle/>
        <a:p>
          <a:endParaRPr lang="ru-RU" dirty="0"/>
        </a:p>
      </dgm:t>
    </dgm:pt>
    <dgm:pt modelId="{DB60A939-5DAE-4E42-93DD-0E5BE8C9FE16}" type="parTrans" cxnId="{BDE8A933-FC28-4631-AADB-7D6057B342A3}">
      <dgm:prSet/>
      <dgm:spPr/>
      <dgm:t>
        <a:bodyPr/>
        <a:lstStyle/>
        <a:p>
          <a:endParaRPr lang="ru-RU"/>
        </a:p>
      </dgm:t>
    </dgm:pt>
    <dgm:pt modelId="{E88EF900-D877-471E-88F4-4B9007A0A112}" type="sibTrans" cxnId="{BDE8A933-FC28-4631-AADB-7D6057B342A3}">
      <dgm:prSet/>
      <dgm:spPr/>
      <dgm:t>
        <a:bodyPr/>
        <a:lstStyle/>
        <a:p>
          <a:endParaRPr lang="ru-RU"/>
        </a:p>
      </dgm:t>
    </dgm:pt>
    <dgm:pt modelId="{B1A0F000-B17A-481B-9693-49F35404A448}">
      <dgm:prSet/>
      <dgm:spPr/>
      <dgm:t>
        <a:bodyPr/>
        <a:lstStyle/>
        <a:p>
          <a:pPr rtl="0"/>
          <a:endParaRPr lang="ru-RU" b="0" i="0" u="none" dirty="0"/>
        </a:p>
      </dgm:t>
    </dgm:pt>
    <dgm:pt modelId="{B434C640-3D5C-4998-A7F8-8BFF0407DC0F}" type="parTrans" cxnId="{A8C21585-1C16-42C9-B65B-A87BF0B67CEC}">
      <dgm:prSet/>
      <dgm:spPr/>
      <dgm:t>
        <a:bodyPr/>
        <a:lstStyle/>
        <a:p>
          <a:endParaRPr lang="ru-RU"/>
        </a:p>
      </dgm:t>
    </dgm:pt>
    <dgm:pt modelId="{997342D7-DE0A-420C-8C76-51D4119C4269}" type="sibTrans" cxnId="{A8C21585-1C16-42C9-B65B-A87BF0B67CEC}">
      <dgm:prSet/>
      <dgm:spPr/>
      <dgm:t>
        <a:bodyPr/>
        <a:lstStyle/>
        <a:p>
          <a:endParaRPr lang="ru-RU"/>
        </a:p>
      </dgm:t>
    </dgm:pt>
    <dgm:pt modelId="{4ABA7982-A0FF-439F-AA98-0F4E894D1830}">
      <dgm:prSet custT="1"/>
      <dgm:spPr/>
      <dgm:t>
        <a:bodyPr/>
        <a:lstStyle/>
        <a:p>
          <a:pPr rtl="0"/>
          <a:r>
            <a:rPr lang="ru-RU" sz="1200" b="0" i="0" u="none" dirty="0" smtClean="0"/>
            <a:t>- торговые объекты (территории), если на них или на аналогичных торговых объектах (территориях) на территории субъекта Российской Федерации в течение последних 3 лет совершено или предотвращено от 1 до 4 террористических акта и (или) в течение последних 12 месяцев не зафиксировано совершение (попытка к совершению) террористических актов;</a:t>
          </a:r>
          <a:endParaRPr lang="ru-RU" sz="1200" b="0" i="0" u="none" dirty="0"/>
        </a:p>
      </dgm:t>
    </dgm:pt>
    <dgm:pt modelId="{A8DE8B3D-9062-49CB-880B-F38A6B9E7278}" type="parTrans" cxnId="{EDDB3762-8AA8-4FF2-AB4F-B2E75B96CC84}">
      <dgm:prSet/>
      <dgm:spPr/>
      <dgm:t>
        <a:bodyPr/>
        <a:lstStyle/>
        <a:p>
          <a:endParaRPr lang="ru-RU"/>
        </a:p>
      </dgm:t>
    </dgm:pt>
    <dgm:pt modelId="{E397CA3F-6319-4C6D-B1D5-98FF4973BFEC}" type="sibTrans" cxnId="{EDDB3762-8AA8-4FF2-AB4F-B2E75B96CC84}">
      <dgm:prSet/>
      <dgm:spPr/>
      <dgm:t>
        <a:bodyPr/>
        <a:lstStyle/>
        <a:p>
          <a:endParaRPr lang="ru-RU"/>
        </a:p>
      </dgm:t>
    </dgm:pt>
    <dgm:pt modelId="{D4CCC12D-EF2F-4BEC-B2F5-34A1B83C51D5}">
      <dgm:prSet custT="1"/>
      <dgm:spPr/>
      <dgm:t>
        <a:bodyPr/>
        <a:lstStyle/>
        <a:p>
          <a:pPr rtl="0"/>
          <a:r>
            <a:rPr lang="ru-RU" sz="1100" b="0" i="0" u="none" dirty="0" smtClean="0"/>
            <a:t>- торговые объекты (территории), в районе расположения которых в течение последних 3 лет вводился критический ("красный") уровень террористической опасности от 2 до 4 раз и (или) высокий ("желтый") уровень террористической опасности от 2 до 8 раз или повышенный ("синий") уровень террористической опасности более 6 раз либо в течение последних 12 месяцев вводился критический ("красный") уровень террористической опасности от 1 до 2 раз и (или) высокий ("желтый") уровень террористической опасности от 1 до 4 раз или повышенный ("синий") уровень террористической опасности от 2 до 4 раз</a:t>
          </a:r>
          <a:r>
            <a:rPr lang="ru-RU" sz="1200" b="0" i="0" u="none" dirty="0" smtClean="0"/>
            <a:t>;</a:t>
          </a:r>
          <a:endParaRPr lang="ru-RU" sz="1200" b="0" i="0" u="none" dirty="0"/>
        </a:p>
      </dgm:t>
    </dgm:pt>
    <dgm:pt modelId="{2A9B25F5-BDF3-4296-82C3-7EDC1732BA54}" type="parTrans" cxnId="{82E1F226-0082-4EE5-95D4-525E2ABDA842}">
      <dgm:prSet/>
      <dgm:spPr/>
      <dgm:t>
        <a:bodyPr/>
        <a:lstStyle/>
        <a:p>
          <a:endParaRPr lang="ru-RU"/>
        </a:p>
      </dgm:t>
    </dgm:pt>
    <dgm:pt modelId="{FE82FD72-943E-41A3-A6FE-59630501FF18}" type="sibTrans" cxnId="{82E1F226-0082-4EE5-95D4-525E2ABDA842}">
      <dgm:prSet/>
      <dgm:spPr/>
      <dgm:t>
        <a:bodyPr/>
        <a:lstStyle/>
        <a:p>
          <a:endParaRPr lang="ru-RU"/>
        </a:p>
      </dgm:t>
    </dgm:pt>
    <dgm:pt modelId="{C201B8A1-1A52-4E88-962C-00B6DDC3A6F2}">
      <dgm:prSet custT="1"/>
      <dgm:spPr/>
      <dgm:t>
        <a:bodyPr/>
        <a:lstStyle/>
        <a:p>
          <a:pPr rtl="0"/>
          <a:r>
            <a:rPr lang="ru-RU" sz="1200" b="0" i="0" u="none" dirty="0" smtClean="0"/>
            <a:t>- торговые объекты (территории), в результате совершения террористического акта на которых прогнозируемое количество пострадавших составляет </a:t>
          </a:r>
          <a:r>
            <a:rPr lang="ru-RU" sz="1200" b="1" i="1" u="none" dirty="0" smtClean="0"/>
            <a:t>от 200 до 1000 человек</a:t>
          </a:r>
          <a:r>
            <a:rPr lang="ru-RU" sz="1200" b="0" i="0" u="none" dirty="0" smtClean="0"/>
            <a:t> и (или) прогнозируемый максимальный материальный ущерб по балансовой стоимости - </a:t>
          </a:r>
          <a:r>
            <a:rPr lang="ru-RU" sz="1200" b="1" i="1" u="none" dirty="0" smtClean="0"/>
            <a:t>от 15 до 50 млн. рублей;</a:t>
          </a:r>
          <a:endParaRPr lang="ru-RU" sz="1200" b="0" i="0" u="none" dirty="0"/>
        </a:p>
      </dgm:t>
    </dgm:pt>
    <dgm:pt modelId="{92A3BA2E-F3F8-4E91-A47E-4E7247F4CFC0}" type="parTrans" cxnId="{4E19F5D9-A53E-452A-B202-D897F69DA620}">
      <dgm:prSet/>
      <dgm:spPr/>
      <dgm:t>
        <a:bodyPr/>
        <a:lstStyle/>
        <a:p>
          <a:endParaRPr lang="ru-RU"/>
        </a:p>
      </dgm:t>
    </dgm:pt>
    <dgm:pt modelId="{24FA87C3-03D2-47AA-83FB-3E1237713A48}" type="sibTrans" cxnId="{4E19F5D9-A53E-452A-B202-D897F69DA620}">
      <dgm:prSet/>
      <dgm:spPr/>
      <dgm:t>
        <a:bodyPr/>
        <a:lstStyle/>
        <a:p>
          <a:endParaRPr lang="ru-RU"/>
        </a:p>
      </dgm:t>
    </dgm:pt>
    <dgm:pt modelId="{BFCEDB21-16C7-4C36-9C51-CA828EA1377D}" type="pres">
      <dgm:prSet presAssocID="{12316567-CA53-4AB6-BC98-D59A3EDFC1EF}" presName="diagram" presStyleCnt="0">
        <dgm:presLayoutVars>
          <dgm:chMax val="1"/>
          <dgm:dir/>
          <dgm:animLvl val="ctr"/>
          <dgm:resizeHandles val="exact"/>
        </dgm:presLayoutVars>
      </dgm:prSet>
      <dgm:spPr/>
      <dgm:t>
        <a:bodyPr/>
        <a:lstStyle/>
        <a:p>
          <a:endParaRPr lang="ru-RU"/>
        </a:p>
      </dgm:t>
    </dgm:pt>
    <dgm:pt modelId="{B8CF9D84-7DFA-40F6-94F9-C6CCF2CB6F2B}" type="pres">
      <dgm:prSet presAssocID="{12316567-CA53-4AB6-BC98-D59A3EDFC1EF}" presName="matrix" presStyleCnt="0"/>
      <dgm:spPr/>
    </dgm:pt>
    <dgm:pt modelId="{CE742097-21AA-4F48-B57F-E4DC08839138}" type="pres">
      <dgm:prSet presAssocID="{12316567-CA53-4AB6-BC98-D59A3EDFC1EF}" presName="tile1" presStyleLbl="node1" presStyleIdx="0" presStyleCnt="4"/>
      <dgm:spPr/>
      <dgm:t>
        <a:bodyPr/>
        <a:lstStyle/>
        <a:p>
          <a:endParaRPr lang="ru-RU"/>
        </a:p>
      </dgm:t>
    </dgm:pt>
    <dgm:pt modelId="{1B6DB137-F5A7-4495-BF9D-1B552A46A25C}" type="pres">
      <dgm:prSet presAssocID="{12316567-CA53-4AB6-BC98-D59A3EDFC1EF}" presName="tile1text" presStyleLbl="node1" presStyleIdx="0" presStyleCnt="4">
        <dgm:presLayoutVars>
          <dgm:chMax val="0"/>
          <dgm:chPref val="0"/>
          <dgm:bulletEnabled val="1"/>
        </dgm:presLayoutVars>
      </dgm:prSet>
      <dgm:spPr/>
      <dgm:t>
        <a:bodyPr/>
        <a:lstStyle/>
        <a:p>
          <a:endParaRPr lang="ru-RU"/>
        </a:p>
      </dgm:t>
    </dgm:pt>
    <dgm:pt modelId="{9AC28D2C-B6F8-453D-890F-564E07F77409}" type="pres">
      <dgm:prSet presAssocID="{12316567-CA53-4AB6-BC98-D59A3EDFC1EF}" presName="tile2" presStyleLbl="node1" presStyleIdx="1" presStyleCnt="4"/>
      <dgm:spPr/>
      <dgm:t>
        <a:bodyPr/>
        <a:lstStyle/>
        <a:p>
          <a:endParaRPr lang="ru-RU"/>
        </a:p>
      </dgm:t>
    </dgm:pt>
    <dgm:pt modelId="{C6D52C89-CDF9-415E-B023-9A3A86F10FDE}" type="pres">
      <dgm:prSet presAssocID="{12316567-CA53-4AB6-BC98-D59A3EDFC1EF}" presName="tile2text" presStyleLbl="node1" presStyleIdx="1" presStyleCnt="4">
        <dgm:presLayoutVars>
          <dgm:chMax val="0"/>
          <dgm:chPref val="0"/>
          <dgm:bulletEnabled val="1"/>
        </dgm:presLayoutVars>
      </dgm:prSet>
      <dgm:spPr/>
      <dgm:t>
        <a:bodyPr/>
        <a:lstStyle/>
        <a:p>
          <a:endParaRPr lang="ru-RU"/>
        </a:p>
      </dgm:t>
    </dgm:pt>
    <dgm:pt modelId="{0F02FADD-1BC3-4C26-B528-9958C2FCC3E4}" type="pres">
      <dgm:prSet presAssocID="{12316567-CA53-4AB6-BC98-D59A3EDFC1EF}" presName="tile3" presStyleLbl="node1" presStyleIdx="2" presStyleCnt="4" custLinFactNeighborY="-756"/>
      <dgm:spPr/>
      <dgm:t>
        <a:bodyPr/>
        <a:lstStyle/>
        <a:p>
          <a:endParaRPr lang="ru-RU"/>
        </a:p>
      </dgm:t>
    </dgm:pt>
    <dgm:pt modelId="{DD1F8A9C-FEE6-4BCD-9B45-1DF9DA2B2E98}" type="pres">
      <dgm:prSet presAssocID="{12316567-CA53-4AB6-BC98-D59A3EDFC1EF}" presName="tile3text" presStyleLbl="node1" presStyleIdx="2" presStyleCnt="4">
        <dgm:presLayoutVars>
          <dgm:chMax val="0"/>
          <dgm:chPref val="0"/>
          <dgm:bulletEnabled val="1"/>
        </dgm:presLayoutVars>
      </dgm:prSet>
      <dgm:spPr/>
      <dgm:t>
        <a:bodyPr/>
        <a:lstStyle/>
        <a:p>
          <a:endParaRPr lang="ru-RU"/>
        </a:p>
      </dgm:t>
    </dgm:pt>
    <dgm:pt modelId="{C05214A1-669F-484D-9BD3-26700D3A3886}" type="pres">
      <dgm:prSet presAssocID="{12316567-CA53-4AB6-BC98-D59A3EDFC1EF}" presName="tile4" presStyleLbl="node1" presStyleIdx="3" presStyleCnt="4"/>
      <dgm:spPr/>
      <dgm:t>
        <a:bodyPr/>
        <a:lstStyle/>
        <a:p>
          <a:endParaRPr lang="ru-RU"/>
        </a:p>
      </dgm:t>
    </dgm:pt>
    <dgm:pt modelId="{8E6985E7-B92E-4785-872E-FFA9F1CCA9C2}" type="pres">
      <dgm:prSet presAssocID="{12316567-CA53-4AB6-BC98-D59A3EDFC1EF}" presName="tile4text" presStyleLbl="node1" presStyleIdx="3" presStyleCnt="4">
        <dgm:presLayoutVars>
          <dgm:chMax val="0"/>
          <dgm:chPref val="0"/>
          <dgm:bulletEnabled val="1"/>
        </dgm:presLayoutVars>
      </dgm:prSet>
      <dgm:spPr/>
      <dgm:t>
        <a:bodyPr/>
        <a:lstStyle/>
        <a:p>
          <a:endParaRPr lang="ru-RU"/>
        </a:p>
      </dgm:t>
    </dgm:pt>
    <dgm:pt modelId="{D92E5A67-C9EB-408A-A91D-871B1C2865C4}" type="pres">
      <dgm:prSet presAssocID="{12316567-CA53-4AB6-BC98-D59A3EDFC1EF}" presName="centerTile" presStyleLbl="fgShp" presStyleIdx="0" presStyleCnt="1">
        <dgm:presLayoutVars>
          <dgm:chMax val="0"/>
          <dgm:chPref val="0"/>
        </dgm:presLayoutVars>
      </dgm:prSet>
      <dgm:spPr/>
      <dgm:t>
        <a:bodyPr/>
        <a:lstStyle/>
        <a:p>
          <a:endParaRPr lang="ru-RU"/>
        </a:p>
      </dgm:t>
    </dgm:pt>
  </dgm:ptLst>
  <dgm:cxnLst>
    <dgm:cxn modelId="{EDDB3762-8AA8-4FF2-AB4F-B2E75B96CC84}" srcId="{45F5F0CE-A145-4B81-83A4-D61D3A60455B}" destId="{4ABA7982-A0FF-439F-AA98-0F4E894D1830}" srcOrd="1" destOrd="0" parTransId="{A8DE8B3D-9062-49CB-880B-F38A6B9E7278}" sibTransId="{E397CA3F-6319-4C6D-B1D5-98FF4973BFEC}"/>
    <dgm:cxn modelId="{8D0B3C57-4D89-448A-A8BF-03CB715A65ED}" type="presOf" srcId="{D4CCC12D-EF2F-4BEC-B2F5-34A1B83C51D5}" destId="{DD1F8A9C-FEE6-4BCD-9B45-1DF9DA2B2E98}" srcOrd="1" destOrd="0" presId="urn:microsoft.com/office/officeart/2005/8/layout/matrix1"/>
    <dgm:cxn modelId="{5BE0EB03-47B2-48E8-9EB2-422C13E488D6}" type="presOf" srcId="{45F5F0CE-A145-4B81-83A4-D61D3A60455B}" destId="{D92E5A67-C9EB-408A-A91D-871B1C2865C4}" srcOrd="0" destOrd="0" presId="urn:microsoft.com/office/officeart/2005/8/layout/matrix1"/>
    <dgm:cxn modelId="{F72E56CD-6AEB-4696-9BA7-D5DDFC82B4B9}" type="presOf" srcId="{4ABA7982-A0FF-439F-AA98-0F4E894D1830}" destId="{9AC28D2C-B6F8-453D-890F-564E07F77409}" srcOrd="0" destOrd="0" presId="urn:microsoft.com/office/officeart/2005/8/layout/matrix1"/>
    <dgm:cxn modelId="{72BE9E2A-CF85-40F4-9851-0EE5AE374415}" type="presOf" srcId="{4ABA7982-A0FF-439F-AA98-0F4E894D1830}" destId="{C6D52C89-CDF9-415E-B023-9A3A86F10FDE}" srcOrd="1" destOrd="0" presId="urn:microsoft.com/office/officeart/2005/8/layout/matrix1"/>
    <dgm:cxn modelId="{296BAFAB-50C2-4694-9FB9-875CBA08D520}" type="presOf" srcId="{C201B8A1-1A52-4E88-962C-00B6DDC3A6F2}" destId="{C05214A1-669F-484D-9BD3-26700D3A3886}" srcOrd="0" destOrd="0" presId="urn:microsoft.com/office/officeart/2005/8/layout/matrix1"/>
    <dgm:cxn modelId="{82E1F226-0082-4EE5-95D4-525E2ABDA842}" srcId="{45F5F0CE-A145-4B81-83A4-D61D3A60455B}" destId="{D4CCC12D-EF2F-4BEC-B2F5-34A1B83C51D5}" srcOrd="2" destOrd="0" parTransId="{2A9B25F5-BDF3-4296-82C3-7EDC1732BA54}" sibTransId="{FE82FD72-943E-41A3-A6FE-59630501FF18}"/>
    <dgm:cxn modelId="{261018B3-4237-474B-860D-38AC64046EC9}" type="presOf" srcId="{12316567-CA53-4AB6-BC98-D59A3EDFC1EF}" destId="{BFCEDB21-16C7-4C36-9C51-CA828EA1377D}" srcOrd="0" destOrd="0" presId="urn:microsoft.com/office/officeart/2005/8/layout/matrix1"/>
    <dgm:cxn modelId="{4E19F5D9-A53E-452A-B202-D897F69DA620}" srcId="{45F5F0CE-A145-4B81-83A4-D61D3A60455B}" destId="{C201B8A1-1A52-4E88-962C-00B6DDC3A6F2}" srcOrd="3" destOrd="0" parTransId="{92A3BA2E-F3F8-4E91-A47E-4E7247F4CFC0}" sibTransId="{24FA87C3-03D2-47AA-83FB-3E1237713A48}"/>
    <dgm:cxn modelId="{0DABB66B-348E-4E67-A64D-B6C1ADDCC2A3}" srcId="{45F5F0CE-A145-4B81-83A4-D61D3A60455B}" destId="{44C3F476-F93C-48AE-A7C1-5505464186BA}" srcOrd="6" destOrd="0" parTransId="{E236F228-6211-457E-8856-A93020B21C21}" sibTransId="{29AEC0CF-E244-41E1-9D33-F88F19E6561B}"/>
    <dgm:cxn modelId="{112E5B9E-0750-43F4-A00F-4D1272C8B330}" srcId="{45F5F0CE-A145-4B81-83A4-D61D3A60455B}" destId="{1CEFB33B-3ED9-4595-976C-3E448890EFBC}" srcOrd="5" destOrd="0" parTransId="{F66F70F0-C77E-40C5-B7CB-4EB64A0D6D1F}" sibTransId="{FD90F22D-114C-403A-B5C1-D750686B95A1}"/>
    <dgm:cxn modelId="{13B2FB8E-15B3-4A30-A403-4DDF01A6E13B}" type="presOf" srcId="{F9635020-E860-4001-A446-F5A6A0E4BA77}" destId="{CE742097-21AA-4F48-B57F-E4DC08839138}" srcOrd="0" destOrd="0" presId="urn:microsoft.com/office/officeart/2005/8/layout/matrix1"/>
    <dgm:cxn modelId="{50426458-2692-4070-B133-F7B78EE952EE}" srcId="{12316567-CA53-4AB6-BC98-D59A3EDFC1EF}" destId="{45F5F0CE-A145-4B81-83A4-D61D3A60455B}" srcOrd="0" destOrd="0" parTransId="{BBCABA20-C876-438D-A16C-D0C0C5B0CB57}" sibTransId="{EB268638-8231-40B0-972B-E8474A94F566}"/>
    <dgm:cxn modelId="{4608C5DB-1E40-4318-B448-9BD25A48CE53}" type="presOf" srcId="{F9635020-E860-4001-A446-F5A6A0E4BA77}" destId="{1B6DB137-F5A7-4495-BF9D-1B552A46A25C}" srcOrd="1" destOrd="0" presId="urn:microsoft.com/office/officeart/2005/8/layout/matrix1"/>
    <dgm:cxn modelId="{641C1E30-C37D-4572-91C9-FA8C09FC201C}" srcId="{45F5F0CE-A145-4B81-83A4-D61D3A60455B}" destId="{F9635020-E860-4001-A446-F5A6A0E4BA77}" srcOrd="0" destOrd="0" parTransId="{5C749E3A-8EE6-41C5-B3A7-DA5491F20F65}" sibTransId="{B1F5D0D2-F5A9-44D7-919A-3009AAD13641}"/>
    <dgm:cxn modelId="{BDE8A933-FC28-4631-AADB-7D6057B342A3}" srcId="{45F5F0CE-A145-4B81-83A4-D61D3A60455B}" destId="{34EDF9A0-81C3-424F-9397-7CAA52FCB84F}" srcOrd="7" destOrd="0" parTransId="{DB60A939-5DAE-4E42-93DD-0E5BE8C9FE16}" sibTransId="{E88EF900-D877-471E-88F4-4B9007A0A112}"/>
    <dgm:cxn modelId="{8FA6EC01-5E70-4AE2-BD7C-31AA8B8B5827}" type="presOf" srcId="{D4CCC12D-EF2F-4BEC-B2F5-34A1B83C51D5}" destId="{0F02FADD-1BC3-4C26-B528-9958C2FCC3E4}" srcOrd="0" destOrd="0" presId="urn:microsoft.com/office/officeart/2005/8/layout/matrix1"/>
    <dgm:cxn modelId="{A8C21585-1C16-42C9-B65B-A87BF0B67CEC}" srcId="{45F5F0CE-A145-4B81-83A4-D61D3A60455B}" destId="{B1A0F000-B17A-481B-9693-49F35404A448}" srcOrd="4" destOrd="0" parTransId="{B434C640-3D5C-4998-A7F8-8BFF0407DC0F}" sibTransId="{997342D7-DE0A-420C-8C76-51D4119C4269}"/>
    <dgm:cxn modelId="{7FFECD6B-C1EB-48DE-80CF-6CD57FE960BB}" type="presOf" srcId="{C201B8A1-1A52-4E88-962C-00B6DDC3A6F2}" destId="{8E6985E7-B92E-4785-872E-FFA9F1CCA9C2}" srcOrd="1" destOrd="0" presId="urn:microsoft.com/office/officeart/2005/8/layout/matrix1"/>
    <dgm:cxn modelId="{177247BD-1CCD-4A97-A661-76B3FBF5C891}" type="presParOf" srcId="{BFCEDB21-16C7-4C36-9C51-CA828EA1377D}" destId="{B8CF9D84-7DFA-40F6-94F9-C6CCF2CB6F2B}" srcOrd="0" destOrd="0" presId="urn:microsoft.com/office/officeart/2005/8/layout/matrix1"/>
    <dgm:cxn modelId="{49CE2B20-62DA-4446-A1C8-7FEE3C8EB7BD}" type="presParOf" srcId="{B8CF9D84-7DFA-40F6-94F9-C6CCF2CB6F2B}" destId="{CE742097-21AA-4F48-B57F-E4DC08839138}" srcOrd="0" destOrd="0" presId="urn:microsoft.com/office/officeart/2005/8/layout/matrix1"/>
    <dgm:cxn modelId="{443AB776-2F36-4F10-93C4-74BC82A47A64}" type="presParOf" srcId="{B8CF9D84-7DFA-40F6-94F9-C6CCF2CB6F2B}" destId="{1B6DB137-F5A7-4495-BF9D-1B552A46A25C}" srcOrd="1" destOrd="0" presId="urn:microsoft.com/office/officeart/2005/8/layout/matrix1"/>
    <dgm:cxn modelId="{47FFB812-BE86-4158-97DC-4A8273C09190}" type="presParOf" srcId="{B8CF9D84-7DFA-40F6-94F9-C6CCF2CB6F2B}" destId="{9AC28D2C-B6F8-453D-890F-564E07F77409}" srcOrd="2" destOrd="0" presId="urn:microsoft.com/office/officeart/2005/8/layout/matrix1"/>
    <dgm:cxn modelId="{3FE47E1E-3BD6-4E4A-8508-9B250BE105C6}" type="presParOf" srcId="{B8CF9D84-7DFA-40F6-94F9-C6CCF2CB6F2B}" destId="{C6D52C89-CDF9-415E-B023-9A3A86F10FDE}" srcOrd="3" destOrd="0" presId="urn:microsoft.com/office/officeart/2005/8/layout/matrix1"/>
    <dgm:cxn modelId="{BA8253BF-6F25-45F8-B97A-73B8A5EED1D1}" type="presParOf" srcId="{B8CF9D84-7DFA-40F6-94F9-C6CCF2CB6F2B}" destId="{0F02FADD-1BC3-4C26-B528-9958C2FCC3E4}" srcOrd="4" destOrd="0" presId="urn:microsoft.com/office/officeart/2005/8/layout/matrix1"/>
    <dgm:cxn modelId="{19DD3543-32B7-49AE-99E6-C873043913AC}" type="presParOf" srcId="{B8CF9D84-7DFA-40F6-94F9-C6CCF2CB6F2B}" destId="{DD1F8A9C-FEE6-4BCD-9B45-1DF9DA2B2E98}" srcOrd="5" destOrd="0" presId="urn:microsoft.com/office/officeart/2005/8/layout/matrix1"/>
    <dgm:cxn modelId="{6F6B4A41-128C-4BDB-802C-39A0621F6006}" type="presParOf" srcId="{B8CF9D84-7DFA-40F6-94F9-C6CCF2CB6F2B}" destId="{C05214A1-669F-484D-9BD3-26700D3A3886}" srcOrd="6" destOrd="0" presId="urn:microsoft.com/office/officeart/2005/8/layout/matrix1"/>
    <dgm:cxn modelId="{FD3B5CA4-1B71-466D-91C2-3A39005D6246}" type="presParOf" srcId="{B8CF9D84-7DFA-40F6-94F9-C6CCF2CB6F2B}" destId="{8E6985E7-B92E-4785-872E-FFA9F1CCA9C2}" srcOrd="7" destOrd="0" presId="urn:microsoft.com/office/officeart/2005/8/layout/matrix1"/>
    <dgm:cxn modelId="{70B0ED17-05BF-4E03-9C2A-85B378177047}" type="presParOf" srcId="{BFCEDB21-16C7-4C36-9C51-CA828EA1377D}" destId="{D92E5A67-C9EB-408A-A91D-871B1C2865C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2316567-CA53-4AB6-BC98-D59A3EDFC1EF}"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45F5F0CE-A145-4B81-83A4-D61D3A60455B}">
      <dgm:prSet phldrT="[Текст]" custT="1"/>
      <dgm:spPr/>
      <dgm:t>
        <a:bodyPr/>
        <a:lstStyle/>
        <a:p>
          <a:pPr rtl="0"/>
          <a:r>
            <a:rPr lang="ru-RU" sz="1200" b="1" i="1" u="none" dirty="0" smtClean="0"/>
            <a:t>Устанавливается третья категория торгового объекта (территории):</a:t>
          </a:r>
          <a:endParaRPr lang="ru-RU" sz="1200" dirty="0"/>
        </a:p>
      </dgm:t>
    </dgm:pt>
    <dgm:pt modelId="{BBCABA20-C876-438D-A16C-D0C0C5B0CB57}" type="parTrans" cxnId="{50426458-2692-4070-B133-F7B78EE952EE}">
      <dgm:prSet/>
      <dgm:spPr/>
      <dgm:t>
        <a:bodyPr/>
        <a:lstStyle/>
        <a:p>
          <a:endParaRPr lang="ru-RU"/>
        </a:p>
      </dgm:t>
    </dgm:pt>
    <dgm:pt modelId="{EB268638-8231-40B0-972B-E8474A94F566}" type="sibTrans" cxnId="{50426458-2692-4070-B133-F7B78EE952EE}">
      <dgm:prSet/>
      <dgm:spPr/>
      <dgm:t>
        <a:bodyPr/>
        <a:lstStyle/>
        <a:p>
          <a:endParaRPr lang="ru-RU"/>
        </a:p>
      </dgm:t>
    </dgm:pt>
    <dgm:pt modelId="{F9635020-E860-4001-A446-F5A6A0E4BA77}">
      <dgm:prSet phldrT="[Текст]" custT="1"/>
      <dgm:spPr/>
      <dgm:t>
        <a:bodyPr/>
        <a:lstStyle/>
        <a:p>
          <a:pPr rtl="0"/>
          <a:r>
            <a:rPr lang="ru-RU" sz="1200" b="0" i="1" u="none" dirty="0" smtClean="0"/>
            <a:t>в) торговые объекты (территории) </a:t>
          </a:r>
          <a:r>
            <a:rPr lang="ru-RU" sz="1200" b="1" i="1" u="sng" dirty="0" smtClean="0"/>
            <a:t>третьей категории</a:t>
          </a:r>
          <a:r>
            <a:rPr lang="ru-RU" sz="1200" b="1" i="1" u="none" dirty="0" smtClean="0"/>
            <a:t>,</a:t>
          </a:r>
          <a:r>
            <a:rPr lang="ru-RU" sz="1200" b="0" i="1" u="none" dirty="0" smtClean="0"/>
            <a:t> к которой относятся:</a:t>
          </a:r>
          <a:endParaRPr lang="ru-RU" sz="1200" dirty="0"/>
        </a:p>
      </dgm:t>
    </dgm:pt>
    <dgm:pt modelId="{5C749E3A-8EE6-41C5-B3A7-DA5491F20F65}" type="parTrans" cxnId="{641C1E30-C37D-4572-91C9-FA8C09FC201C}">
      <dgm:prSet/>
      <dgm:spPr/>
      <dgm:t>
        <a:bodyPr/>
        <a:lstStyle/>
        <a:p>
          <a:endParaRPr lang="ru-RU"/>
        </a:p>
      </dgm:t>
    </dgm:pt>
    <dgm:pt modelId="{B1F5D0D2-F5A9-44D7-919A-3009AAD13641}" type="sibTrans" cxnId="{641C1E30-C37D-4572-91C9-FA8C09FC201C}">
      <dgm:prSet/>
      <dgm:spPr/>
      <dgm:t>
        <a:bodyPr/>
        <a:lstStyle/>
        <a:p>
          <a:endParaRPr lang="ru-RU"/>
        </a:p>
      </dgm:t>
    </dgm:pt>
    <dgm:pt modelId="{1CEFB33B-3ED9-4595-976C-3E448890EFBC}">
      <dgm:prSet phldrT="[Текст]" phldr="1"/>
      <dgm:spPr/>
      <dgm:t>
        <a:bodyPr/>
        <a:lstStyle/>
        <a:p>
          <a:endParaRPr lang="ru-RU" dirty="0"/>
        </a:p>
      </dgm:t>
    </dgm:pt>
    <dgm:pt modelId="{F66F70F0-C77E-40C5-B7CB-4EB64A0D6D1F}" type="parTrans" cxnId="{112E5B9E-0750-43F4-A00F-4D1272C8B330}">
      <dgm:prSet/>
      <dgm:spPr/>
      <dgm:t>
        <a:bodyPr/>
        <a:lstStyle/>
        <a:p>
          <a:endParaRPr lang="ru-RU"/>
        </a:p>
      </dgm:t>
    </dgm:pt>
    <dgm:pt modelId="{FD90F22D-114C-403A-B5C1-D750686B95A1}" type="sibTrans" cxnId="{112E5B9E-0750-43F4-A00F-4D1272C8B330}">
      <dgm:prSet/>
      <dgm:spPr/>
      <dgm:t>
        <a:bodyPr/>
        <a:lstStyle/>
        <a:p>
          <a:endParaRPr lang="ru-RU"/>
        </a:p>
      </dgm:t>
    </dgm:pt>
    <dgm:pt modelId="{44C3F476-F93C-48AE-A7C1-5505464186BA}">
      <dgm:prSet phldrT="[Текст]" phldr="1"/>
      <dgm:spPr/>
      <dgm:t>
        <a:bodyPr/>
        <a:lstStyle/>
        <a:p>
          <a:endParaRPr lang="ru-RU" dirty="0"/>
        </a:p>
      </dgm:t>
    </dgm:pt>
    <dgm:pt modelId="{E236F228-6211-457E-8856-A93020B21C21}" type="parTrans" cxnId="{0DABB66B-348E-4E67-A64D-B6C1ADDCC2A3}">
      <dgm:prSet/>
      <dgm:spPr/>
      <dgm:t>
        <a:bodyPr/>
        <a:lstStyle/>
        <a:p>
          <a:endParaRPr lang="ru-RU"/>
        </a:p>
      </dgm:t>
    </dgm:pt>
    <dgm:pt modelId="{29AEC0CF-E244-41E1-9D33-F88F19E6561B}" type="sibTrans" cxnId="{0DABB66B-348E-4E67-A64D-B6C1ADDCC2A3}">
      <dgm:prSet/>
      <dgm:spPr/>
      <dgm:t>
        <a:bodyPr/>
        <a:lstStyle/>
        <a:p>
          <a:endParaRPr lang="ru-RU"/>
        </a:p>
      </dgm:t>
    </dgm:pt>
    <dgm:pt modelId="{34EDF9A0-81C3-424F-9397-7CAA52FCB84F}">
      <dgm:prSet phldrT="[Текст]" phldr="1"/>
      <dgm:spPr/>
      <dgm:t>
        <a:bodyPr/>
        <a:lstStyle/>
        <a:p>
          <a:endParaRPr lang="ru-RU" dirty="0"/>
        </a:p>
      </dgm:t>
    </dgm:pt>
    <dgm:pt modelId="{DB60A939-5DAE-4E42-93DD-0E5BE8C9FE16}" type="parTrans" cxnId="{BDE8A933-FC28-4631-AADB-7D6057B342A3}">
      <dgm:prSet/>
      <dgm:spPr/>
      <dgm:t>
        <a:bodyPr/>
        <a:lstStyle/>
        <a:p>
          <a:endParaRPr lang="ru-RU"/>
        </a:p>
      </dgm:t>
    </dgm:pt>
    <dgm:pt modelId="{E88EF900-D877-471E-88F4-4B9007A0A112}" type="sibTrans" cxnId="{BDE8A933-FC28-4631-AADB-7D6057B342A3}">
      <dgm:prSet/>
      <dgm:spPr/>
      <dgm:t>
        <a:bodyPr/>
        <a:lstStyle/>
        <a:p>
          <a:endParaRPr lang="ru-RU"/>
        </a:p>
      </dgm:t>
    </dgm:pt>
    <dgm:pt modelId="{B1A0F000-B17A-481B-9693-49F35404A448}">
      <dgm:prSet/>
      <dgm:spPr/>
      <dgm:t>
        <a:bodyPr/>
        <a:lstStyle/>
        <a:p>
          <a:pPr rtl="0"/>
          <a:endParaRPr lang="ru-RU" b="0" i="0" u="none" dirty="0"/>
        </a:p>
      </dgm:t>
    </dgm:pt>
    <dgm:pt modelId="{B434C640-3D5C-4998-A7F8-8BFF0407DC0F}" type="parTrans" cxnId="{A8C21585-1C16-42C9-B65B-A87BF0B67CEC}">
      <dgm:prSet/>
      <dgm:spPr/>
      <dgm:t>
        <a:bodyPr/>
        <a:lstStyle/>
        <a:p>
          <a:endParaRPr lang="ru-RU"/>
        </a:p>
      </dgm:t>
    </dgm:pt>
    <dgm:pt modelId="{997342D7-DE0A-420C-8C76-51D4119C4269}" type="sibTrans" cxnId="{A8C21585-1C16-42C9-B65B-A87BF0B67CEC}">
      <dgm:prSet/>
      <dgm:spPr/>
      <dgm:t>
        <a:bodyPr/>
        <a:lstStyle/>
        <a:p>
          <a:endParaRPr lang="ru-RU"/>
        </a:p>
      </dgm:t>
    </dgm:pt>
    <dgm:pt modelId="{C201B8A1-1A52-4E88-962C-00B6DDC3A6F2}">
      <dgm:prSet custT="1"/>
      <dgm:spPr/>
      <dgm:t>
        <a:bodyPr/>
        <a:lstStyle/>
        <a:p>
          <a:pPr rtl="0"/>
          <a:endParaRPr lang="ru-RU" sz="1200" b="0" i="0" u="none" dirty="0"/>
        </a:p>
      </dgm:t>
    </dgm:pt>
    <dgm:pt modelId="{92A3BA2E-F3F8-4E91-A47E-4E7247F4CFC0}" type="parTrans" cxnId="{4E19F5D9-A53E-452A-B202-D897F69DA620}">
      <dgm:prSet/>
      <dgm:spPr/>
      <dgm:t>
        <a:bodyPr/>
        <a:lstStyle/>
        <a:p>
          <a:endParaRPr lang="ru-RU"/>
        </a:p>
      </dgm:t>
    </dgm:pt>
    <dgm:pt modelId="{24FA87C3-03D2-47AA-83FB-3E1237713A48}" type="sibTrans" cxnId="{4E19F5D9-A53E-452A-B202-D897F69DA620}">
      <dgm:prSet/>
      <dgm:spPr/>
      <dgm:t>
        <a:bodyPr/>
        <a:lstStyle/>
        <a:p>
          <a:endParaRPr lang="ru-RU"/>
        </a:p>
      </dgm:t>
    </dgm:pt>
    <dgm:pt modelId="{434A7BD9-38DA-478F-AC01-71F850888444}">
      <dgm:prSet custT="1"/>
      <dgm:spPr/>
      <dgm:t>
        <a:bodyPr/>
        <a:lstStyle/>
        <a:p>
          <a:pPr rtl="0"/>
          <a:r>
            <a:rPr lang="ru-RU" sz="1200" b="0" i="0" u="none" dirty="0" smtClean="0"/>
            <a:t>- торговые объекты (территории), если на них или на аналогичных торговых объектах (территориях) на территории субъекта Российской Федерации в течение последних 3 лет не зафиксировано совершение (попытка к совершению) террористических актов;</a:t>
          </a:r>
          <a:endParaRPr lang="ru-RU" sz="1200" b="0" i="0" u="none" dirty="0"/>
        </a:p>
      </dgm:t>
    </dgm:pt>
    <dgm:pt modelId="{AE700AD5-1161-4F83-B3E5-5D6BC764F5A8}" type="parTrans" cxnId="{C046D8D9-13EA-4844-9830-A6DE4D6548D6}">
      <dgm:prSet/>
      <dgm:spPr/>
      <dgm:t>
        <a:bodyPr/>
        <a:lstStyle/>
        <a:p>
          <a:endParaRPr lang="ru-RU"/>
        </a:p>
      </dgm:t>
    </dgm:pt>
    <dgm:pt modelId="{AE3B4873-BCDB-4EA5-A4F1-5D7B5338EB7C}" type="sibTrans" cxnId="{C046D8D9-13EA-4844-9830-A6DE4D6548D6}">
      <dgm:prSet/>
      <dgm:spPr/>
      <dgm:t>
        <a:bodyPr/>
        <a:lstStyle/>
        <a:p>
          <a:endParaRPr lang="ru-RU"/>
        </a:p>
      </dgm:t>
    </dgm:pt>
    <dgm:pt modelId="{3688F774-BDA2-4B43-A311-DBB2E0A7BE11}">
      <dgm:prSet/>
      <dgm:spPr/>
      <dgm:t>
        <a:bodyPr/>
        <a:lstStyle/>
        <a:p>
          <a:pPr rtl="0"/>
          <a:r>
            <a:rPr lang="ru-RU" b="0" i="0" u="none" dirty="0" smtClean="0"/>
            <a:t>- торговые объекты (территории), в районе расположения которых в течение последних 3 лет вводился высокий ("желтый") уровень террористической опасности не более 1 раза или повышенный ("синий") уровень террористической опасности менее 4 раз либо в течение последних 12 месяцев вводился критический ("красный") уровень террористической опасности от 1 до 2 раз и (или) высокий ("желтый") уровень террористической опасности от 2 до 4 раз или повышенный ("синий") уровень террористической опасности менее 2 раз;</a:t>
          </a:r>
          <a:endParaRPr lang="ru-RU" b="0" i="0" u="none" dirty="0"/>
        </a:p>
      </dgm:t>
    </dgm:pt>
    <dgm:pt modelId="{B49F04B4-3D97-4FAA-88D5-DDCDE163C6B8}" type="parTrans" cxnId="{CC1E550E-B892-4C42-A316-095ED7C34002}">
      <dgm:prSet/>
      <dgm:spPr/>
      <dgm:t>
        <a:bodyPr/>
        <a:lstStyle/>
        <a:p>
          <a:endParaRPr lang="ru-RU"/>
        </a:p>
      </dgm:t>
    </dgm:pt>
    <dgm:pt modelId="{675F69BE-D648-4E28-87DB-AF8CA59C613F}" type="sibTrans" cxnId="{CC1E550E-B892-4C42-A316-095ED7C34002}">
      <dgm:prSet/>
      <dgm:spPr/>
      <dgm:t>
        <a:bodyPr/>
        <a:lstStyle/>
        <a:p>
          <a:endParaRPr lang="ru-RU"/>
        </a:p>
      </dgm:t>
    </dgm:pt>
    <dgm:pt modelId="{4624EBBC-2952-4AF1-B579-5B49AAEF43CC}">
      <dgm:prSet custT="1"/>
      <dgm:spPr/>
      <dgm:t>
        <a:bodyPr/>
        <a:lstStyle/>
        <a:p>
          <a:pPr rtl="0"/>
          <a:r>
            <a:rPr lang="ru-RU" sz="1200" b="0" i="0" u="none" dirty="0" smtClean="0"/>
            <a:t>- торговые объекты (территории), в результате совершения террористического акта на которых прогнозируемое количество пострадавших составляет </a:t>
          </a:r>
          <a:r>
            <a:rPr lang="ru-RU" sz="1200" b="1" i="1" u="none" dirty="0" smtClean="0"/>
            <a:t>от 50 до 200 человек</a:t>
          </a:r>
          <a:r>
            <a:rPr lang="ru-RU" sz="1200" b="0" i="0" u="none" dirty="0" smtClean="0"/>
            <a:t> и (или) прогнозируемый максимальный материальный ущерб по балансовой стоимости</a:t>
          </a:r>
          <a:r>
            <a:rPr lang="ru-RU" sz="1200" b="1" i="1" u="none" dirty="0" smtClean="0"/>
            <a:t> от 5 до 15 млн. рублей.</a:t>
          </a:r>
          <a:endParaRPr lang="ru-RU" sz="1200" b="0" i="0" u="none" dirty="0"/>
        </a:p>
      </dgm:t>
    </dgm:pt>
    <dgm:pt modelId="{F7955D6D-ACB0-4038-BE65-AA239C8CC96C}" type="parTrans" cxnId="{2FCC9011-A292-46A1-BFB6-AF05CA43A910}">
      <dgm:prSet/>
      <dgm:spPr/>
      <dgm:t>
        <a:bodyPr/>
        <a:lstStyle/>
        <a:p>
          <a:endParaRPr lang="ru-RU"/>
        </a:p>
      </dgm:t>
    </dgm:pt>
    <dgm:pt modelId="{6484F0BD-FB38-4B16-8763-381D2114D817}" type="sibTrans" cxnId="{2FCC9011-A292-46A1-BFB6-AF05CA43A910}">
      <dgm:prSet/>
      <dgm:spPr/>
      <dgm:t>
        <a:bodyPr/>
        <a:lstStyle/>
        <a:p>
          <a:endParaRPr lang="ru-RU"/>
        </a:p>
      </dgm:t>
    </dgm:pt>
    <dgm:pt modelId="{BFCEDB21-16C7-4C36-9C51-CA828EA1377D}" type="pres">
      <dgm:prSet presAssocID="{12316567-CA53-4AB6-BC98-D59A3EDFC1EF}" presName="diagram" presStyleCnt="0">
        <dgm:presLayoutVars>
          <dgm:chMax val="1"/>
          <dgm:dir/>
          <dgm:animLvl val="ctr"/>
          <dgm:resizeHandles val="exact"/>
        </dgm:presLayoutVars>
      </dgm:prSet>
      <dgm:spPr/>
      <dgm:t>
        <a:bodyPr/>
        <a:lstStyle/>
        <a:p>
          <a:endParaRPr lang="ru-RU"/>
        </a:p>
      </dgm:t>
    </dgm:pt>
    <dgm:pt modelId="{B8CF9D84-7DFA-40F6-94F9-C6CCF2CB6F2B}" type="pres">
      <dgm:prSet presAssocID="{12316567-CA53-4AB6-BC98-D59A3EDFC1EF}" presName="matrix" presStyleCnt="0"/>
      <dgm:spPr/>
    </dgm:pt>
    <dgm:pt modelId="{CE742097-21AA-4F48-B57F-E4DC08839138}" type="pres">
      <dgm:prSet presAssocID="{12316567-CA53-4AB6-BC98-D59A3EDFC1EF}" presName="tile1" presStyleLbl="node1" presStyleIdx="0" presStyleCnt="4"/>
      <dgm:spPr/>
      <dgm:t>
        <a:bodyPr/>
        <a:lstStyle/>
        <a:p>
          <a:endParaRPr lang="ru-RU"/>
        </a:p>
      </dgm:t>
    </dgm:pt>
    <dgm:pt modelId="{1B6DB137-F5A7-4495-BF9D-1B552A46A25C}" type="pres">
      <dgm:prSet presAssocID="{12316567-CA53-4AB6-BC98-D59A3EDFC1EF}" presName="tile1text" presStyleLbl="node1" presStyleIdx="0" presStyleCnt="4">
        <dgm:presLayoutVars>
          <dgm:chMax val="0"/>
          <dgm:chPref val="0"/>
          <dgm:bulletEnabled val="1"/>
        </dgm:presLayoutVars>
      </dgm:prSet>
      <dgm:spPr/>
      <dgm:t>
        <a:bodyPr/>
        <a:lstStyle/>
        <a:p>
          <a:endParaRPr lang="ru-RU"/>
        </a:p>
      </dgm:t>
    </dgm:pt>
    <dgm:pt modelId="{9AC28D2C-B6F8-453D-890F-564E07F77409}" type="pres">
      <dgm:prSet presAssocID="{12316567-CA53-4AB6-BC98-D59A3EDFC1EF}" presName="tile2" presStyleLbl="node1" presStyleIdx="1" presStyleCnt="4"/>
      <dgm:spPr/>
      <dgm:t>
        <a:bodyPr/>
        <a:lstStyle/>
        <a:p>
          <a:endParaRPr lang="ru-RU"/>
        </a:p>
      </dgm:t>
    </dgm:pt>
    <dgm:pt modelId="{C6D52C89-CDF9-415E-B023-9A3A86F10FDE}" type="pres">
      <dgm:prSet presAssocID="{12316567-CA53-4AB6-BC98-D59A3EDFC1EF}" presName="tile2text" presStyleLbl="node1" presStyleIdx="1" presStyleCnt="4">
        <dgm:presLayoutVars>
          <dgm:chMax val="0"/>
          <dgm:chPref val="0"/>
          <dgm:bulletEnabled val="1"/>
        </dgm:presLayoutVars>
      </dgm:prSet>
      <dgm:spPr/>
      <dgm:t>
        <a:bodyPr/>
        <a:lstStyle/>
        <a:p>
          <a:endParaRPr lang="ru-RU"/>
        </a:p>
      </dgm:t>
    </dgm:pt>
    <dgm:pt modelId="{0F02FADD-1BC3-4C26-B528-9958C2FCC3E4}" type="pres">
      <dgm:prSet presAssocID="{12316567-CA53-4AB6-BC98-D59A3EDFC1EF}" presName="tile3" presStyleLbl="node1" presStyleIdx="2" presStyleCnt="4" custLinFactNeighborY="-756"/>
      <dgm:spPr/>
      <dgm:t>
        <a:bodyPr/>
        <a:lstStyle/>
        <a:p>
          <a:endParaRPr lang="ru-RU"/>
        </a:p>
      </dgm:t>
    </dgm:pt>
    <dgm:pt modelId="{DD1F8A9C-FEE6-4BCD-9B45-1DF9DA2B2E98}" type="pres">
      <dgm:prSet presAssocID="{12316567-CA53-4AB6-BC98-D59A3EDFC1EF}" presName="tile3text" presStyleLbl="node1" presStyleIdx="2" presStyleCnt="4">
        <dgm:presLayoutVars>
          <dgm:chMax val="0"/>
          <dgm:chPref val="0"/>
          <dgm:bulletEnabled val="1"/>
        </dgm:presLayoutVars>
      </dgm:prSet>
      <dgm:spPr/>
      <dgm:t>
        <a:bodyPr/>
        <a:lstStyle/>
        <a:p>
          <a:endParaRPr lang="ru-RU"/>
        </a:p>
      </dgm:t>
    </dgm:pt>
    <dgm:pt modelId="{C05214A1-669F-484D-9BD3-26700D3A3886}" type="pres">
      <dgm:prSet presAssocID="{12316567-CA53-4AB6-BC98-D59A3EDFC1EF}" presName="tile4" presStyleLbl="node1" presStyleIdx="3" presStyleCnt="4"/>
      <dgm:spPr/>
      <dgm:t>
        <a:bodyPr/>
        <a:lstStyle/>
        <a:p>
          <a:endParaRPr lang="ru-RU"/>
        </a:p>
      </dgm:t>
    </dgm:pt>
    <dgm:pt modelId="{8E6985E7-B92E-4785-872E-FFA9F1CCA9C2}" type="pres">
      <dgm:prSet presAssocID="{12316567-CA53-4AB6-BC98-D59A3EDFC1EF}" presName="tile4text" presStyleLbl="node1" presStyleIdx="3" presStyleCnt="4">
        <dgm:presLayoutVars>
          <dgm:chMax val="0"/>
          <dgm:chPref val="0"/>
          <dgm:bulletEnabled val="1"/>
        </dgm:presLayoutVars>
      </dgm:prSet>
      <dgm:spPr/>
      <dgm:t>
        <a:bodyPr/>
        <a:lstStyle/>
        <a:p>
          <a:endParaRPr lang="ru-RU"/>
        </a:p>
      </dgm:t>
    </dgm:pt>
    <dgm:pt modelId="{D92E5A67-C9EB-408A-A91D-871B1C2865C4}" type="pres">
      <dgm:prSet presAssocID="{12316567-CA53-4AB6-BC98-D59A3EDFC1EF}" presName="centerTile" presStyleLbl="fgShp" presStyleIdx="0" presStyleCnt="1">
        <dgm:presLayoutVars>
          <dgm:chMax val="0"/>
          <dgm:chPref val="0"/>
        </dgm:presLayoutVars>
      </dgm:prSet>
      <dgm:spPr/>
      <dgm:t>
        <a:bodyPr/>
        <a:lstStyle/>
        <a:p>
          <a:endParaRPr lang="ru-RU"/>
        </a:p>
      </dgm:t>
    </dgm:pt>
  </dgm:ptLst>
  <dgm:cxnLst>
    <dgm:cxn modelId="{8F6DC6A1-5AC5-4AD3-B120-BF127F2CA4E4}" type="presOf" srcId="{F9635020-E860-4001-A446-F5A6A0E4BA77}" destId="{CE742097-21AA-4F48-B57F-E4DC08839138}" srcOrd="0" destOrd="0" presId="urn:microsoft.com/office/officeart/2005/8/layout/matrix1"/>
    <dgm:cxn modelId="{E95698C1-9E27-4C7F-8F1B-F6AAEC7F69B6}" type="presOf" srcId="{45F5F0CE-A145-4B81-83A4-D61D3A60455B}" destId="{D92E5A67-C9EB-408A-A91D-871B1C2865C4}" srcOrd="0" destOrd="0" presId="urn:microsoft.com/office/officeart/2005/8/layout/matrix1"/>
    <dgm:cxn modelId="{8A79CE5B-EC39-4477-B2B3-5151BBAC1CAC}" type="presOf" srcId="{4624EBBC-2952-4AF1-B579-5B49AAEF43CC}" destId="{C05214A1-669F-484D-9BD3-26700D3A3886}" srcOrd="0" destOrd="0" presId="urn:microsoft.com/office/officeart/2005/8/layout/matrix1"/>
    <dgm:cxn modelId="{CC1E550E-B892-4C42-A316-095ED7C34002}" srcId="{45F5F0CE-A145-4B81-83A4-D61D3A60455B}" destId="{3688F774-BDA2-4B43-A311-DBB2E0A7BE11}" srcOrd="2" destOrd="0" parTransId="{B49F04B4-3D97-4FAA-88D5-DDCDE163C6B8}" sibTransId="{675F69BE-D648-4E28-87DB-AF8CA59C613F}"/>
    <dgm:cxn modelId="{9DC8279E-65AA-4A15-BC1D-15BBF3DA1F32}" type="presOf" srcId="{12316567-CA53-4AB6-BC98-D59A3EDFC1EF}" destId="{BFCEDB21-16C7-4C36-9C51-CA828EA1377D}" srcOrd="0" destOrd="0" presId="urn:microsoft.com/office/officeart/2005/8/layout/matrix1"/>
    <dgm:cxn modelId="{32EBB55F-2E6A-40D9-97AD-FE93ED742438}" type="presOf" srcId="{3688F774-BDA2-4B43-A311-DBB2E0A7BE11}" destId="{DD1F8A9C-FEE6-4BCD-9B45-1DF9DA2B2E98}" srcOrd="1" destOrd="0" presId="urn:microsoft.com/office/officeart/2005/8/layout/matrix1"/>
    <dgm:cxn modelId="{FA2243CF-5B9B-4033-A4A3-94EFA19A29AE}" type="presOf" srcId="{434A7BD9-38DA-478F-AC01-71F850888444}" destId="{9AC28D2C-B6F8-453D-890F-564E07F77409}" srcOrd="0" destOrd="0" presId="urn:microsoft.com/office/officeart/2005/8/layout/matrix1"/>
    <dgm:cxn modelId="{4E19F5D9-A53E-452A-B202-D897F69DA620}" srcId="{45F5F0CE-A145-4B81-83A4-D61D3A60455B}" destId="{C201B8A1-1A52-4E88-962C-00B6DDC3A6F2}" srcOrd="4" destOrd="0" parTransId="{92A3BA2E-F3F8-4E91-A47E-4E7247F4CFC0}" sibTransId="{24FA87C3-03D2-47AA-83FB-3E1237713A48}"/>
    <dgm:cxn modelId="{0DABB66B-348E-4E67-A64D-B6C1ADDCC2A3}" srcId="{45F5F0CE-A145-4B81-83A4-D61D3A60455B}" destId="{44C3F476-F93C-48AE-A7C1-5505464186BA}" srcOrd="7" destOrd="0" parTransId="{E236F228-6211-457E-8856-A93020B21C21}" sibTransId="{29AEC0CF-E244-41E1-9D33-F88F19E6561B}"/>
    <dgm:cxn modelId="{112E5B9E-0750-43F4-A00F-4D1272C8B330}" srcId="{45F5F0CE-A145-4B81-83A4-D61D3A60455B}" destId="{1CEFB33B-3ED9-4595-976C-3E448890EFBC}" srcOrd="6" destOrd="0" parTransId="{F66F70F0-C77E-40C5-B7CB-4EB64A0D6D1F}" sibTransId="{FD90F22D-114C-403A-B5C1-D750686B95A1}"/>
    <dgm:cxn modelId="{276386FE-84EE-4D9F-90A6-A9EC2E32DF10}" type="presOf" srcId="{F9635020-E860-4001-A446-F5A6A0E4BA77}" destId="{1B6DB137-F5A7-4495-BF9D-1B552A46A25C}" srcOrd="1" destOrd="0" presId="urn:microsoft.com/office/officeart/2005/8/layout/matrix1"/>
    <dgm:cxn modelId="{50426458-2692-4070-B133-F7B78EE952EE}" srcId="{12316567-CA53-4AB6-BC98-D59A3EDFC1EF}" destId="{45F5F0CE-A145-4B81-83A4-D61D3A60455B}" srcOrd="0" destOrd="0" parTransId="{BBCABA20-C876-438D-A16C-D0C0C5B0CB57}" sibTransId="{EB268638-8231-40B0-972B-E8474A94F566}"/>
    <dgm:cxn modelId="{641C1E30-C37D-4572-91C9-FA8C09FC201C}" srcId="{45F5F0CE-A145-4B81-83A4-D61D3A60455B}" destId="{F9635020-E860-4001-A446-F5A6A0E4BA77}" srcOrd="0" destOrd="0" parTransId="{5C749E3A-8EE6-41C5-B3A7-DA5491F20F65}" sibTransId="{B1F5D0D2-F5A9-44D7-919A-3009AAD13641}"/>
    <dgm:cxn modelId="{BDE8A933-FC28-4631-AADB-7D6057B342A3}" srcId="{45F5F0CE-A145-4B81-83A4-D61D3A60455B}" destId="{34EDF9A0-81C3-424F-9397-7CAA52FCB84F}" srcOrd="8" destOrd="0" parTransId="{DB60A939-5DAE-4E42-93DD-0E5BE8C9FE16}" sibTransId="{E88EF900-D877-471E-88F4-4B9007A0A112}"/>
    <dgm:cxn modelId="{C046D8D9-13EA-4844-9830-A6DE4D6548D6}" srcId="{45F5F0CE-A145-4B81-83A4-D61D3A60455B}" destId="{434A7BD9-38DA-478F-AC01-71F850888444}" srcOrd="1" destOrd="0" parTransId="{AE700AD5-1161-4F83-B3E5-5D6BC764F5A8}" sibTransId="{AE3B4873-BCDB-4EA5-A4F1-5D7B5338EB7C}"/>
    <dgm:cxn modelId="{608E3DB8-51A5-4632-A803-A14A480133A5}" type="presOf" srcId="{434A7BD9-38DA-478F-AC01-71F850888444}" destId="{C6D52C89-CDF9-415E-B023-9A3A86F10FDE}" srcOrd="1" destOrd="0" presId="urn:microsoft.com/office/officeart/2005/8/layout/matrix1"/>
    <dgm:cxn modelId="{A8C21585-1C16-42C9-B65B-A87BF0B67CEC}" srcId="{45F5F0CE-A145-4B81-83A4-D61D3A60455B}" destId="{B1A0F000-B17A-481B-9693-49F35404A448}" srcOrd="5" destOrd="0" parTransId="{B434C640-3D5C-4998-A7F8-8BFF0407DC0F}" sibTransId="{997342D7-DE0A-420C-8C76-51D4119C4269}"/>
    <dgm:cxn modelId="{D875E321-C07D-4893-8CF5-E0BEFD7B02A2}" type="presOf" srcId="{3688F774-BDA2-4B43-A311-DBB2E0A7BE11}" destId="{0F02FADD-1BC3-4C26-B528-9958C2FCC3E4}" srcOrd="0" destOrd="0" presId="urn:microsoft.com/office/officeart/2005/8/layout/matrix1"/>
    <dgm:cxn modelId="{2FCC9011-A292-46A1-BFB6-AF05CA43A910}" srcId="{45F5F0CE-A145-4B81-83A4-D61D3A60455B}" destId="{4624EBBC-2952-4AF1-B579-5B49AAEF43CC}" srcOrd="3" destOrd="0" parTransId="{F7955D6D-ACB0-4038-BE65-AA239C8CC96C}" sibTransId="{6484F0BD-FB38-4B16-8763-381D2114D817}"/>
    <dgm:cxn modelId="{DA3B0EF5-E715-44F5-B344-C51CAE892616}" type="presOf" srcId="{4624EBBC-2952-4AF1-B579-5B49AAEF43CC}" destId="{8E6985E7-B92E-4785-872E-FFA9F1CCA9C2}" srcOrd="1" destOrd="0" presId="urn:microsoft.com/office/officeart/2005/8/layout/matrix1"/>
    <dgm:cxn modelId="{FC301D53-404D-445F-A66C-F0EE25A6022F}" type="presParOf" srcId="{BFCEDB21-16C7-4C36-9C51-CA828EA1377D}" destId="{B8CF9D84-7DFA-40F6-94F9-C6CCF2CB6F2B}" srcOrd="0" destOrd="0" presId="urn:microsoft.com/office/officeart/2005/8/layout/matrix1"/>
    <dgm:cxn modelId="{ADDD105B-55A6-4842-A588-CF5F4FA4BA7C}" type="presParOf" srcId="{B8CF9D84-7DFA-40F6-94F9-C6CCF2CB6F2B}" destId="{CE742097-21AA-4F48-B57F-E4DC08839138}" srcOrd="0" destOrd="0" presId="urn:microsoft.com/office/officeart/2005/8/layout/matrix1"/>
    <dgm:cxn modelId="{42D491DD-B882-433B-B7E1-24BB7A5C299D}" type="presParOf" srcId="{B8CF9D84-7DFA-40F6-94F9-C6CCF2CB6F2B}" destId="{1B6DB137-F5A7-4495-BF9D-1B552A46A25C}" srcOrd="1" destOrd="0" presId="urn:microsoft.com/office/officeart/2005/8/layout/matrix1"/>
    <dgm:cxn modelId="{EED28853-AAA7-4C02-B238-5692F62667FC}" type="presParOf" srcId="{B8CF9D84-7DFA-40F6-94F9-C6CCF2CB6F2B}" destId="{9AC28D2C-B6F8-453D-890F-564E07F77409}" srcOrd="2" destOrd="0" presId="urn:microsoft.com/office/officeart/2005/8/layout/matrix1"/>
    <dgm:cxn modelId="{17C8A21A-7FE2-4757-9C9A-FE31BC9827C1}" type="presParOf" srcId="{B8CF9D84-7DFA-40F6-94F9-C6CCF2CB6F2B}" destId="{C6D52C89-CDF9-415E-B023-9A3A86F10FDE}" srcOrd="3" destOrd="0" presId="urn:microsoft.com/office/officeart/2005/8/layout/matrix1"/>
    <dgm:cxn modelId="{224485D2-F856-4EA7-8ADA-1BC51C1C6FF9}" type="presParOf" srcId="{B8CF9D84-7DFA-40F6-94F9-C6CCF2CB6F2B}" destId="{0F02FADD-1BC3-4C26-B528-9958C2FCC3E4}" srcOrd="4" destOrd="0" presId="urn:microsoft.com/office/officeart/2005/8/layout/matrix1"/>
    <dgm:cxn modelId="{E04745C9-6F1D-4E9C-A817-8FD7EB982796}" type="presParOf" srcId="{B8CF9D84-7DFA-40F6-94F9-C6CCF2CB6F2B}" destId="{DD1F8A9C-FEE6-4BCD-9B45-1DF9DA2B2E98}" srcOrd="5" destOrd="0" presId="urn:microsoft.com/office/officeart/2005/8/layout/matrix1"/>
    <dgm:cxn modelId="{C847FB20-437B-4FA7-BC10-E9F9F85C4EE2}" type="presParOf" srcId="{B8CF9D84-7DFA-40F6-94F9-C6CCF2CB6F2B}" destId="{C05214A1-669F-484D-9BD3-26700D3A3886}" srcOrd="6" destOrd="0" presId="urn:microsoft.com/office/officeart/2005/8/layout/matrix1"/>
    <dgm:cxn modelId="{148526F2-1FC6-44A8-B379-EC05DDDFD0B4}" type="presParOf" srcId="{B8CF9D84-7DFA-40F6-94F9-C6CCF2CB6F2B}" destId="{8E6985E7-B92E-4785-872E-FFA9F1CCA9C2}" srcOrd="7" destOrd="0" presId="urn:microsoft.com/office/officeart/2005/8/layout/matrix1"/>
    <dgm:cxn modelId="{73B1C073-C7B5-4B74-982A-0A1E98089E59}" type="presParOf" srcId="{BFCEDB21-16C7-4C36-9C51-CA828EA1377D}" destId="{D92E5A67-C9EB-408A-A91D-871B1C2865C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2316567-CA53-4AB6-BC98-D59A3EDFC1EF}"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E007E478-FC41-467D-BC8D-39523BCB78C2}">
      <dgm:prSet/>
      <dgm:spPr/>
      <dgm:t>
        <a:bodyPr/>
        <a:lstStyle/>
        <a:p>
          <a:pPr rtl="0"/>
          <a:r>
            <a:rPr lang="ru-RU" b="0" i="0" u="none" dirty="0" smtClean="0"/>
            <a:t>Торговому объекту (территории) присваивается категория, соответствующая наивысшему количественному показателю любого из критериев категорирования</a:t>
          </a:r>
          <a:endParaRPr lang="ru-RU" b="0" i="0" u="none" dirty="0"/>
        </a:p>
      </dgm:t>
    </dgm:pt>
    <dgm:pt modelId="{15C033E8-53D6-4270-892A-CC940F496507}" type="parTrans" cxnId="{8679D578-D4E2-4633-BE09-FAC7AFA8CB4C}">
      <dgm:prSet/>
      <dgm:spPr/>
      <dgm:t>
        <a:bodyPr/>
        <a:lstStyle/>
        <a:p>
          <a:endParaRPr lang="ru-RU"/>
        </a:p>
      </dgm:t>
    </dgm:pt>
    <dgm:pt modelId="{6C5ECC88-A736-4E07-9B02-8EF885E37D6E}" type="sibTrans" cxnId="{8679D578-D4E2-4633-BE09-FAC7AFA8CB4C}">
      <dgm:prSet/>
      <dgm:spPr/>
      <dgm:t>
        <a:bodyPr/>
        <a:lstStyle/>
        <a:p>
          <a:endParaRPr lang="ru-RU"/>
        </a:p>
      </dgm:t>
    </dgm:pt>
    <dgm:pt modelId="{66BD4858-B50A-49CE-8184-62F56CB6139F}">
      <dgm:prSet/>
      <dgm:spPr/>
      <dgm:t>
        <a:bodyPr/>
        <a:lstStyle/>
        <a:p>
          <a:pPr algn="l" rtl="0"/>
          <a:r>
            <a:rPr lang="ru-RU" b="0" i="1" u="none" dirty="0" smtClean="0"/>
            <a:t>Критерий</a:t>
          </a:r>
          <a:endParaRPr lang="ru-RU" b="0" i="0" u="none" dirty="0"/>
        </a:p>
      </dgm:t>
    </dgm:pt>
    <dgm:pt modelId="{256C7997-8AB8-46AE-8037-D8813198B0F4}" type="parTrans" cxnId="{55349F93-3F43-4E37-B31B-4443194C588E}">
      <dgm:prSet/>
      <dgm:spPr/>
    </dgm:pt>
    <dgm:pt modelId="{D7DE0A66-8FB2-490A-9198-66701C5A9292}" type="sibTrans" cxnId="{55349F93-3F43-4E37-B31B-4443194C588E}">
      <dgm:prSet/>
      <dgm:spPr/>
    </dgm:pt>
    <dgm:pt modelId="{B7AAAEF6-2BA7-4E33-AC43-371030A26B36}">
      <dgm:prSet/>
      <dgm:spPr/>
      <dgm:t>
        <a:bodyPr/>
        <a:lstStyle/>
        <a:p>
          <a:pPr algn="r" rtl="0"/>
          <a:r>
            <a:rPr lang="ru-RU" b="0" i="0" u="none" dirty="0" smtClean="0"/>
            <a:t>1</a:t>
          </a:r>
          <a:endParaRPr lang="ru-RU" b="0" i="0" u="none" dirty="0"/>
        </a:p>
      </dgm:t>
    </dgm:pt>
    <dgm:pt modelId="{A2EC0006-E15C-4971-BCB6-42EA16CDE723}" type="parTrans" cxnId="{8BC404C5-F387-4BC9-BFF0-212EF5BE0033}">
      <dgm:prSet/>
      <dgm:spPr/>
    </dgm:pt>
    <dgm:pt modelId="{099AAEE1-6EEE-4D48-9B71-ACA50D4FFC9B}" type="sibTrans" cxnId="{8BC404C5-F387-4BC9-BFF0-212EF5BE0033}">
      <dgm:prSet/>
      <dgm:spPr/>
    </dgm:pt>
    <dgm:pt modelId="{2ECCDD02-F0F1-4EEC-A7BD-5935B742ED1F}">
      <dgm:prSet/>
      <dgm:spPr/>
      <dgm:t>
        <a:bodyPr/>
        <a:lstStyle/>
        <a:p>
          <a:pPr algn="l" rtl="0"/>
          <a:r>
            <a:rPr lang="ru-RU" b="0" i="0" u="none" dirty="0" smtClean="0"/>
            <a:t>2</a:t>
          </a:r>
          <a:endParaRPr lang="ru-RU" b="0" i="0" u="none" dirty="0"/>
        </a:p>
      </dgm:t>
    </dgm:pt>
    <dgm:pt modelId="{4F3A9D4F-266B-4071-8D3F-8F71CD8BCE8F}" type="parTrans" cxnId="{3CF39D22-2AAE-41B1-96D8-672A525BEF97}">
      <dgm:prSet/>
      <dgm:spPr/>
    </dgm:pt>
    <dgm:pt modelId="{329E85A3-5C3A-40E5-9FC0-C615EF6F6136}" type="sibTrans" cxnId="{3CF39D22-2AAE-41B1-96D8-672A525BEF97}">
      <dgm:prSet/>
      <dgm:spPr/>
    </dgm:pt>
    <dgm:pt modelId="{3F5BA208-7A08-482A-B92E-B86C19CAA155}">
      <dgm:prSet/>
      <dgm:spPr/>
      <dgm:t>
        <a:bodyPr/>
        <a:lstStyle/>
        <a:p>
          <a:pPr algn="r" rtl="0"/>
          <a:r>
            <a:rPr lang="ru-RU" b="0" i="0" u="none" dirty="0" smtClean="0"/>
            <a:t>3</a:t>
          </a:r>
          <a:endParaRPr lang="ru-RU" b="0" i="0" u="none" dirty="0"/>
        </a:p>
      </dgm:t>
    </dgm:pt>
    <dgm:pt modelId="{F7FE43B9-996E-4446-B7D2-D1BF1B9FA8FF}" type="parTrans" cxnId="{D641F55E-F5BC-433B-A6AA-58CF696C45CF}">
      <dgm:prSet/>
      <dgm:spPr/>
    </dgm:pt>
    <dgm:pt modelId="{36F128E5-202C-4371-A5E0-22F8DF1C2C34}" type="sibTrans" cxnId="{D641F55E-F5BC-433B-A6AA-58CF696C45CF}">
      <dgm:prSet/>
      <dgm:spPr/>
    </dgm:pt>
    <dgm:pt modelId="{BFCEDB21-16C7-4C36-9C51-CA828EA1377D}" type="pres">
      <dgm:prSet presAssocID="{12316567-CA53-4AB6-BC98-D59A3EDFC1EF}" presName="diagram" presStyleCnt="0">
        <dgm:presLayoutVars>
          <dgm:chMax val="1"/>
          <dgm:dir/>
          <dgm:animLvl val="ctr"/>
          <dgm:resizeHandles val="exact"/>
        </dgm:presLayoutVars>
      </dgm:prSet>
      <dgm:spPr/>
      <dgm:t>
        <a:bodyPr/>
        <a:lstStyle/>
        <a:p>
          <a:endParaRPr lang="ru-RU"/>
        </a:p>
      </dgm:t>
    </dgm:pt>
    <dgm:pt modelId="{B8CF9D84-7DFA-40F6-94F9-C6CCF2CB6F2B}" type="pres">
      <dgm:prSet presAssocID="{12316567-CA53-4AB6-BC98-D59A3EDFC1EF}" presName="matrix" presStyleCnt="0"/>
      <dgm:spPr/>
    </dgm:pt>
    <dgm:pt modelId="{CE742097-21AA-4F48-B57F-E4DC08839138}" type="pres">
      <dgm:prSet presAssocID="{12316567-CA53-4AB6-BC98-D59A3EDFC1EF}" presName="tile1" presStyleLbl="node1" presStyleIdx="0" presStyleCnt="4"/>
      <dgm:spPr/>
      <dgm:t>
        <a:bodyPr/>
        <a:lstStyle/>
        <a:p>
          <a:endParaRPr lang="ru-RU"/>
        </a:p>
      </dgm:t>
    </dgm:pt>
    <dgm:pt modelId="{1B6DB137-F5A7-4495-BF9D-1B552A46A25C}" type="pres">
      <dgm:prSet presAssocID="{12316567-CA53-4AB6-BC98-D59A3EDFC1EF}" presName="tile1text" presStyleLbl="node1" presStyleIdx="0" presStyleCnt="4">
        <dgm:presLayoutVars>
          <dgm:chMax val="0"/>
          <dgm:chPref val="0"/>
          <dgm:bulletEnabled val="1"/>
        </dgm:presLayoutVars>
      </dgm:prSet>
      <dgm:spPr/>
      <dgm:t>
        <a:bodyPr/>
        <a:lstStyle/>
        <a:p>
          <a:endParaRPr lang="ru-RU"/>
        </a:p>
      </dgm:t>
    </dgm:pt>
    <dgm:pt modelId="{9AC28D2C-B6F8-453D-890F-564E07F77409}" type="pres">
      <dgm:prSet presAssocID="{12316567-CA53-4AB6-BC98-D59A3EDFC1EF}" presName="tile2" presStyleLbl="node1" presStyleIdx="1" presStyleCnt="4"/>
      <dgm:spPr/>
      <dgm:t>
        <a:bodyPr/>
        <a:lstStyle/>
        <a:p>
          <a:endParaRPr lang="ru-RU"/>
        </a:p>
      </dgm:t>
    </dgm:pt>
    <dgm:pt modelId="{C6D52C89-CDF9-415E-B023-9A3A86F10FDE}" type="pres">
      <dgm:prSet presAssocID="{12316567-CA53-4AB6-BC98-D59A3EDFC1EF}" presName="tile2text" presStyleLbl="node1" presStyleIdx="1" presStyleCnt="4">
        <dgm:presLayoutVars>
          <dgm:chMax val="0"/>
          <dgm:chPref val="0"/>
          <dgm:bulletEnabled val="1"/>
        </dgm:presLayoutVars>
      </dgm:prSet>
      <dgm:spPr/>
      <dgm:t>
        <a:bodyPr/>
        <a:lstStyle/>
        <a:p>
          <a:endParaRPr lang="ru-RU"/>
        </a:p>
      </dgm:t>
    </dgm:pt>
    <dgm:pt modelId="{0F02FADD-1BC3-4C26-B528-9958C2FCC3E4}" type="pres">
      <dgm:prSet presAssocID="{12316567-CA53-4AB6-BC98-D59A3EDFC1EF}" presName="tile3" presStyleLbl="node1" presStyleIdx="2" presStyleCnt="4" custLinFactNeighborY="-756"/>
      <dgm:spPr/>
      <dgm:t>
        <a:bodyPr/>
        <a:lstStyle/>
        <a:p>
          <a:endParaRPr lang="ru-RU"/>
        </a:p>
      </dgm:t>
    </dgm:pt>
    <dgm:pt modelId="{DD1F8A9C-FEE6-4BCD-9B45-1DF9DA2B2E98}" type="pres">
      <dgm:prSet presAssocID="{12316567-CA53-4AB6-BC98-D59A3EDFC1EF}" presName="tile3text" presStyleLbl="node1" presStyleIdx="2" presStyleCnt="4">
        <dgm:presLayoutVars>
          <dgm:chMax val="0"/>
          <dgm:chPref val="0"/>
          <dgm:bulletEnabled val="1"/>
        </dgm:presLayoutVars>
      </dgm:prSet>
      <dgm:spPr/>
      <dgm:t>
        <a:bodyPr/>
        <a:lstStyle/>
        <a:p>
          <a:endParaRPr lang="ru-RU"/>
        </a:p>
      </dgm:t>
    </dgm:pt>
    <dgm:pt modelId="{C05214A1-669F-484D-9BD3-26700D3A3886}" type="pres">
      <dgm:prSet presAssocID="{12316567-CA53-4AB6-BC98-D59A3EDFC1EF}" presName="tile4" presStyleLbl="node1" presStyleIdx="3" presStyleCnt="4"/>
      <dgm:spPr/>
      <dgm:t>
        <a:bodyPr/>
        <a:lstStyle/>
        <a:p>
          <a:endParaRPr lang="ru-RU"/>
        </a:p>
      </dgm:t>
    </dgm:pt>
    <dgm:pt modelId="{8E6985E7-B92E-4785-872E-FFA9F1CCA9C2}" type="pres">
      <dgm:prSet presAssocID="{12316567-CA53-4AB6-BC98-D59A3EDFC1EF}" presName="tile4text" presStyleLbl="node1" presStyleIdx="3" presStyleCnt="4">
        <dgm:presLayoutVars>
          <dgm:chMax val="0"/>
          <dgm:chPref val="0"/>
          <dgm:bulletEnabled val="1"/>
        </dgm:presLayoutVars>
      </dgm:prSet>
      <dgm:spPr/>
      <dgm:t>
        <a:bodyPr/>
        <a:lstStyle/>
        <a:p>
          <a:endParaRPr lang="ru-RU"/>
        </a:p>
      </dgm:t>
    </dgm:pt>
    <dgm:pt modelId="{D92E5A67-C9EB-408A-A91D-871B1C2865C4}" type="pres">
      <dgm:prSet presAssocID="{12316567-CA53-4AB6-BC98-D59A3EDFC1EF}" presName="centerTile" presStyleLbl="fgShp" presStyleIdx="0" presStyleCnt="1" custScaleX="219909" custScaleY="235163">
        <dgm:presLayoutVars>
          <dgm:chMax val="0"/>
          <dgm:chPref val="0"/>
        </dgm:presLayoutVars>
      </dgm:prSet>
      <dgm:spPr/>
      <dgm:t>
        <a:bodyPr/>
        <a:lstStyle/>
        <a:p>
          <a:endParaRPr lang="ru-RU"/>
        </a:p>
      </dgm:t>
    </dgm:pt>
  </dgm:ptLst>
  <dgm:cxnLst>
    <dgm:cxn modelId="{D641F55E-F5BC-433B-A6AA-58CF696C45CF}" srcId="{E007E478-FC41-467D-BC8D-39523BCB78C2}" destId="{3F5BA208-7A08-482A-B92E-B86C19CAA155}" srcOrd="3" destOrd="0" parTransId="{F7FE43B9-996E-4446-B7D2-D1BF1B9FA8FF}" sibTransId="{36F128E5-202C-4371-A5E0-22F8DF1C2C34}"/>
    <dgm:cxn modelId="{55349F93-3F43-4E37-B31B-4443194C588E}" srcId="{E007E478-FC41-467D-BC8D-39523BCB78C2}" destId="{66BD4858-B50A-49CE-8184-62F56CB6139F}" srcOrd="0" destOrd="0" parTransId="{256C7997-8AB8-46AE-8037-D8813198B0F4}" sibTransId="{D7DE0A66-8FB2-490A-9198-66701C5A9292}"/>
    <dgm:cxn modelId="{25F8740C-761A-4C08-AA59-2CF511B759A9}" type="presOf" srcId="{B7AAAEF6-2BA7-4E33-AC43-371030A26B36}" destId="{C6D52C89-CDF9-415E-B023-9A3A86F10FDE}" srcOrd="1" destOrd="0" presId="urn:microsoft.com/office/officeart/2005/8/layout/matrix1"/>
    <dgm:cxn modelId="{8679D578-D4E2-4633-BE09-FAC7AFA8CB4C}" srcId="{12316567-CA53-4AB6-BC98-D59A3EDFC1EF}" destId="{E007E478-FC41-467D-BC8D-39523BCB78C2}" srcOrd="0" destOrd="0" parTransId="{15C033E8-53D6-4270-892A-CC940F496507}" sibTransId="{6C5ECC88-A736-4E07-9B02-8EF885E37D6E}"/>
    <dgm:cxn modelId="{3D5D7336-4B05-41FA-BF56-7B1F8F773D7D}" type="presOf" srcId="{66BD4858-B50A-49CE-8184-62F56CB6139F}" destId="{1B6DB137-F5A7-4495-BF9D-1B552A46A25C}" srcOrd="1" destOrd="0" presId="urn:microsoft.com/office/officeart/2005/8/layout/matrix1"/>
    <dgm:cxn modelId="{D212DC2A-F1EA-488A-BC78-37DC3DC780D3}" type="presOf" srcId="{E007E478-FC41-467D-BC8D-39523BCB78C2}" destId="{D92E5A67-C9EB-408A-A91D-871B1C2865C4}" srcOrd="0" destOrd="0" presId="urn:microsoft.com/office/officeart/2005/8/layout/matrix1"/>
    <dgm:cxn modelId="{50ECBF07-819F-41D0-94EE-AFDEA5D44F70}" type="presOf" srcId="{B7AAAEF6-2BA7-4E33-AC43-371030A26B36}" destId="{9AC28D2C-B6F8-453D-890F-564E07F77409}" srcOrd="0" destOrd="0" presId="urn:microsoft.com/office/officeart/2005/8/layout/matrix1"/>
    <dgm:cxn modelId="{F0C246E5-C5FE-4369-A6BE-FA8FFC55E686}" type="presOf" srcId="{3F5BA208-7A08-482A-B92E-B86C19CAA155}" destId="{C05214A1-669F-484D-9BD3-26700D3A3886}" srcOrd="0" destOrd="0" presId="urn:microsoft.com/office/officeart/2005/8/layout/matrix1"/>
    <dgm:cxn modelId="{249188B8-99D9-405A-B3C2-EFA31905CEAD}" type="presOf" srcId="{12316567-CA53-4AB6-BC98-D59A3EDFC1EF}" destId="{BFCEDB21-16C7-4C36-9C51-CA828EA1377D}" srcOrd="0" destOrd="0" presId="urn:microsoft.com/office/officeart/2005/8/layout/matrix1"/>
    <dgm:cxn modelId="{8BC404C5-F387-4BC9-BFF0-212EF5BE0033}" srcId="{E007E478-FC41-467D-BC8D-39523BCB78C2}" destId="{B7AAAEF6-2BA7-4E33-AC43-371030A26B36}" srcOrd="1" destOrd="0" parTransId="{A2EC0006-E15C-4971-BCB6-42EA16CDE723}" sibTransId="{099AAEE1-6EEE-4D48-9B71-ACA50D4FFC9B}"/>
    <dgm:cxn modelId="{6B4CEC1E-0329-4988-95F9-82BB5F90ACAB}" type="presOf" srcId="{3F5BA208-7A08-482A-B92E-B86C19CAA155}" destId="{8E6985E7-B92E-4785-872E-FFA9F1CCA9C2}" srcOrd="1" destOrd="0" presId="urn:microsoft.com/office/officeart/2005/8/layout/matrix1"/>
    <dgm:cxn modelId="{3896DC6F-8E7D-4529-908A-36CF5F1EA4A1}" type="presOf" srcId="{2ECCDD02-F0F1-4EEC-A7BD-5935B742ED1F}" destId="{0F02FADD-1BC3-4C26-B528-9958C2FCC3E4}" srcOrd="0" destOrd="0" presId="urn:microsoft.com/office/officeart/2005/8/layout/matrix1"/>
    <dgm:cxn modelId="{82B86B7F-62F8-46DC-9FE1-0B229F4501D7}" type="presOf" srcId="{66BD4858-B50A-49CE-8184-62F56CB6139F}" destId="{CE742097-21AA-4F48-B57F-E4DC08839138}" srcOrd="0" destOrd="0" presId="urn:microsoft.com/office/officeart/2005/8/layout/matrix1"/>
    <dgm:cxn modelId="{3CF39D22-2AAE-41B1-96D8-672A525BEF97}" srcId="{E007E478-FC41-467D-BC8D-39523BCB78C2}" destId="{2ECCDD02-F0F1-4EEC-A7BD-5935B742ED1F}" srcOrd="2" destOrd="0" parTransId="{4F3A9D4F-266B-4071-8D3F-8F71CD8BCE8F}" sibTransId="{329E85A3-5C3A-40E5-9FC0-C615EF6F6136}"/>
    <dgm:cxn modelId="{D7384529-FE56-4C54-B237-B1C38C32DF8C}" type="presOf" srcId="{2ECCDD02-F0F1-4EEC-A7BD-5935B742ED1F}" destId="{DD1F8A9C-FEE6-4BCD-9B45-1DF9DA2B2E98}" srcOrd="1" destOrd="0" presId="urn:microsoft.com/office/officeart/2005/8/layout/matrix1"/>
    <dgm:cxn modelId="{8B6ECF90-152C-47EF-94B3-5EDF0FCE51B0}" type="presParOf" srcId="{BFCEDB21-16C7-4C36-9C51-CA828EA1377D}" destId="{B8CF9D84-7DFA-40F6-94F9-C6CCF2CB6F2B}" srcOrd="0" destOrd="0" presId="urn:microsoft.com/office/officeart/2005/8/layout/matrix1"/>
    <dgm:cxn modelId="{54F4F35E-4EF8-491E-BF88-B2A015437008}" type="presParOf" srcId="{B8CF9D84-7DFA-40F6-94F9-C6CCF2CB6F2B}" destId="{CE742097-21AA-4F48-B57F-E4DC08839138}" srcOrd="0" destOrd="0" presId="urn:microsoft.com/office/officeart/2005/8/layout/matrix1"/>
    <dgm:cxn modelId="{2B59B517-1F59-405A-8B41-8F12AF0F5C80}" type="presParOf" srcId="{B8CF9D84-7DFA-40F6-94F9-C6CCF2CB6F2B}" destId="{1B6DB137-F5A7-4495-BF9D-1B552A46A25C}" srcOrd="1" destOrd="0" presId="urn:microsoft.com/office/officeart/2005/8/layout/matrix1"/>
    <dgm:cxn modelId="{9F10524D-C7F9-4239-A9AE-EE9253BD6573}" type="presParOf" srcId="{B8CF9D84-7DFA-40F6-94F9-C6CCF2CB6F2B}" destId="{9AC28D2C-B6F8-453D-890F-564E07F77409}" srcOrd="2" destOrd="0" presId="urn:microsoft.com/office/officeart/2005/8/layout/matrix1"/>
    <dgm:cxn modelId="{1CA98ED3-624E-4EFD-9838-1104F46D5296}" type="presParOf" srcId="{B8CF9D84-7DFA-40F6-94F9-C6CCF2CB6F2B}" destId="{C6D52C89-CDF9-415E-B023-9A3A86F10FDE}" srcOrd="3" destOrd="0" presId="urn:microsoft.com/office/officeart/2005/8/layout/matrix1"/>
    <dgm:cxn modelId="{65EE046F-10B0-4182-9736-F8BE01CA14CE}" type="presParOf" srcId="{B8CF9D84-7DFA-40F6-94F9-C6CCF2CB6F2B}" destId="{0F02FADD-1BC3-4C26-B528-9958C2FCC3E4}" srcOrd="4" destOrd="0" presId="urn:microsoft.com/office/officeart/2005/8/layout/matrix1"/>
    <dgm:cxn modelId="{F92DB58D-3765-4989-9D72-E75B5B1CB1C0}" type="presParOf" srcId="{B8CF9D84-7DFA-40F6-94F9-C6CCF2CB6F2B}" destId="{DD1F8A9C-FEE6-4BCD-9B45-1DF9DA2B2E98}" srcOrd="5" destOrd="0" presId="urn:microsoft.com/office/officeart/2005/8/layout/matrix1"/>
    <dgm:cxn modelId="{E8CB240D-0451-476F-9E26-99CE8F17C814}" type="presParOf" srcId="{B8CF9D84-7DFA-40F6-94F9-C6CCF2CB6F2B}" destId="{C05214A1-669F-484D-9BD3-26700D3A3886}" srcOrd="6" destOrd="0" presId="urn:microsoft.com/office/officeart/2005/8/layout/matrix1"/>
    <dgm:cxn modelId="{8A5AC160-DD30-4A0C-9009-8F6C8DA8DC73}" type="presParOf" srcId="{B8CF9D84-7DFA-40F6-94F9-C6CCF2CB6F2B}" destId="{8E6985E7-B92E-4785-872E-FFA9F1CCA9C2}" srcOrd="7" destOrd="0" presId="urn:microsoft.com/office/officeart/2005/8/layout/matrix1"/>
    <dgm:cxn modelId="{9F900F1A-AC1A-4550-AE06-03A7DEECA7AF}" type="presParOf" srcId="{BFCEDB21-16C7-4C36-9C51-CA828EA1377D}" destId="{D92E5A67-C9EB-408A-A91D-871B1C2865C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22DB247-6006-4839-A70B-EB7B4358AAA9}" type="doc">
      <dgm:prSet loTypeId="urn:microsoft.com/office/officeart/2005/8/layout/vProcess5" loCatId="process" qsTypeId="urn:microsoft.com/office/officeart/2005/8/quickstyle/simple3" qsCatId="simple" csTypeId="urn:microsoft.com/office/officeart/2005/8/colors/accent1_2" csCatId="accent1" phldr="1"/>
      <dgm:spPr/>
      <dgm:t>
        <a:bodyPr/>
        <a:lstStyle/>
        <a:p>
          <a:endParaRPr lang="ru-RU"/>
        </a:p>
      </dgm:t>
    </dgm:pt>
    <dgm:pt modelId="{BCF4B5B1-06DD-4010-A645-786A4F5E9FDB}">
      <dgm:prSet custT="1"/>
      <dgm:spPr/>
      <dgm:t>
        <a:bodyPr/>
        <a:lstStyle/>
        <a:p>
          <a:pPr algn="ctr" rtl="0"/>
          <a:r>
            <a:rPr lang="ru-RU" sz="1400" i="0" dirty="0" smtClean="0"/>
            <a:t>Для проведения категорирования торгового объекта (территории) решением </a:t>
          </a:r>
          <a:r>
            <a:rPr lang="ru-RU" sz="1400" i="0" u="sng" dirty="0" smtClean="0"/>
            <a:t>правообладателя</a:t>
          </a:r>
          <a:r>
            <a:rPr lang="ru-RU" sz="1400" i="0" dirty="0" smtClean="0"/>
            <a:t> торгового объекта (территории) создается комиссия по обследованию и категорированию торгового объекта (территории)</a:t>
          </a:r>
          <a:endParaRPr lang="ru-RU" sz="1400" i="0" dirty="0"/>
        </a:p>
      </dgm:t>
    </dgm:pt>
    <dgm:pt modelId="{BE2E4812-74AC-48D4-856E-EB07451A1C80}" type="parTrans" cxnId="{EA3887DD-38A7-4DFB-875A-1200839EEACC}">
      <dgm:prSet/>
      <dgm:spPr/>
      <dgm:t>
        <a:bodyPr/>
        <a:lstStyle/>
        <a:p>
          <a:endParaRPr lang="ru-RU"/>
        </a:p>
      </dgm:t>
    </dgm:pt>
    <dgm:pt modelId="{0ECDF0FF-BFB7-4D9A-9545-03F62A7CD6D6}" type="sibTrans" cxnId="{EA3887DD-38A7-4DFB-875A-1200839EEACC}">
      <dgm:prSet/>
      <dgm:spPr/>
      <dgm:t>
        <a:bodyPr/>
        <a:lstStyle/>
        <a:p>
          <a:endParaRPr lang="ru-RU"/>
        </a:p>
      </dgm:t>
    </dgm:pt>
    <dgm:pt modelId="{A046D41E-1DCD-4C7D-B3E4-CBBB79C1C57D}">
      <dgm:prSet custT="1"/>
      <dgm:spPr/>
      <dgm:t>
        <a:bodyPr/>
        <a:lstStyle/>
        <a:p>
          <a:pPr algn="ctr" rtl="0"/>
          <a:r>
            <a:rPr lang="ru-RU" sz="1400" i="0" dirty="0" smtClean="0"/>
            <a:t>Комиссия создается </a:t>
          </a:r>
          <a:r>
            <a:rPr lang="ru-RU" sz="1400" i="0" u="sng" dirty="0" smtClean="0"/>
            <a:t>в течение 1 месяца со дня получения уведомления </a:t>
          </a:r>
          <a:r>
            <a:rPr lang="ru-RU" sz="1400" i="0" dirty="0" smtClean="0"/>
            <a:t>о включении этого торгового объекта (территории) в Перечень</a:t>
          </a:r>
          <a:endParaRPr lang="ru-RU" sz="1400" dirty="0"/>
        </a:p>
      </dgm:t>
    </dgm:pt>
    <dgm:pt modelId="{747051E5-B539-4993-81F9-7A373C7F086E}" type="parTrans" cxnId="{847298BD-98E4-4949-B820-77A873771B81}">
      <dgm:prSet/>
      <dgm:spPr/>
      <dgm:t>
        <a:bodyPr/>
        <a:lstStyle/>
        <a:p>
          <a:endParaRPr lang="ru-RU"/>
        </a:p>
      </dgm:t>
    </dgm:pt>
    <dgm:pt modelId="{F9BF8B9B-994F-4584-9D7B-4E67C1504F29}" type="sibTrans" cxnId="{847298BD-98E4-4949-B820-77A873771B81}">
      <dgm:prSet/>
      <dgm:spPr/>
      <dgm:t>
        <a:bodyPr/>
        <a:lstStyle/>
        <a:p>
          <a:endParaRPr lang="ru-RU"/>
        </a:p>
      </dgm:t>
    </dgm:pt>
    <dgm:pt modelId="{A4A5AD38-2B15-49F2-A6B8-8B28B8C9F1CB}">
      <dgm:prSet custT="1"/>
      <dgm:spPr/>
      <dgm:t>
        <a:bodyPr/>
        <a:lstStyle/>
        <a:p>
          <a:pPr algn="ctr" rtl="0"/>
          <a:r>
            <a:rPr lang="ru-RU" sz="1400" dirty="0" smtClean="0"/>
            <a:t>Срок работы комиссии составляет </a:t>
          </a:r>
          <a:r>
            <a:rPr lang="ru-RU" sz="1400" i="1" u="sng" dirty="0" smtClean="0"/>
            <a:t>30 рабочих дней.</a:t>
          </a:r>
          <a:endParaRPr lang="ru-RU" sz="1400" dirty="0"/>
        </a:p>
      </dgm:t>
    </dgm:pt>
    <dgm:pt modelId="{24C8DB5A-D424-4EAF-A8A0-824A9D828F0A}" type="parTrans" cxnId="{1BDE1660-579E-4D8D-9614-B74D6F089079}">
      <dgm:prSet/>
      <dgm:spPr/>
      <dgm:t>
        <a:bodyPr/>
        <a:lstStyle/>
        <a:p>
          <a:endParaRPr lang="ru-RU"/>
        </a:p>
      </dgm:t>
    </dgm:pt>
    <dgm:pt modelId="{211B9DEF-65E2-45ED-BBEF-5C10C14881F6}" type="sibTrans" cxnId="{1BDE1660-579E-4D8D-9614-B74D6F089079}">
      <dgm:prSet/>
      <dgm:spPr/>
      <dgm:t>
        <a:bodyPr/>
        <a:lstStyle/>
        <a:p>
          <a:endParaRPr lang="ru-RU"/>
        </a:p>
      </dgm:t>
    </dgm:pt>
    <dgm:pt modelId="{3B19E982-6916-4421-AC3E-3D8F67F2CF79}" type="pres">
      <dgm:prSet presAssocID="{422DB247-6006-4839-A70B-EB7B4358AAA9}" presName="outerComposite" presStyleCnt="0">
        <dgm:presLayoutVars>
          <dgm:chMax val="5"/>
          <dgm:dir/>
          <dgm:resizeHandles val="exact"/>
        </dgm:presLayoutVars>
      </dgm:prSet>
      <dgm:spPr/>
      <dgm:t>
        <a:bodyPr/>
        <a:lstStyle/>
        <a:p>
          <a:endParaRPr lang="ru-RU"/>
        </a:p>
      </dgm:t>
    </dgm:pt>
    <dgm:pt modelId="{8B8A64C8-406C-4889-9985-FB5458B80379}" type="pres">
      <dgm:prSet presAssocID="{422DB247-6006-4839-A70B-EB7B4358AAA9}" presName="dummyMaxCanvas" presStyleCnt="0">
        <dgm:presLayoutVars/>
      </dgm:prSet>
      <dgm:spPr/>
    </dgm:pt>
    <dgm:pt modelId="{6E5148D8-42F8-410B-8A35-EB753C47B53E}" type="pres">
      <dgm:prSet presAssocID="{422DB247-6006-4839-A70B-EB7B4358AAA9}" presName="ThreeNodes_1" presStyleLbl="node1" presStyleIdx="0" presStyleCnt="3">
        <dgm:presLayoutVars>
          <dgm:bulletEnabled val="1"/>
        </dgm:presLayoutVars>
      </dgm:prSet>
      <dgm:spPr/>
      <dgm:t>
        <a:bodyPr/>
        <a:lstStyle/>
        <a:p>
          <a:endParaRPr lang="ru-RU"/>
        </a:p>
      </dgm:t>
    </dgm:pt>
    <dgm:pt modelId="{118A76F4-ADEF-4F3B-9A13-199441F89AE0}" type="pres">
      <dgm:prSet presAssocID="{422DB247-6006-4839-A70B-EB7B4358AAA9}" presName="ThreeNodes_2" presStyleLbl="node1" presStyleIdx="1" presStyleCnt="3">
        <dgm:presLayoutVars>
          <dgm:bulletEnabled val="1"/>
        </dgm:presLayoutVars>
      </dgm:prSet>
      <dgm:spPr/>
      <dgm:t>
        <a:bodyPr/>
        <a:lstStyle/>
        <a:p>
          <a:endParaRPr lang="ru-RU"/>
        </a:p>
      </dgm:t>
    </dgm:pt>
    <dgm:pt modelId="{58A41AAF-508E-42F1-BC40-10D61D672F41}" type="pres">
      <dgm:prSet presAssocID="{422DB247-6006-4839-A70B-EB7B4358AAA9}" presName="ThreeNodes_3" presStyleLbl="node1" presStyleIdx="2" presStyleCnt="3">
        <dgm:presLayoutVars>
          <dgm:bulletEnabled val="1"/>
        </dgm:presLayoutVars>
      </dgm:prSet>
      <dgm:spPr/>
      <dgm:t>
        <a:bodyPr/>
        <a:lstStyle/>
        <a:p>
          <a:endParaRPr lang="ru-RU"/>
        </a:p>
      </dgm:t>
    </dgm:pt>
    <dgm:pt modelId="{DE25F45A-CBBA-47CB-BF30-B8B5798785CE}" type="pres">
      <dgm:prSet presAssocID="{422DB247-6006-4839-A70B-EB7B4358AAA9}" presName="ThreeConn_1-2" presStyleLbl="fgAccFollowNode1" presStyleIdx="0" presStyleCnt="2">
        <dgm:presLayoutVars>
          <dgm:bulletEnabled val="1"/>
        </dgm:presLayoutVars>
      </dgm:prSet>
      <dgm:spPr/>
      <dgm:t>
        <a:bodyPr/>
        <a:lstStyle/>
        <a:p>
          <a:endParaRPr lang="ru-RU"/>
        </a:p>
      </dgm:t>
    </dgm:pt>
    <dgm:pt modelId="{68226671-D050-4A06-97B0-583EAE6074B0}" type="pres">
      <dgm:prSet presAssocID="{422DB247-6006-4839-A70B-EB7B4358AAA9}" presName="ThreeConn_2-3" presStyleLbl="fgAccFollowNode1" presStyleIdx="1" presStyleCnt="2">
        <dgm:presLayoutVars>
          <dgm:bulletEnabled val="1"/>
        </dgm:presLayoutVars>
      </dgm:prSet>
      <dgm:spPr/>
      <dgm:t>
        <a:bodyPr/>
        <a:lstStyle/>
        <a:p>
          <a:endParaRPr lang="ru-RU"/>
        </a:p>
      </dgm:t>
    </dgm:pt>
    <dgm:pt modelId="{288D6A93-3B41-4644-9AF7-DB5ACD71863F}" type="pres">
      <dgm:prSet presAssocID="{422DB247-6006-4839-A70B-EB7B4358AAA9}" presName="ThreeNodes_1_text" presStyleLbl="node1" presStyleIdx="2" presStyleCnt="3">
        <dgm:presLayoutVars>
          <dgm:bulletEnabled val="1"/>
        </dgm:presLayoutVars>
      </dgm:prSet>
      <dgm:spPr/>
      <dgm:t>
        <a:bodyPr/>
        <a:lstStyle/>
        <a:p>
          <a:endParaRPr lang="ru-RU"/>
        </a:p>
      </dgm:t>
    </dgm:pt>
    <dgm:pt modelId="{478630E3-4FA0-4A74-9905-7900329A31B1}" type="pres">
      <dgm:prSet presAssocID="{422DB247-6006-4839-A70B-EB7B4358AAA9}" presName="ThreeNodes_2_text" presStyleLbl="node1" presStyleIdx="2" presStyleCnt="3">
        <dgm:presLayoutVars>
          <dgm:bulletEnabled val="1"/>
        </dgm:presLayoutVars>
      </dgm:prSet>
      <dgm:spPr/>
      <dgm:t>
        <a:bodyPr/>
        <a:lstStyle/>
        <a:p>
          <a:endParaRPr lang="ru-RU"/>
        </a:p>
      </dgm:t>
    </dgm:pt>
    <dgm:pt modelId="{C6742C4A-5120-4A38-BEA3-E227FF2A8C2A}" type="pres">
      <dgm:prSet presAssocID="{422DB247-6006-4839-A70B-EB7B4358AAA9}" presName="ThreeNodes_3_text" presStyleLbl="node1" presStyleIdx="2" presStyleCnt="3">
        <dgm:presLayoutVars>
          <dgm:bulletEnabled val="1"/>
        </dgm:presLayoutVars>
      </dgm:prSet>
      <dgm:spPr/>
      <dgm:t>
        <a:bodyPr/>
        <a:lstStyle/>
        <a:p>
          <a:endParaRPr lang="ru-RU"/>
        </a:p>
      </dgm:t>
    </dgm:pt>
  </dgm:ptLst>
  <dgm:cxnLst>
    <dgm:cxn modelId="{74381918-DA87-4728-B45B-44DBC8B591DD}" type="presOf" srcId="{A046D41E-1DCD-4C7D-B3E4-CBBB79C1C57D}" destId="{478630E3-4FA0-4A74-9905-7900329A31B1}" srcOrd="1" destOrd="0" presId="urn:microsoft.com/office/officeart/2005/8/layout/vProcess5"/>
    <dgm:cxn modelId="{D0B43216-7257-4712-96BE-65E7E94A580C}" type="presOf" srcId="{BCF4B5B1-06DD-4010-A645-786A4F5E9FDB}" destId="{288D6A93-3B41-4644-9AF7-DB5ACD71863F}" srcOrd="1" destOrd="0" presId="urn:microsoft.com/office/officeart/2005/8/layout/vProcess5"/>
    <dgm:cxn modelId="{1E72C795-7A0A-442A-8633-3B483C8B8AF5}" type="presOf" srcId="{BCF4B5B1-06DD-4010-A645-786A4F5E9FDB}" destId="{6E5148D8-42F8-410B-8A35-EB753C47B53E}" srcOrd="0" destOrd="0" presId="urn:microsoft.com/office/officeart/2005/8/layout/vProcess5"/>
    <dgm:cxn modelId="{847298BD-98E4-4949-B820-77A873771B81}" srcId="{422DB247-6006-4839-A70B-EB7B4358AAA9}" destId="{A046D41E-1DCD-4C7D-B3E4-CBBB79C1C57D}" srcOrd="1" destOrd="0" parTransId="{747051E5-B539-4993-81F9-7A373C7F086E}" sibTransId="{F9BF8B9B-994F-4584-9D7B-4E67C1504F29}"/>
    <dgm:cxn modelId="{9CEBC824-0B31-4ED4-823D-B5D7B8EA55E6}" type="presOf" srcId="{A4A5AD38-2B15-49F2-A6B8-8B28B8C9F1CB}" destId="{C6742C4A-5120-4A38-BEA3-E227FF2A8C2A}" srcOrd="1" destOrd="0" presId="urn:microsoft.com/office/officeart/2005/8/layout/vProcess5"/>
    <dgm:cxn modelId="{40D7F59F-9027-49D5-A01A-A76AA475AEF3}" type="presOf" srcId="{0ECDF0FF-BFB7-4D9A-9545-03F62A7CD6D6}" destId="{DE25F45A-CBBA-47CB-BF30-B8B5798785CE}" srcOrd="0" destOrd="0" presId="urn:microsoft.com/office/officeart/2005/8/layout/vProcess5"/>
    <dgm:cxn modelId="{6F7109AC-52E8-459E-806D-1CB3EFF64740}" type="presOf" srcId="{F9BF8B9B-994F-4584-9D7B-4E67C1504F29}" destId="{68226671-D050-4A06-97B0-583EAE6074B0}" srcOrd="0" destOrd="0" presId="urn:microsoft.com/office/officeart/2005/8/layout/vProcess5"/>
    <dgm:cxn modelId="{34E88D5B-04E5-4AA4-8B88-FB91BBFE7729}" type="presOf" srcId="{A4A5AD38-2B15-49F2-A6B8-8B28B8C9F1CB}" destId="{58A41AAF-508E-42F1-BC40-10D61D672F41}" srcOrd="0" destOrd="0" presId="urn:microsoft.com/office/officeart/2005/8/layout/vProcess5"/>
    <dgm:cxn modelId="{EA3887DD-38A7-4DFB-875A-1200839EEACC}" srcId="{422DB247-6006-4839-A70B-EB7B4358AAA9}" destId="{BCF4B5B1-06DD-4010-A645-786A4F5E9FDB}" srcOrd="0" destOrd="0" parTransId="{BE2E4812-74AC-48D4-856E-EB07451A1C80}" sibTransId="{0ECDF0FF-BFB7-4D9A-9545-03F62A7CD6D6}"/>
    <dgm:cxn modelId="{526D019F-D539-4E8A-A2EC-C5D02D5FEE09}" type="presOf" srcId="{A046D41E-1DCD-4C7D-B3E4-CBBB79C1C57D}" destId="{118A76F4-ADEF-4F3B-9A13-199441F89AE0}" srcOrd="0" destOrd="0" presId="urn:microsoft.com/office/officeart/2005/8/layout/vProcess5"/>
    <dgm:cxn modelId="{A6CDA5AD-F516-46E0-A9E9-91FF5EC5A2A0}" type="presOf" srcId="{422DB247-6006-4839-A70B-EB7B4358AAA9}" destId="{3B19E982-6916-4421-AC3E-3D8F67F2CF79}" srcOrd="0" destOrd="0" presId="urn:microsoft.com/office/officeart/2005/8/layout/vProcess5"/>
    <dgm:cxn modelId="{1BDE1660-579E-4D8D-9614-B74D6F089079}" srcId="{422DB247-6006-4839-A70B-EB7B4358AAA9}" destId="{A4A5AD38-2B15-49F2-A6B8-8B28B8C9F1CB}" srcOrd="2" destOrd="0" parTransId="{24C8DB5A-D424-4EAF-A8A0-824A9D828F0A}" sibTransId="{211B9DEF-65E2-45ED-BBEF-5C10C14881F6}"/>
    <dgm:cxn modelId="{006BDAD6-193A-4CA0-83F0-C61E7FA8906D}" type="presParOf" srcId="{3B19E982-6916-4421-AC3E-3D8F67F2CF79}" destId="{8B8A64C8-406C-4889-9985-FB5458B80379}" srcOrd="0" destOrd="0" presId="urn:microsoft.com/office/officeart/2005/8/layout/vProcess5"/>
    <dgm:cxn modelId="{02677EBC-1511-443F-A91E-C531E4CA1BDE}" type="presParOf" srcId="{3B19E982-6916-4421-AC3E-3D8F67F2CF79}" destId="{6E5148D8-42F8-410B-8A35-EB753C47B53E}" srcOrd="1" destOrd="0" presId="urn:microsoft.com/office/officeart/2005/8/layout/vProcess5"/>
    <dgm:cxn modelId="{1CFE3E4D-5744-4B41-BB6E-792496B0AA2C}" type="presParOf" srcId="{3B19E982-6916-4421-AC3E-3D8F67F2CF79}" destId="{118A76F4-ADEF-4F3B-9A13-199441F89AE0}" srcOrd="2" destOrd="0" presId="urn:microsoft.com/office/officeart/2005/8/layout/vProcess5"/>
    <dgm:cxn modelId="{5080BCB6-C55A-4F76-8C75-64404262EF9C}" type="presParOf" srcId="{3B19E982-6916-4421-AC3E-3D8F67F2CF79}" destId="{58A41AAF-508E-42F1-BC40-10D61D672F41}" srcOrd="3" destOrd="0" presId="urn:microsoft.com/office/officeart/2005/8/layout/vProcess5"/>
    <dgm:cxn modelId="{F1C172DF-707F-4C50-95BF-9B7BD71023FE}" type="presParOf" srcId="{3B19E982-6916-4421-AC3E-3D8F67F2CF79}" destId="{DE25F45A-CBBA-47CB-BF30-B8B5798785CE}" srcOrd="4" destOrd="0" presId="urn:microsoft.com/office/officeart/2005/8/layout/vProcess5"/>
    <dgm:cxn modelId="{8BC94322-8A51-4456-8B7D-F5C8346B1738}" type="presParOf" srcId="{3B19E982-6916-4421-AC3E-3D8F67F2CF79}" destId="{68226671-D050-4A06-97B0-583EAE6074B0}" srcOrd="5" destOrd="0" presId="urn:microsoft.com/office/officeart/2005/8/layout/vProcess5"/>
    <dgm:cxn modelId="{A8008FB7-F8A1-46C3-9BCC-747A602EAAFE}" type="presParOf" srcId="{3B19E982-6916-4421-AC3E-3D8F67F2CF79}" destId="{288D6A93-3B41-4644-9AF7-DB5ACD71863F}" srcOrd="6" destOrd="0" presId="urn:microsoft.com/office/officeart/2005/8/layout/vProcess5"/>
    <dgm:cxn modelId="{F0C4C20B-E905-4812-B5BA-F88DD8842263}" type="presParOf" srcId="{3B19E982-6916-4421-AC3E-3D8F67F2CF79}" destId="{478630E3-4FA0-4A74-9905-7900329A31B1}" srcOrd="7" destOrd="0" presId="urn:microsoft.com/office/officeart/2005/8/layout/vProcess5"/>
    <dgm:cxn modelId="{2EF54FE3-2F0D-421B-982D-22C94BCC6A13}" type="presParOf" srcId="{3B19E982-6916-4421-AC3E-3D8F67F2CF79}" destId="{C6742C4A-5120-4A38-BEA3-E227FF2A8C2A}"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1" i="0" u="none" dirty="0" smtClean="0"/>
            <a:t>Комиссию по обследованию и категорированию возглавляет руководитель торгового объекта (территории) или уполномоченное им лицо</a:t>
          </a:r>
          <a:endParaRPr lang="ru-RU" sz="1400" i="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5E9CEF4A-31B9-4BC7-A483-BD6CABE44D04}">
      <dgm:prSet phldrT="[Текст]"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i="0" u="none" dirty="0" smtClean="0"/>
            <a:t>В состав комиссии включаются:</a:t>
          </a:r>
          <a:endParaRPr lang="ru-RU" sz="1400" i="0" dirty="0"/>
        </a:p>
      </dgm:t>
    </dgm:pt>
    <dgm:pt modelId="{70513346-BFCA-48FE-B646-348E69437770}" type="parTrans" cxnId="{5AC6F489-E425-4D43-98C8-BFC1459D23EE}">
      <dgm:prSet/>
      <dgm:spPr/>
      <dgm:t>
        <a:bodyPr/>
        <a:lstStyle/>
        <a:p>
          <a:endParaRPr lang="ru-RU"/>
        </a:p>
      </dgm:t>
    </dgm:pt>
    <dgm:pt modelId="{D5AA5D05-114C-4083-8EBE-A37BCE123E98}" type="sibTrans" cxnId="{5AC6F489-E425-4D43-98C8-BFC1459D23EE}">
      <dgm:prSet/>
      <dgm:spPr/>
      <dgm:t>
        <a:bodyPr/>
        <a:lstStyle/>
        <a:p>
          <a:endParaRPr lang="ru-RU"/>
        </a:p>
      </dgm:t>
    </dgm:pt>
    <dgm:pt modelId="{6375C7F9-63A3-484D-B00E-4A90E1ACF647}">
      <dgm:prSet phldrT="[Текст]"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i="0" u="none" dirty="0" smtClean="0"/>
            <a:t>а) представители торгового объекта (территории), отвечающие за безопасность, а также иные специалисты по решению правообладателя объекта (территории), в том числе представители организации, осуществляющие техническую эксплуатацию торгового объекта (территории)</a:t>
          </a:r>
          <a:endParaRPr lang="ru-RU" sz="1400" i="0" dirty="0" smtClean="0"/>
        </a:p>
        <a:p>
          <a:pPr algn="ctr" defTabSz="622300" rtl="0">
            <a:lnSpc>
              <a:spcPct val="90000"/>
            </a:lnSpc>
            <a:spcBef>
              <a:spcPct val="0"/>
            </a:spcBef>
            <a:spcAft>
              <a:spcPct val="35000"/>
            </a:spcAft>
          </a:pPr>
          <a:endParaRPr lang="ru-RU" sz="1400" i="0" dirty="0"/>
        </a:p>
      </dgm:t>
    </dgm:pt>
    <dgm:pt modelId="{3D31C655-6188-41B8-820B-ADF6142C20B1}" type="parTrans" cxnId="{10ADB83E-63B1-43A1-9275-3BE2A3D5F42F}">
      <dgm:prSet/>
      <dgm:spPr/>
      <dgm:t>
        <a:bodyPr/>
        <a:lstStyle/>
        <a:p>
          <a:endParaRPr lang="ru-RU"/>
        </a:p>
      </dgm:t>
    </dgm:pt>
    <dgm:pt modelId="{BCD676AC-62CA-4669-ABE5-3E019EBF7DA0}" type="sibTrans" cxnId="{10ADB83E-63B1-43A1-9275-3BE2A3D5F42F}">
      <dgm:prSet/>
      <dgm:spPr/>
      <dgm:t>
        <a:bodyPr/>
        <a:lstStyle/>
        <a:p>
          <a:endParaRPr lang="ru-RU"/>
        </a:p>
      </dgm:t>
    </dgm:pt>
    <dgm:pt modelId="{7BD5DAB3-4067-4EBA-AC9D-7B0E536F2E10}">
      <dgm:prSet phldrT="[Текст]" custT="1"/>
      <dgm:spPr/>
      <dgm: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0" i="0" u="none" dirty="0" smtClean="0"/>
            <a:t>б) представители УФСБ РФ по ВО, Управления Росгвардии РФ по ВО, ГУ МЧС РФ по ВО</a:t>
          </a:r>
          <a:br>
            <a:rPr lang="ru-RU" sz="1400" b="0" i="0" u="none" dirty="0" smtClean="0"/>
          </a:br>
          <a:r>
            <a:rPr lang="ru-RU" sz="1400" b="0" i="0" u="none" dirty="0" smtClean="0"/>
            <a:t>(по согласованию)</a:t>
          </a:r>
          <a:endParaRPr lang="ru-RU" sz="1400" i="0" dirty="0"/>
        </a:p>
      </dgm:t>
    </dgm:pt>
    <dgm:pt modelId="{55A51053-D27B-4B1E-B054-C5B0C9900E47}" type="parTrans" cxnId="{B37B3927-728E-4E77-A53D-949F6D0A14CF}">
      <dgm:prSet/>
      <dgm:spPr/>
      <dgm:t>
        <a:bodyPr/>
        <a:lstStyle/>
        <a:p>
          <a:endParaRPr lang="ru-RU"/>
        </a:p>
      </dgm:t>
    </dgm:pt>
    <dgm:pt modelId="{C24DFFD0-C099-42AD-BB58-AE0E4CCB9B48}" type="sibTrans" cxnId="{B37B3927-728E-4E77-A53D-949F6D0A14CF}">
      <dgm:prSet/>
      <dgm:spPr/>
      <dgm:t>
        <a:bodyPr/>
        <a:lstStyle/>
        <a:p>
          <a:endParaRPr lang="ru-RU"/>
        </a:p>
      </dgm:t>
    </dgm:pt>
    <dgm:pt modelId="{651082B1-B73E-48EA-BDB4-86A84A7C5F02}">
      <dgm:prSet phldrT="[Текст]" custT="1"/>
      <dgm:spPr/>
      <dgm:t>
        <a:bodyPr/>
        <a:lstStyle/>
        <a:p>
          <a:pPr algn="ctr" rtl="0"/>
          <a:r>
            <a:rPr lang="ru-RU" sz="1400" b="0" i="0" u="none" dirty="0" smtClean="0"/>
            <a:t>в) представители комитета промышленности и торговли Волгоградской области</a:t>
          </a:r>
        </a:p>
        <a:p>
          <a:pPr algn="ctr" rtl="0"/>
          <a:r>
            <a:rPr lang="ru-RU" sz="1400" b="0" i="0" u="none" dirty="0" smtClean="0"/>
            <a:t/>
          </a:r>
          <a:br>
            <a:rPr lang="ru-RU" sz="1400" b="0" i="0" u="none" dirty="0" smtClean="0"/>
          </a:br>
          <a:r>
            <a:rPr lang="ru-RU" sz="1400" b="0" i="0" u="none" dirty="0" smtClean="0"/>
            <a:t>(по согласованию)</a:t>
          </a:r>
          <a:endParaRPr lang="ru-RU" sz="1400" i="0" dirty="0"/>
        </a:p>
      </dgm:t>
    </dgm:pt>
    <dgm:pt modelId="{CEECB92C-1AAD-4752-A2B6-BCD9D3745705}" type="parTrans" cxnId="{26BE1DD2-75A4-4AC2-8970-FFE91D28CA53}">
      <dgm:prSet/>
      <dgm:spPr/>
      <dgm:t>
        <a:bodyPr/>
        <a:lstStyle/>
        <a:p>
          <a:endParaRPr lang="ru-RU"/>
        </a:p>
      </dgm:t>
    </dgm:pt>
    <dgm:pt modelId="{DA1C23F7-E24B-469A-A6EF-32AE0145C799}" type="sibTrans" cxnId="{26BE1DD2-75A4-4AC2-8970-FFE91D28CA53}">
      <dgm:prSet/>
      <dgm:spPr/>
      <dgm:t>
        <a:bodyPr/>
        <a:lstStyle/>
        <a:p>
          <a:endParaRPr lang="ru-RU"/>
        </a:p>
      </dgm:t>
    </dgm:pt>
    <dgm:pt modelId="{BC2C6B85-53C5-4D03-B62E-475849ADA55A}">
      <dgm:prSet custT="1"/>
      <dgm:spPr/>
      <dgm:t>
        <a:bodyPr/>
        <a:lstStyle/>
        <a:p>
          <a:pPr algn="ctr" rtl="0"/>
          <a:r>
            <a:rPr lang="ru-RU" sz="1400" b="0" i="0" u="none" dirty="0" smtClean="0"/>
            <a:t>К работе комиссии могут привлекаться эксперты из числа работников специализированных организаций в области проектирования и эксплуатации технологических систем и специализированных организаций, имеющих право осуществлять экспертизу безопасности торговых объектов (территорий)</a:t>
          </a:r>
          <a:endParaRPr lang="ru-RU" sz="1400" b="1" i="0" u="none" dirty="0"/>
        </a:p>
      </dgm:t>
    </dgm:pt>
    <dgm:pt modelId="{01A073F3-827F-4B8A-9B8C-306A72CEC667}" type="parTrans" cxnId="{4612D348-A9BA-4D1E-AAFF-5E4C49FC929F}">
      <dgm:prSet/>
      <dgm:spPr/>
      <dgm:t>
        <a:bodyPr/>
        <a:lstStyle/>
        <a:p>
          <a:endParaRPr lang="ru-RU"/>
        </a:p>
      </dgm:t>
    </dgm:pt>
    <dgm:pt modelId="{5F97F456-FCF8-4648-A118-0E587308AAB5}" type="sibTrans" cxnId="{4612D348-A9BA-4D1E-AAFF-5E4C49FC929F}">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6">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D66A0E38-632F-4EA7-9DC6-AD835D63E894}" type="pres">
      <dgm:prSet presAssocID="{5E9CEF4A-31B9-4BC7-A483-BD6CABE44D04}" presName="parentText" presStyleLbl="node1" presStyleIdx="1" presStyleCnt="6" custScaleY="49177">
        <dgm:presLayoutVars>
          <dgm:chMax val="0"/>
          <dgm:bulletEnabled val="1"/>
        </dgm:presLayoutVars>
      </dgm:prSet>
      <dgm:spPr/>
      <dgm:t>
        <a:bodyPr/>
        <a:lstStyle/>
        <a:p>
          <a:endParaRPr lang="ru-RU"/>
        </a:p>
      </dgm:t>
    </dgm:pt>
    <dgm:pt modelId="{2265D696-5EAE-4E41-8F2E-661318987FE4}" type="pres">
      <dgm:prSet presAssocID="{D5AA5D05-114C-4083-8EBE-A37BCE123E98}" presName="spacer" presStyleCnt="0"/>
      <dgm:spPr/>
    </dgm:pt>
    <dgm:pt modelId="{ECD4A77C-1D4A-4F14-A280-8A29A71E2C7D}" type="pres">
      <dgm:prSet presAssocID="{6375C7F9-63A3-484D-B00E-4A90E1ACF647}" presName="parentText" presStyleLbl="node1" presStyleIdx="2" presStyleCnt="6">
        <dgm:presLayoutVars>
          <dgm:chMax val="0"/>
          <dgm:bulletEnabled val="1"/>
        </dgm:presLayoutVars>
      </dgm:prSet>
      <dgm:spPr/>
      <dgm:t>
        <a:bodyPr/>
        <a:lstStyle/>
        <a:p>
          <a:endParaRPr lang="ru-RU"/>
        </a:p>
      </dgm:t>
    </dgm:pt>
    <dgm:pt modelId="{341D0A3D-86C9-4A54-99B0-9459FA49E072}" type="pres">
      <dgm:prSet presAssocID="{BCD676AC-62CA-4669-ABE5-3E019EBF7DA0}" presName="spacer" presStyleCnt="0"/>
      <dgm:spPr/>
    </dgm:pt>
    <dgm:pt modelId="{8A4A7E67-8762-4A7D-BA1B-A4663D7827E6}" type="pres">
      <dgm:prSet presAssocID="{7BD5DAB3-4067-4EBA-AC9D-7B0E536F2E10}" presName="parentText" presStyleLbl="node1" presStyleIdx="3" presStyleCnt="6">
        <dgm:presLayoutVars>
          <dgm:chMax val="0"/>
          <dgm:bulletEnabled val="1"/>
        </dgm:presLayoutVars>
      </dgm:prSet>
      <dgm:spPr/>
      <dgm:t>
        <a:bodyPr/>
        <a:lstStyle/>
        <a:p>
          <a:endParaRPr lang="ru-RU"/>
        </a:p>
      </dgm:t>
    </dgm:pt>
    <dgm:pt modelId="{3876A317-81B4-4D79-8966-99CDE758FACE}" type="pres">
      <dgm:prSet presAssocID="{C24DFFD0-C099-42AD-BB58-AE0E4CCB9B48}" presName="spacer" presStyleCnt="0"/>
      <dgm:spPr/>
    </dgm:pt>
    <dgm:pt modelId="{AA8D53E8-2DD3-4AE4-A9EB-94800D63ECF8}" type="pres">
      <dgm:prSet presAssocID="{651082B1-B73E-48EA-BDB4-86A84A7C5F02}" presName="parentText" presStyleLbl="node1" presStyleIdx="4" presStyleCnt="6" custLinFactY="824" custLinFactNeighborX="-749" custLinFactNeighborY="100000">
        <dgm:presLayoutVars>
          <dgm:chMax val="0"/>
          <dgm:bulletEnabled val="1"/>
        </dgm:presLayoutVars>
      </dgm:prSet>
      <dgm:spPr/>
      <dgm:t>
        <a:bodyPr/>
        <a:lstStyle/>
        <a:p>
          <a:endParaRPr lang="ru-RU"/>
        </a:p>
      </dgm:t>
    </dgm:pt>
    <dgm:pt modelId="{0A7A0A27-2B94-4689-819F-078CB7D0904B}" type="pres">
      <dgm:prSet presAssocID="{DA1C23F7-E24B-469A-A6EF-32AE0145C799}" presName="spacer" presStyleCnt="0"/>
      <dgm:spPr/>
    </dgm:pt>
    <dgm:pt modelId="{63E66327-9CAB-4FF0-AE70-64E6DB86FA52}" type="pres">
      <dgm:prSet presAssocID="{BC2C6B85-53C5-4D03-B62E-475849ADA55A}" presName="parentText" presStyleLbl="node1" presStyleIdx="5" presStyleCnt="6">
        <dgm:presLayoutVars>
          <dgm:chMax val="0"/>
          <dgm:bulletEnabled val="1"/>
        </dgm:presLayoutVars>
      </dgm:prSet>
      <dgm:spPr/>
      <dgm:t>
        <a:bodyPr/>
        <a:lstStyle/>
        <a:p>
          <a:endParaRPr lang="ru-RU"/>
        </a:p>
      </dgm:t>
    </dgm:pt>
  </dgm:ptLst>
  <dgm:cxnLst>
    <dgm:cxn modelId="{10ADB83E-63B1-43A1-9275-3BE2A3D5F42F}" srcId="{34F5AD13-E91D-4402-850C-1DE2974AE97E}" destId="{6375C7F9-63A3-484D-B00E-4A90E1ACF647}" srcOrd="2" destOrd="0" parTransId="{3D31C655-6188-41B8-820B-ADF6142C20B1}" sibTransId="{BCD676AC-62CA-4669-ABE5-3E019EBF7DA0}"/>
    <dgm:cxn modelId="{A8995EEC-2C2F-4F3C-9633-75CFAC3D1A90}" type="presOf" srcId="{07832EFD-5769-4956-96DE-2F4DBF285682}" destId="{856920FC-CF76-41D8-B001-8DFF6AC57CCE}" srcOrd="0" destOrd="0" presId="urn:microsoft.com/office/officeart/2005/8/layout/vList2"/>
    <dgm:cxn modelId="{610EEBA4-F515-40D0-9600-970E952B9636}" type="presOf" srcId="{5E9CEF4A-31B9-4BC7-A483-BD6CABE44D04}" destId="{D66A0E38-632F-4EA7-9DC6-AD835D63E894}" srcOrd="0" destOrd="0" presId="urn:microsoft.com/office/officeart/2005/8/layout/vList2"/>
    <dgm:cxn modelId="{26BE1DD2-75A4-4AC2-8970-FFE91D28CA53}" srcId="{34F5AD13-E91D-4402-850C-1DE2974AE97E}" destId="{651082B1-B73E-48EA-BDB4-86A84A7C5F02}" srcOrd="4" destOrd="0" parTransId="{CEECB92C-1AAD-4752-A2B6-BCD9D3745705}" sibTransId="{DA1C23F7-E24B-469A-A6EF-32AE0145C799}"/>
    <dgm:cxn modelId="{322BCF0C-8129-4B57-804F-4E97C94BB9A0}" type="presOf" srcId="{6375C7F9-63A3-484D-B00E-4A90E1ACF647}" destId="{ECD4A77C-1D4A-4F14-A280-8A29A71E2C7D}" srcOrd="0" destOrd="0" presId="urn:microsoft.com/office/officeart/2005/8/layout/vList2"/>
    <dgm:cxn modelId="{B37B3927-728E-4E77-A53D-949F6D0A14CF}" srcId="{34F5AD13-E91D-4402-850C-1DE2974AE97E}" destId="{7BD5DAB3-4067-4EBA-AC9D-7B0E536F2E10}" srcOrd="3" destOrd="0" parTransId="{55A51053-D27B-4B1E-B054-C5B0C9900E47}" sibTransId="{C24DFFD0-C099-42AD-BB58-AE0E4CCB9B48}"/>
    <dgm:cxn modelId="{D29EFCEF-2AA0-4220-B895-86B00E9E57AD}" type="presOf" srcId="{34F5AD13-E91D-4402-850C-1DE2974AE97E}" destId="{4536C1C0-E6F3-4F1E-8D56-798FE0439A58}" srcOrd="0" destOrd="0" presId="urn:microsoft.com/office/officeart/2005/8/layout/vList2"/>
    <dgm:cxn modelId="{5AC6F489-E425-4D43-98C8-BFC1459D23EE}" srcId="{34F5AD13-E91D-4402-850C-1DE2974AE97E}" destId="{5E9CEF4A-31B9-4BC7-A483-BD6CABE44D04}" srcOrd="1" destOrd="0" parTransId="{70513346-BFCA-48FE-B646-348E69437770}" sibTransId="{D5AA5D05-114C-4083-8EBE-A37BCE123E98}"/>
    <dgm:cxn modelId="{4612D348-A9BA-4D1E-AAFF-5E4C49FC929F}" srcId="{34F5AD13-E91D-4402-850C-1DE2974AE97E}" destId="{BC2C6B85-53C5-4D03-B62E-475849ADA55A}" srcOrd="5" destOrd="0" parTransId="{01A073F3-827F-4B8A-9B8C-306A72CEC667}" sibTransId="{5F97F456-FCF8-4648-A118-0E587308AAB5}"/>
    <dgm:cxn modelId="{729791ED-DD93-4D73-94D8-F421866189DD}" type="presOf" srcId="{BC2C6B85-53C5-4D03-B62E-475849ADA55A}" destId="{63E66327-9CAB-4FF0-AE70-64E6DB86FA52}"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61A5A9EB-1893-451E-A5DC-0CD2E331A7FD}" type="presOf" srcId="{651082B1-B73E-48EA-BDB4-86A84A7C5F02}" destId="{AA8D53E8-2DD3-4AE4-A9EB-94800D63ECF8}" srcOrd="0" destOrd="0" presId="urn:microsoft.com/office/officeart/2005/8/layout/vList2"/>
    <dgm:cxn modelId="{2E79DCED-8693-40FA-B04E-7E6E85522D8B}" type="presOf" srcId="{7BD5DAB3-4067-4EBA-AC9D-7B0E536F2E10}" destId="{8A4A7E67-8762-4A7D-BA1B-A4663D7827E6}" srcOrd="0" destOrd="0" presId="urn:microsoft.com/office/officeart/2005/8/layout/vList2"/>
    <dgm:cxn modelId="{8E6E7BA1-CE2C-4DC6-BDB3-61558FC4B3EF}" type="presParOf" srcId="{4536C1C0-E6F3-4F1E-8D56-798FE0439A58}" destId="{856920FC-CF76-41D8-B001-8DFF6AC57CCE}" srcOrd="0" destOrd="0" presId="urn:microsoft.com/office/officeart/2005/8/layout/vList2"/>
    <dgm:cxn modelId="{D8EAD3DF-75EE-4117-8464-6D2128C1F1D8}" type="presParOf" srcId="{4536C1C0-E6F3-4F1E-8D56-798FE0439A58}" destId="{E7043A65-6476-4919-8A04-791DEAA443AA}" srcOrd="1" destOrd="0" presId="urn:microsoft.com/office/officeart/2005/8/layout/vList2"/>
    <dgm:cxn modelId="{0EFF0229-26D9-48E2-9C2A-09B3B7BE6F89}" type="presParOf" srcId="{4536C1C0-E6F3-4F1E-8D56-798FE0439A58}" destId="{D66A0E38-632F-4EA7-9DC6-AD835D63E894}" srcOrd="2" destOrd="0" presId="urn:microsoft.com/office/officeart/2005/8/layout/vList2"/>
    <dgm:cxn modelId="{6B8E6379-F478-46E2-A9CE-9364A46569E8}" type="presParOf" srcId="{4536C1C0-E6F3-4F1E-8D56-798FE0439A58}" destId="{2265D696-5EAE-4E41-8F2E-661318987FE4}" srcOrd="3" destOrd="0" presId="urn:microsoft.com/office/officeart/2005/8/layout/vList2"/>
    <dgm:cxn modelId="{9EFBB93D-B702-412F-817A-D970A8DD121B}" type="presParOf" srcId="{4536C1C0-E6F3-4F1E-8D56-798FE0439A58}" destId="{ECD4A77C-1D4A-4F14-A280-8A29A71E2C7D}" srcOrd="4" destOrd="0" presId="urn:microsoft.com/office/officeart/2005/8/layout/vList2"/>
    <dgm:cxn modelId="{8830AFCF-D3F8-432B-AB75-1B47C47D2F0E}" type="presParOf" srcId="{4536C1C0-E6F3-4F1E-8D56-798FE0439A58}" destId="{341D0A3D-86C9-4A54-99B0-9459FA49E072}" srcOrd="5" destOrd="0" presId="urn:microsoft.com/office/officeart/2005/8/layout/vList2"/>
    <dgm:cxn modelId="{618F4B35-B3CA-4FAB-A334-8C1A38C53073}" type="presParOf" srcId="{4536C1C0-E6F3-4F1E-8D56-798FE0439A58}" destId="{8A4A7E67-8762-4A7D-BA1B-A4663D7827E6}" srcOrd="6" destOrd="0" presId="urn:microsoft.com/office/officeart/2005/8/layout/vList2"/>
    <dgm:cxn modelId="{F4ACDCCE-4A0A-427F-8ADC-2E93465A7AB7}" type="presParOf" srcId="{4536C1C0-E6F3-4F1E-8D56-798FE0439A58}" destId="{3876A317-81B4-4D79-8966-99CDE758FACE}" srcOrd="7" destOrd="0" presId="urn:microsoft.com/office/officeart/2005/8/layout/vList2"/>
    <dgm:cxn modelId="{044D1DF9-944B-464F-AC13-41F2455406DD}" type="presParOf" srcId="{4536C1C0-E6F3-4F1E-8D56-798FE0439A58}" destId="{AA8D53E8-2DD3-4AE4-A9EB-94800D63ECF8}" srcOrd="8" destOrd="0" presId="urn:microsoft.com/office/officeart/2005/8/layout/vList2"/>
    <dgm:cxn modelId="{8C96B592-D963-49F4-AE63-3CC3D168DAA1}" type="presParOf" srcId="{4536C1C0-E6F3-4F1E-8D56-798FE0439A58}" destId="{0A7A0A27-2B94-4689-819F-078CB7D0904B}" srcOrd="9" destOrd="0" presId="urn:microsoft.com/office/officeart/2005/8/layout/vList2"/>
    <dgm:cxn modelId="{62B9AD12-328E-47B7-8422-7BDEC263D761}" type="presParOf" srcId="{4536C1C0-E6F3-4F1E-8D56-798FE0439A58}" destId="{63E66327-9CAB-4FF0-AE70-64E6DB86FA5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E58B92D9-9C93-4F68-B09A-7731A26EB852}">
      <dgm:prSet custT="1"/>
      <dgm:spPr/>
      <dgm:t>
        <a:bodyPr/>
        <a:lstStyle/>
        <a:p>
          <a:pPr algn="ctr" rtl="0"/>
          <a:r>
            <a:rPr lang="ru-RU" sz="1400" b="0" i="0" u="none" dirty="0" smtClean="0"/>
            <a:t>В ходе своей работы комиссия:</a:t>
          </a:r>
          <a:endParaRPr lang="ru-RU" sz="1400" b="0" i="0" u="none" dirty="0"/>
        </a:p>
      </dgm:t>
    </dgm:pt>
    <dgm:pt modelId="{B87436BB-B598-4DA9-837C-3C3E8F43BA8A}" type="parTrans" cxnId="{F5B80B9E-0819-46D5-B73E-CC2D57FAA09C}">
      <dgm:prSet/>
      <dgm:spPr/>
      <dgm:t>
        <a:bodyPr/>
        <a:lstStyle/>
        <a:p>
          <a:endParaRPr lang="ru-RU"/>
        </a:p>
      </dgm:t>
    </dgm:pt>
    <dgm:pt modelId="{3710F28B-B3A7-4A4A-80B8-DFBA055A3DAB}" type="sibTrans" cxnId="{F5B80B9E-0819-46D5-B73E-CC2D57FAA09C}">
      <dgm:prSet/>
      <dgm:spPr/>
      <dgm:t>
        <a:bodyPr/>
        <a:lstStyle/>
        <a:p>
          <a:endParaRPr lang="ru-RU"/>
        </a:p>
      </dgm:t>
    </dgm:pt>
    <dgm:pt modelId="{EA0B3F31-BC9F-4351-B9CE-0C1FE4F30474}">
      <dgm:prSet/>
      <dgm:spPr/>
      <dgm:t>
        <a:bodyPr/>
        <a:lstStyle/>
        <a:p>
          <a:pPr algn="ctr" rtl="0"/>
          <a:r>
            <a:rPr lang="ru-RU" b="0" i="0" u="none" dirty="0" smtClean="0"/>
            <a:t>а) осуществляет сбор и анализ исходных данных о торговом объекте (территории);</a:t>
          </a:r>
          <a:endParaRPr lang="ru-RU" b="0" i="0" u="none" dirty="0"/>
        </a:p>
      </dgm:t>
    </dgm:pt>
    <dgm:pt modelId="{159452A1-0837-4D97-8D0F-6DCF8AE11DC9}" type="parTrans" cxnId="{3B6038F0-F397-4EF9-9927-697031B29FC9}">
      <dgm:prSet/>
      <dgm:spPr/>
      <dgm:t>
        <a:bodyPr/>
        <a:lstStyle/>
        <a:p>
          <a:endParaRPr lang="ru-RU"/>
        </a:p>
      </dgm:t>
    </dgm:pt>
    <dgm:pt modelId="{428900E1-4DBE-4BCB-900D-26ABA9ADE0E9}" type="sibTrans" cxnId="{3B6038F0-F397-4EF9-9927-697031B29FC9}">
      <dgm:prSet/>
      <dgm:spPr/>
      <dgm:t>
        <a:bodyPr/>
        <a:lstStyle/>
        <a:p>
          <a:endParaRPr lang="ru-RU"/>
        </a:p>
      </dgm:t>
    </dgm:pt>
    <dgm:pt modelId="{2D020841-C6F3-46D0-B607-551D1F087971}">
      <dgm:prSet/>
      <dgm:spPr/>
      <dgm:t>
        <a:bodyPr/>
        <a:lstStyle/>
        <a:p>
          <a:pPr algn="ctr" rtl="0"/>
          <a:r>
            <a:rPr lang="ru-RU" b="0" i="0" u="none" dirty="0" smtClean="0"/>
            <a:t>б) изучает конструктивные и технические характеристики торгового объекта (территории), организацию его функционирования, действующие меры по обеспечению безопасного функционирования торгового объекта (территории);</a:t>
          </a:r>
          <a:endParaRPr lang="ru-RU" b="0" i="0" u="none" dirty="0"/>
        </a:p>
      </dgm:t>
    </dgm:pt>
    <dgm:pt modelId="{D506725C-8921-4FF0-B5CD-B31C905D3E9A}" type="parTrans" cxnId="{4AE43126-E94D-4C69-A3BF-86277E889B98}">
      <dgm:prSet/>
      <dgm:spPr/>
      <dgm:t>
        <a:bodyPr/>
        <a:lstStyle/>
        <a:p>
          <a:endParaRPr lang="ru-RU"/>
        </a:p>
      </dgm:t>
    </dgm:pt>
    <dgm:pt modelId="{04059D56-3DA7-4A85-A10E-11F33036D669}" type="sibTrans" cxnId="{4AE43126-E94D-4C69-A3BF-86277E889B98}">
      <dgm:prSet/>
      <dgm:spPr/>
      <dgm:t>
        <a:bodyPr/>
        <a:lstStyle/>
        <a:p>
          <a:endParaRPr lang="ru-RU"/>
        </a:p>
      </dgm:t>
    </dgm:pt>
    <dgm:pt modelId="{C806E70F-D03A-4E2A-882B-183577DE309C}">
      <dgm:prSet/>
      <dgm:spPr/>
      <dgm:t>
        <a:bodyPr/>
        <a:lstStyle/>
        <a:p>
          <a:pPr algn="ctr"/>
          <a:r>
            <a:rPr lang="ru-RU" b="0" i="0" u="none" dirty="0" smtClean="0"/>
            <a:t>в) определяет степень угрозы совершения террористического акта на торговом объекте (территории) и возможные последствия его совершения;</a:t>
          </a:r>
          <a:endParaRPr lang="ru-RU" dirty="0"/>
        </a:p>
      </dgm:t>
    </dgm:pt>
    <dgm:pt modelId="{A8AD04FD-9E12-4432-9EE3-FB82A0EB9417}" type="parTrans" cxnId="{9EE6F3B5-964C-41E0-922C-28EB475C84B7}">
      <dgm:prSet/>
      <dgm:spPr/>
      <dgm:t>
        <a:bodyPr/>
        <a:lstStyle/>
        <a:p>
          <a:endParaRPr lang="ru-RU"/>
        </a:p>
      </dgm:t>
    </dgm:pt>
    <dgm:pt modelId="{51FEF0CF-F845-4155-8170-9381C1E5366D}" type="sibTrans" cxnId="{9EE6F3B5-964C-41E0-922C-28EB475C84B7}">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F1F63CC7-9094-46D3-8B9F-C4ACF8257608}" type="pres">
      <dgm:prSet presAssocID="{E58B92D9-9C93-4F68-B09A-7731A26EB852}" presName="parentText" presStyleLbl="node1" presStyleIdx="0" presStyleCnt="4">
        <dgm:presLayoutVars>
          <dgm:chMax val="0"/>
          <dgm:bulletEnabled val="1"/>
        </dgm:presLayoutVars>
      </dgm:prSet>
      <dgm:spPr/>
      <dgm:t>
        <a:bodyPr/>
        <a:lstStyle/>
        <a:p>
          <a:endParaRPr lang="ru-RU"/>
        </a:p>
      </dgm:t>
    </dgm:pt>
    <dgm:pt modelId="{C0D389C3-999B-4516-A102-A43AB8ACFD1B}" type="pres">
      <dgm:prSet presAssocID="{3710F28B-B3A7-4A4A-80B8-DFBA055A3DAB}" presName="spacer" presStyleCnt="0"/>
      <dgm:spPr/>
    </dgm:pt>
    <dgm:pt modelId="{3E79A98B-3891-415A-99A7-B9E5630C2627}" type="pres">
      <dgm:prSet presAssocID="{EA0B3F31-BC9F-4351-B9CE-0C1FE4F30474}" presName="parentText" presStyleLbl="node1" presStyleIdx="1" presStyleCnt="4" custScaleY="88806" custLinFactNeighborY="-51338">
        <dgm:presLayoutVars>
          <dgm:chMax val="0"/>
          <dgm:bulletEnabled val="1"/>
        </dgm:presLayoutVars>
      </dgm:prSet>
      <dgm:spPr/>
      <dgm:t>
        <a:bodyPr/>
        <a:lstStyle/>
        <a:p>
          <a:endParaRPr lang="ru-RU"/>
        </a:p>
      </dgm:t>
    </dgm:pt>
    <dgm:pt modelId="{C2B3B0F1-F0BE-4EBD-9E60-0CC1E05ABBFA}" type="pres">
      <dgm:prSet presAssocID="{428900E1-4DBE-4BCB-900D-26ABA9ADE0E9}" presName="spacer" presStyleCnt="0"/>
      <dgm:spPr/>
    </dgm:pt>
    <dgm:pt modelId="{8848D9C2-6943-465D-B911-865301B9EBCC}" type="pres">
      <dgm:prSet presAssocID="{2D020841-C6F3-46D0-B607-551D1F087971}" presName="parentText" presStyleLbl="node1" presStyleIdx="2" presStyleCnt="4" custScaleY="168688" custLinFactNeighborY="-73067">
        <dgm:presLayoutVars>
          <dgm:chMax val="0"/>
          <dgm:bulletEnabled val="1"/>
        </dgm:presLayoutVars>
      </dgm:prSet>
      <dgm:spPr/>
      <dgm:t>
        <a:bodyPr/>
        <a:lstStyle/>
        <a:p>
          <a:endParaRPr lang="ru-RU"/>
        </a:p>
      </dgm:t>
    </dgm:pt>
    <dgm:pt modelId="{2C729CC3-9A3C-4C8E-A8CC-92DCD7FD54CB}" type="pres">
      <dgm:prSet presAssocID="{04059D56-3DA7-4A85-A10E-11F33036D669}" presName="spacer" presStyleCnt="0"/>
      <dgm:spPr/>
    </dgm:pt>
    <dgm:pt modelId="{14AF3086-A2A5-4ACD-A593-06F01E0CF70A}" type="pres">
      <dgm:prSet presAssocID="{C806E70F-D03A-4E2A-882B-183577DE309C}" presName="parentText" presStyleLbl="node1" presStyleIdx="3" presStyleCnt="4" custScaleY="126864">
        <dgm:presLayoutVars>
          <dgm:chMax val="0"/>
          <dgm:bulletEnabled val="1"/>
        </dgm:presLayoutVars>
      </dgm:prSet>
      <dgm:spPr/>
      <dgm:t>
        <a:bodyPr/>
        <a:lstStyle/>
        <a:p>
          <a:endParaRPr lang="ru-RU"/>
        </a:p>
      </dgm:t>
    </dgm:pt>
  </dgm:ptLst>
  <dgm:cxnLst>
    <dgm:cxn modelId="{4AE43126-E94D-4C69-A3BF-86277E889B98}" srcId="{34F5AD13-E91D-4402-850C-1DE2974AE97E}" destId="{2D020841-C6F3-46D0-B607-551D1F087971}" srcOrd="2" destOrd="0" parTransId="{D506725C-8921-4FF0-B5CD-B31C905D3E9A}" sibTransId="{04059D56-3DA7-4A85-A10E-11F33036D669}"/>
    <dgm:cxn modelId="{3210185D-EEFE-4300-9351-2A5947BC738D}" type="presOf" srcId="{C806E70F-D03A-4E2A-882B-183577DE309C}" destId="{14AF3086-A2A5-4ACD-A593-06F01E0CF70A}" srcOrd="0" destOrd="0" presId="urn:microsoft.com/office/officeart/2005/8/layout/vList2"/>
    <dgm:cxn modelId="{090B473B-67CF-4E11-A307-C5BB80F8B5E9}" type="presOf" srcId="{34F5AD13-E91D-4402-850C-1DE2974AE97E}" destId="{4536C1C0-E6F3-4F1E-8D56-798FE0439A58}" srcOrd="0" destOrd="0" presId="urn:microsoft.com/office/officeart/2005/8/layout/vList2"/>
    <dgm:cxn modelId="{C7D3931E-01BB-4414-A9BD-E6DCB2CF7C46}" type="presOf" srcId="{2D020841-C6F3-46D0-B607-551D1F087971}" destId="{8848D9C2-6943-465D-B911-865301B9EBCC}" srcOrd="0" destOrd="0" presId="urn:microsoft.com/office/officeart/2005/8/layout/vList2"/>
    <dgm:cxn modelId="{F5B80B9E-0819-46D5-B73E-CC2D57FAA09C}" srcId="{34F5AD13-E91D-4402-850C-1DE2974AE97E}" destId="{E58B92D9-9C93-4F68-B09A-7731A26EB852}" srcOrd="0" destOrd="0" parTransId="{B87436BB-B598-4DA9-837C-3C3E8F43BA8A}" sibTransId="{3710F28B-B3A7-4A4A-80B8-DFBA055A3DAB}"/>
    <dgm:cxn modelId="{8271B85A-3298-4D47-81A4-AA9112F177AF}" type="presOf" srcId="{E58B92D9-9C93-4F68-B09A-7731A26EB852}" destId="{F1F63CC7-9094-46D3-8B9F-C4ACF8257608}" srcOrd="0" destOrd="0" presId="urn:microsoft.com/office/officeart/2005/8/layout/vList2"/>
    <dgm:cxn modelId="{639786EB-AB82-4CDE-A03C-CA7C2986B01B}" type="presOf" srcId="{EA0B3F31-BC9F-4351-B9CE-0C1FE4F30474}" destId="{3E79A98B-3891-415A-99A7-B9E5630C2627}" srcOrd="0" destOrd="0" presId="urn:microsoft.com/office/officeart/2005/8/layout/vList2"/>
    <dgm:cxn modelId="{9EE6F3B5-964C-41E0-922C-28EB475C84B7}" srcId="{34F5AD13-E91D-4402-850C-1DE2974AE97E}" destId="{C806E70F-D03A-4E2A-882B-183577DE309C}" srcOrd="3" destOrd="0" parTransId="{A8AD04FD-9E12-4432-9EE3-FB82A0EB9417}" sibTransId="{51FEF0CF-F845-4155-8170-9381C1E5366D}"/>
    <dgm:cxn modelId="{3B6038F0-F397-4EF9-9927-697031B29FC9}" srcId="{34F5AD13-E91D-4402-850C-1DE2974AE97E}" destId="{EA0B3F31-BC9F-4351-B9CE-0C1FE4F30474}" srcOrd="1" destOrd="0" parTransId="{159452A1-0837-4D97-8D0F-6DCF8AE11DC9}" sibTransId="{428900E1-4DBE-4BCB-900D-26ABA9ADE0E9}"/>
    <dgm:cxn modelId="{491AA891-A380-428C-A27A-C999F779EF13}" type="presParOf" srcId="{4536C1C0-E6F3-4F1E-8D56-798FE0439A58}" destId="{F1F63CC7-9094-46D3-8B9F-C4ACF8257608}" srcOrd="0" destOrd="0" presId="urn:microsoft.com/office/officeart/2005/8/layout/vList2"/>
    <dgm:cxn modelId="{1142D3C2-1CDF-46D1-BED6-EBA27EF8F432}" type="presParOf" srcId="{4536C1C0-E6F3-4F1E-8D56-798FE0439A58}" destId="{C0D389C3-999B-4516-A102-A43AB8ACFD1B}" srcOrd="1" destOrd="0" presId="urn:microsoft.com/office/officeart/2005/8/layout/vList2"/>
    <dgm:cxn modelId="{D68C609A-E592-4F1A-A6E0-31DEAED218A6}" type="presParOf" srcId="{4536C1C0-E6F3-4F1E-8D56-798FE0439A58}" destId="{3E79A98B-3891-415A-99A7-B9E5630C2627}" srcOrd="2" destOrd="0" presId="urn:microsoft.com/office/officeart/2005/8/layout/vList2"/>
    <dgm:cxn modelId="{1EB41176-34FE-4679-8E0E-A1A764E9B25B}" type="presParOf" srcId="{4536C1C0-E6F3-4F1E-8D56-798FE0439A58}" destId="{C2B3B0F1-F0BE-4EBD-9E60-0CC1E05ABBFA}" srcOrd="3" destOrd="0" presId="urn:microsoft.com/office/officeart/2005/8/layout/vList2"/>
    <dgm:cxn modelId="{E87F6769-74AD-4CF9-977A-B4B0CFC8CA23}" type="presParOf" srcId="{4536C1C0-E6F3-4F1E-8D56-798FE0439A58}" destId="{8848D9C2-6943-465D-B911-865301B9EBCC}" srcOrd="4" destOrd="0" presId="urn:microsoft.com/office/officeart/2005/8/layout/vList2"/>
    <dgm:cxn modelId="{414B48FD-107C-4641-BD62-46F3C6DECB49}" type="presParOf" srcId="{4536C1C0-E6F3-4F1E-8D56-798FE0439A58}" destId="{2C729CC3-9A3C-4C8E-A8CC-92DCD7FD54CB}" srcOrd="5" destOrd="0" presId="urn:microsoft.com/office/officeart/2005/8/layout/vList2"/>
    <dgm:cxn modelId="{9E3E8908-E5EC-4044-B81C-9FA5180ADE10}" type="presParOf" srcId="{4536C1C0-E6F3-4F1E-8D56-798FE0439A58}" destId="{14AF3086-A2A5-4ACD-A593-06F01E0CF70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E58B92D9-9C93-4F68-B09A-7731A26EB852}">
      <dgm:prSet custT="1"/>
      <dgm:spPr/>
      <dgm:t>
        <a:bodyPr/>
        <a:lstStyle/>
        <a:p>
          <a:pPr algn="ctr" rtl="0"/>
          <a:r>
            <a:rPr lang="ru-RU" sz="1400" b="0" i="0" u="none" dirty="0" smtClean="0"/>
            <a:t>г) выявляет потенциально опасные участки торгового объекта (территории) и (или) его критические элементы;</a:t>
          </a:r>
          <a:endParaRPr lang="ru-RU" sz="1400" b="0" i="0" u="none" dirty="0"/>
        </a:p>
      </dgm:t>
    </dgm:pt>
    <dgm:pt modelId="{B87436BB-B598-4DA9-837C-3C3E8F43BA8A}" type="parTrans" cxnId="{F5B80B9E-0819-46D5-B73E-CC2D57FAA09C}">
      <dgm:prSet/>
      <dgm:spPr/>
      <dgm:t>
        <a:bodyPr/>
        <a:lstStyle/>
        <a:p>
          <a:endParaRPr lang="ru-RU"/>
        </a:p>
      </dgm:t>
    </dgm:pt>
    <dgm:pt modelId="{3710F28B-B3A7-4A4A-80B8-DFBA055A3DAB}" type="sibTrans" cxnId="{F5B80B9E-0819-46D5-B73E-CC2D57FAA09C}">
      <dgm:prSet/>
      <dgm:spPr/>
      <dgm:t>
        <a:bodyPr/>
        <a:lstStyle/>
        <a:p>
          <a:endParaRPr lang="ru-RU"/>
        </a:p>
      </dgm:t>
    </dgm:pt>
    <dgm:pt modelId="{282DB77A-058A-4621-AAD2-D98F8014A4B9}">
      <dgm:prSet custT="1"/>
      <dgm:spPr/>
      <dgm:t>
        <a:bodyPr/>
        <a:lstStyle/>
        <a:p>
          <a:pPr algn="ctr" rtl="0"/>
          <a:r>
            <a:rPr lang="ru-RU" sz="1400" b="0" i="0" u="none" dirty="0" smtClean="0"/>
            <a:t>д) определяет категорию торгового объекта (территории) или подтверждает (изменяет) ранее присвоенную категорию либо рекомендует исключить торговый объект (территорию) из перечня при отсутствии у торгового объекта (территории) признаков, позволяющих его отнести к определенной категории;</a:t>
          </a:r>
          <a:endParaRPr lang="ru-RU" sz="1400" b="0" i="0" u="none" dirty="0"/>
        </a:p>
      </dgm:t>
    </dgm:pt>
    <dgm:pt modelId="{D20E4427-AF95-44A6-95DC-5A5CDE377FA7}" type="parTrans" cxnId="{A0CC6704-FEA4-48CC-9E70-CE961F92F23D}">
      <dgm:prSet/>
      <dgm:spPr/>
      <dgm:t>
        <a:bodyPr/>
        <a:lstStyle/>
        <a:p>
          <a:endParaRPr lang="ru-RU"/>
        </a:p>
      </dgm:t>
    </dgm:pt>
    <dgm:pt modelId="{98079F4B-F01F-4CB6-AA00-623AFE69E899}" type="sibTrans" cxnId="{A0CC6704-FEA4-48CC-9E70-CE961F92F23D}">
      <dgm:prSet/>
      <dgm:spPr/>
      <dgm:t>
        <a:bodyPr/>
        <a:lstStyle/>
        <a:p>
          <a:endParaRPr lang="ru-RU"/>
        </a:p>
      </dgm:t>
    </dgm:pt>
    <dgm:pt modelId="{40E64ADA-BD88-4E66-B006-EB52AF1856E5}">
      <dgm:prSet custT="1"/>
      <dgm:spPr/>
      <dgm:t>
        <a:bodyPr/>
        <a:lstStyle/>
        <a:p>
          <a:pPr algn="ctr" rtl="0"/>
          <a:r>
            <a:rPr lang="ru-RU" sz="1400" b="0" i="0" u="none" dirty="0" smtClean="0"/>
            <a:t>е) проводит обследование торгового объекта (территории) на предмет состояния его антитеррористической защищенности;</a:t>
          </a:r>
          <a:endParaRPr lang="ru-RU" sz="1400" b="0" i="0" u="none" dirty="0"/>
        </a:p>
      </dgm:t>
    </dgm:pt>
    <dgm:pt modelId="{6096A58F-3A09-4FB2-960C-F4250657F255}" type="parTrans" cxnId="{70C1BE08-2273-49C4-912F-7EAB3C1D018D}">
      <dgm:prSet/>
      <dgm:spPr/>
      <dgm:t>
        <a:bodyPr/>
        <a:lstStyle/>
        <a:p>
          <a:endParaRPr lang="ru-RU"/>
        </a:p>
      </dgm:t>
    </dgm:pt>
    <dgm:pt modelId="{152630E2-01F9-49BF-81DD-9B7D45A9AC07}" type="sibTrans" cxnId="{70C1BE08-2273-49C4-912F-7EAB3C1D018D}">
      <dgm:prSet/>
      <dgm:spPr/>
      <dgm:t>
        <a:bodyPr/>
        <a:lstStyle/>
        <a:p>
          <a:endParaRPr lang="ru-RU"/>
        </a:p>
      </dgm:t>
    </dgm:pt>
    <dgm:pt modelId="{2798CB17-E635-42B2-8199-DFD140C4C153}">
      <dgm:prSet custT="1"/>
      <dgm:spPr/>
      <dgm:t>
        <a:bodyPr/>
        <a:lstStyle/>
        <a:p>
          <a:pPr algn="ctr" rtl="0"/>
          <a:r>
            <a:rPr lang="ru-RU" sz="1400" b="0" i="0" u="none" dirty="0" smtClean="0"/>
            <a:t>ж) определяет с учетом категории торгового объекта (территории) и оценки состояния его антитеррористической защищенности необходимые мероприятия по обеспечению антитеррористической защищенности торгового объекта (территории), а также сроки осуществления указанных мероприятий с учетом объема планируемых работ, прогнозного объема расходов на выполнение соответствующих мероприятий и источников финансирования</a:t>
          </a:r>
          <a:endParaRPr lang="ru-RU" sz="1400" b="0" i="0" u="none" dirty="0"/>
        </a:p>
      </dgm:t>
    </dgm:pt>
    <dgm:pt modelId="{BAB2F4ED-5019-41F8-8AFA-C057CACEA03F}" type="parTrans" cxnId="{1F168BFF-A595-428A-8ED7-4A929D0846E7}">
      <dgm:prSet/>
      <dgm:spPr/>
      <dgm:t>
        <a:bodyPr/>
        <a:lstStyle/>
        <a:p>
          <a:endParaRPr lang="ru-RU"/>
        </a:p>
      </dgm:t>
    </dgm:pt>
    <dgm:pt modelId="{E82CEA13-4EEF-4FC3-A80C-09B98828B797}" type="sibTrans" cxnId="{1F168BFF-A595-428A-8ED7-4A929D0846E7}">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F1F63CC7-9094-46D3-8B9F-C4ACF8257608}" type="pres">
      <dgm:prSet presAssocID="{E58B92D9-9C93-4F68-B09A-7731A26EB852}" presName="parentText" presStyleLbl="node1" presStyleIdx="0" presStyleCnt="4">
        <dgm:presLayoutVars>
          <dgm:chMax val="0"/>
          <dgm:bulletEnabled val="1"/>
        </dgm:presLayoutVars>
      </dgm:prSet>
      <dgm:spPr/>
      <dgm:t>
        <a:bodyPr/>
        <a:lstStyle/>
        <a:p>
          <a:endParaRPr lang="ru-RU"/>
        </a:p>
      </dgm:t>
    </dgm:pt>
    <dgm:pt modelId="{C0D389C3-999B-4516-A102-A43AB8ACFD1B}" type="pres">
      <dgm:prSet presAssocID="{3710F28B-B3A7-4A4A-80B8-DFBA055A3DAB}" presName="spacer" presStyleCnt="0"/>
      <dgm:spPr/>
    </dgm:pt>
    <dgm:pt modelId="{305B6AF9-C629-418C-A121-FB9F8DF44CE6}" type="pres">
      <dgm:prSet presAssocID="{282DB77A-058A-4621-AAD2-D98F8014A4B9}" presName="parentText" presStyleLbl="node1" presStyleIdx="1" presStyleCnt="4">
        <dgm:presLayoutVars>
          <dgm:chMax val="0"/>
          <dgm:bulletEnabled val="1"/>
        </dgm:presLayoutVars>
      </dgm:prSet>
      <dgm:spPr/>
      <dgm:t>
        <a:bodyPr/>
        <a:lstStyle/>
        <a:p>
          <a:endParaRPr lang="ru-RU"/>
        </a:p>
      </dgm:t>
    </dgm:pt>
    <dgm:pt modelId="{F9E76B39-3CD6-4E98-A8E3-E2B04F6F0804}" type="pres">
      <dgm:prSet presAssocID="{98079F4B-F01F-4CB6-AA00-623AFE69E899}" presName="spacer" presStyleCnt="0"/>
      <dgm:spPr/>
    </dgm:pt>
    <dgm:pt modelId="{9F27BD36-5947-4FA0-BEF2-B3CBFE8E4055}" type="pres">
      <dgm:prSet presAssocID="{40E64ADA-BD88-4E66-B006-EB52AF1856E5}" presName="parentText" presStyleLbl="node1" presStyleIdx="2" presStyleCnt="4">
        <dgm:presLayoutVars>
          <dgm:chMax val="0"/>
          <dgm:bulletEnabled val="1"/>
        </dgm:presLayoutVars>
      </dgm:prSet>
      <dgm:spPr/>
      <dgm:t>
        <a:bodyPr/>
        <a:lstStyle/>
        <a:p>
          <a:endParaRPr lang="ru-RU"/>
        </a:p>
      </dgm:t>
    </dgm:pt>
    <dgm:pt modelId="{768E286A-A91C-47A7-9835-EB11934F6637}" type="pres">
      <dgm:prSet presAssocID="{152630E2-01F9-49BF-81DD-9B7D45A9AC07}" presName="spacer" presStyleCnt="0"/>
      <dgm:spPr/>
    </dgm:pt>
    <dgm:pt modelId="{68CC254F-AF16-43B0-AC86-B2E135B432E0}" type="pres">
      <dgm:prSet presAssocID="{2798CB17-E635-42B2-8199-DFD140C4C153}" presName="parentText" presStyleLbl="node1" presStyleIdx="3" presStyleCnt="4">
        <dgm:presLayoutVars>
          <dgm:chMax val="0"/>
          <dgm:bulletEnabled val="1"/>
        </dgm:presLayoutVars>
      </dgm:prSet>
      <dgm:spPr/>
      <dgm:t>
        <a:bodyPr/>
        <a:lstStyle/>
        <a:p>
          <a:endParaRPr lang="ru-RU"/>
        </a:p>
      </dgm:t>
    </dgm:pt>
  </dgm:ptLst>
  <dgm:cxnLst>
    <dgm:cxn modelId="{F5B80B9E-0819-46D5-B73E-CC2D57FAA09C}" srcId="{34F5AD13-E91D-4402-850C-1DE2974AE97E}" destId="{E58B92D9-9C93-4F68-B09A-7731A26EB852}" srcOrd="0" destOrd="0" parTransId="{B87436BB-B598-4DA9-837C-3C3E8F43BA8A}" sibTransId="{3710F28B-B3A7-4A4A-80B8-DFBA055A3DAB}"/>
    <dgm:cxn modelId="{70C1BE08-2273-49C4-912F-7EAB3C1D018D}" srcId="{34F5AD13-E91D-4402-850C-1DE2974AE97E}" destId="{40E64ADA-BD88-4E66-B006-EB52AF1856E5}" srcOrd="2" destOrd="0" parTransId="{6096A58F-3A09-4FB2-960C-F4250657F255}" sibTransId="{152630E2-01F9-49BF-81DD-9B7D45A9AC07}"/>
    <dgm:cxn modelId="{1F168BFF-A595-428A-8ED7-4A929D0846E7}" srcId="{34F5AD13-E91D-4402-850C-1DE2974AE97E}" destId="{2798CB17-E635-42B2-8199-DFD140C4C153}" srcOrd="3" destOrd="0" parTransId="{BAB2F4ED-5019-41F8-8AFA-C057CACEA03F}" sibTransId="{E82CEA13-4EEF-4FC3-A80C-09B98828B797}"/>
    <dgm:cxn modelId="{EEB8BC56-FAF8-48F2-965D-0F205E8BB6B4}" type="presOf" srcId="{40E64ADA-BD88-4E66-B006-EB52AF1856E5}" destId="{9F27BD36-5947-4FA0-BEF2-B3CBFE8E4055}" srcOrd="0" destOrd="0" presId="urn:microsoft.com/office/officeart/2005/8/layout/vList2"/>
    <dgm:cxn modelId="{3501EA07-8390-4F94-BB5C-4E6D2D67A1FB}" type="presOf" srcId="{34F5AD13-E91D-4402-850C-1DE2974AE97E}" destId="{4536C1C0-E6F3-4F1E-8D56-798FE0439A58}" srcOrd="0" destOrd="0" presId="urn:microsoft.com/office/officeart/2005/8/layout/vList2"/>
    <dgm:cxn modelId="{D4223AE6-706B-4830-A730-71C7F405BBC0}" type="presOf" srcId="{E58B92D9-9C93-4F68-B09A-7731A26EB852}" destId="{F1F63CC7-9094-46D3-8B9F-C4ACF8257608}" srcOrd="0" destOrd="0" presId="urn:microsoft.com/office/officeart/2005/8/layout/vList2"/>
    <dgm:cxn modelId="{A0CC6704-FEA4-48CC-9E70-CE961F92F23D}" srcId="{34F5AD13-E91D-4402-850C-1DE2974AE97E}" destId="{282DB77A-058A-4621-AAD2-D98F8014A4B9}" srcOrd="1" destOrd="0" parTransId="{D20E4427-AF95-44A6-95DC-5A5CDE377FA7}" sibTransId="{98079F4B-F01F-4CB6-AA00-623AFE69E899}"/>
    <dgm:cxn modelId="{E7D8745C-04EF-4065-A422-ADB51E629A18}" type="presOf" srcId="{282DB77A-058A-4621-AAD2-D98F8014A4B9}" destId="{305B6AF9-C629-418C-A121-FB9F8DF44CE6}" srcOrd="0" destOrd="0" presId="urn:microsoft.com/office/officeart/2005/8/layout/vList2"/>
    <dgm:cxn modelId="{0F8329FE-98F5-4053-B6DD-413F2C6F4F62}" type="presOf" srcId="{2798CB17-E635-42B2-8199-DFD140C4C153}" destId="{68CC254F-AF16-43B0-AC86-B2E135B432E0}" srcOrd="0" destOrd="0" presId="urn:microsoft.com/office/officeart/2005/8/layout/vList2"/>
    <dgm:cxn modelId="{2AC51467-B5FA-4ADD-AA89-6133FF364300}" type="presParOf" srcId="{4536C1C0-E6F3-4F1E-8D56-798FE0439A58}" destId="{F1F63CC7-9094-46D3-8B9F-C4ACF8257608}" srcOrd="0" destOrd="0" presId="urn:microsoft.com/office/officeart/2005/8/layout/vList2"/>
    <dgm:cxn modelId="{9D7BA5F4-248F-423A-9A94-26BE8C60E387}" type="presParOf" srcId="{4536C1C0-E6F3-4F1E-8D56-798FE0439A58}" destId="{C0D389C3-999B-4516-A102-A43AB8ACFD1B}" srcOrd="1" destOrd="0" presId="urn:microsoft.com/office/officeart/2005/8/layout/vList2"/>
    <dgm:cxn modelId="{FEB5AF90-EBB2-4CC0-85D7-D911865E48EE}" type="presParOf" srcId="{4536C1C0-E6F3-4F1E-8D56-798FE0439A58}" destId="{305B6AF9-C629-418C-A121-FB9F8DF44CE6}" srcOrd="2" destOrd="0" presId="urn:microsoft.com/office/officeart/2005/8/layout/vList2"/>
    <dgm:cxn modelId="{72A9A03B-1DFF-4818-97A3-1D8320B95CC8}" type="presParOf" srcId="{4536C1C0-E6F3-4F1E-8D56-798FE0439A58}" destId="{F9E76B39-3CD6-4E98-A8E3-E2B04F6F0804}" srcOrd="3" destOrd="0" presId="urn:microsoft.com/office/officeart/2005/8/layout/vList2"/>
    <dgm:cxn modelId="{F95CFC04-035D-4B3C-9F76-44C49517517F}" type="presParOf" srcId="{4536C1C0-E6F3-4F1E-8D56-798FE0439A58}" destId="{9F27BD36-5947-4FA0-BEF2-B3CBFE8E4055}" srcOrd="4" destOrd="0" presId="urn:microsoft.com/office/officeart/2005/8/layout/vList2"/>
    <dgm:cxn modelId="{6284D9DA-2F01-4A0B-9D88-A9E3094DADF3}" type="presParOf" srcId="{4536C1C0-E6F3-4F1E-8D56-798FE0439A58}" destId="{768E286A-A91C-47A7-9835-EB11934F6637}" srcOrd="5" destOrd="0" presId="urn:microsoft.com/office/officeart/2005/8/layout/vList2"/>
    <dgm:cxn modelId="{7BF84A16-E213-4596-97B1-20EF80E39739}" type="presParOf" srcId="{4536C1C0-E6F3-4F1E-8D56-798FE0439A58}" destId="{68CC254F-AF16-43B0-AC86-B2E135B432E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Результаты работы комиссии оформляются актом обследования и категорирования торгового объекта (территории), который составляется в произвольной форме и содержит сведения, подтверждающие принятие комиссией решения о присвоении торговому объекту (территории) соответствующей категории, выводы об эффективности существующей антитеррористической защищенности торгового объекта (территории), а также рекомендации и перечень мер по приведению его антитеррористической защищенности в соответствие с настоящими требованиями.</a:t>
          </a:r>
          <a:endParaRPr lang="ru-RU" sz="1400" i="0" u="none"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B08F5CCA-556F-4010-A7DB-607A81596E88}">
      <dgm:prSet custT="1"/>
      <dgm:spPr/>
      <dgm:t>
        <a:bodyPr/>
        <a:lstStyle/>
        <a:p>
          <a:pPr algn="ctr" rtl="0"/>
          <a:r>
            <a:rPr lang="ru-RU" sz="1400" b="0" i="0" u="none" smtClean="0"/>
            <a:t>Акт обследования и категорирования торгового объекта (территории) составляется в 2 экземплярах, подписывается всеми членами комиссии и является неотъемлемой частью паспорта безопасности.</a:t>
          </a:r>
          <a:endParaRPr lang="ru-RU" sz="1400" b="0" i="0" u="none"/>
        </a:p>
      </dgm:t>
    </dgm:pt>
    <dgm:pt modelId="{2FE580F3-C84F-43E8-9F1B-9387A820741D}" type="parTrans" cxnId="{DA3F5A6E-5439-4CCC-B19D-A89E4A195156}">
      <dgm:prSet/>
      <dgm:spPr/>
      <dgm:t>
        <a:bodyPr/>
        <a:lstStyle/>
        <a:p>
          <a:endParaRPr lang="ru-RU"/>
        </a:p>
      </dgm:t>
    </dgm:pt>
    <dgm:pt modelId="{E7EC3B0F-B352-4B37-BFBC-598412090615}" type="sibTrans" cxnId="{DA3F5A6E-5439-4CCC-B19D-A89E4A195156}">
      <dgm:prSet/>
      <dgm:spPr/>
      <dgm:t>
        <a:bodyPr/>
        <a:lstStyle/>
        <a:p>
          <a:endParaRPr lang="ru-RU"/>
        </a:p>
      </dgm:t>
    </dgm:pt>
    <dgm:pt modelId="{0E9C6224-BF1E-4E58-A922-0963F63CFB41}">
      <dgm:prSet custT="1"/>
      <dgm:spPr/>
      <dgm:t>
        <a:bodyPr/>
        <a:lstStyle/>
        <a:p>
          <a:pPr algn="ctr" rtl="0"/>
          <a:r>
            <a:rPr lang="ru-RU" sz="1400" b="0" i="0" u="none" dirty="0" smtClean="0"/>
            <a:t>При наличии разногласий между членами комиссии по вопросам категорирования торгового объекта (территории) решение принимается в ходе согласительного совещания большинством голосов членов комиссии с решающим голосом председателя комиссии. Члены комиссии, не согласные с принятым решением, подписывают акт обследования и категорирования объекта (территории), при этом их особое мнение приобщается к акту обследования и категорирования торгового объекта (территории).</a:t>
          </a:r>
          <a:endParaRPr lang="ru-RU" sz="1400" b="0" i="0" u="none" dirty="0"/>
        </a:p>
      </dgm:t>
    </dgm:pt>
    <dgm:pt modelId="{0665130A-6749-49C7-8684-EAEC9D3A91AE}" type="parTrans" cxnId="{7C9AFF74-8C7E-4754-B85A-1E9FF17D173D}">
      <dgm:prSet/>
      <dgm:spPr/>
      <dgm:t>
        <a:bodyPr/>
        <a:lstStyle/>
        <a:p>
          <a:endParaRPr lang="ru-RU"/>
        </a:p>
      </dgm:t>
    </dgm:pt>
    <dgm:pt modelId="{8BE5E10F-358B-4C43-8C80-71D9EAC9A5C5}" type="sibTrans" cxnId="{7C9AFF74-8C7E-4754-B85A-1E9FF17D173D}">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3">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43818858-15C7-4994-8E3E-AB64035B86AF}" type="pres">
      <dgm:prSet presAssocID="{B08F5CCA-556F-4010-A7DB-607A81596E88}" presName="parentText" presStyleLbl="node1" presStyleIdx="1" presStyleCnt="3">
        <dgm:presLayoutVars>
          <dgm:chMax val="0"/>
          <dgm:bulletEnabled val="1"/>
        </dgm:presLayoutVars>
      </dgm:prSet>
      <dgm:spPr/>
      <dgm:t>
        <a:bodyPr/>
        <a:lstStyle/>
        <a:p>
          <a:endParaRPr lang="ru-RU"/>
        </a:p>
      </dgm:t>
    </dgm:pt>
    <dgm:pt modelId="{48B7E9F0-0B83-4AC7-B36E-C7CD10538203}" type="pres">
      <dgm:prSet presAssocID="{E7EC3B0F-B352-4B37-BFBC-598412090615}" presName="spacer" presStyleCnt="0"/>
      <dgm:spPr/>
    </dgm:pt>
    <dgm:pt modelId="{700C821D-1411-4617-9216-151008EF6A5A}" type="pres">
      <dgm:prSet presAssocID="{0E9C6224-BF1E-4E58-A922-0963F63CFB41}" presName="parentText" presStyleLbl="node1" presStyleIdx="2" presStyleCnt="3">
        <dgm:presLayoutVars>
          <dgm:chMax val="0"/>
          <dgm:bulletEnabled val="1"/>
        </dgm:presLayoutVars>
      </dgm:prSet>
      <dgm:spPr/>
      <dgm:t>
        <a:bodyPr/>
        <a:lstStyle/>
        <a:p>
          <a:endParaRPr lang="ru-RU"/>
        </a:p>
      </dgm:t>
    </dgm:pt>
  </dgm:ptLst>
  <dgm:cxnLst>
    <dgm:cxn modelId="{7C9AFF74-8C7E-4754-B85A-1E9FF17D173D}" srcId="{34F5AD13-E91D-4402-850C-1DE2974AE97E}" destId="{0E9C6224-BF1E-4E58-A922-0963F63CFB41}" srcOrd="2" destOrd="0" parTransId="{0665130A-6749-49C7-8684-EAEC9D3A91AE}" sibTransId="{8BE5E10F-358B-4C43-8C80-71D9EAC9A5C5}"/>
    <dgm:cxn modelId="{17004119-F344-415C-8475-DA12E7C69182}" type="presOf" srcId="{34F5AD13-E91D-4402-850C-1DE2974AE97E}" destId="{4536C1C0-E6F3-4F1E-8D56-798FE0439A58}" srcOrd="0" destOrd="0" presId="urn:microsoft.com/office/officeart/2005/8/layout/vList2"/>
    <dgm:cxn modelId="{CA83B0A2-723A-4084-AEF3-160753BF47EF}" type="presOf" srcId="{B08F5CCA-556F-4010-A7DB-607A81596E88}" destId="{43818858-15C7-4994-8E3E-AB64035B86AF}" srcOrd="0" destOrd="0" presId="urn:microsoft.com/office/officeart/2005/8/layout/vList2"/>
    <dgm:cxn modelId="{7FE69DAC-5628-4D4D-9BCF-7529329DCDF5}" type="presOf" srcId="{07832EFD-5769-4956-96DE-2F4DBF285682}" destId="{856920FC-CF76-41D8-B001-8DFF6AC57CCE}" srcOrd="0" destOrd="0" presId="urn:microsoft.com/office/officeart/2005/8/layout/vList2"/>
    <dgm:cxn modelId="{DA3F5A6E-5439-4CCC-B19D-A89E4A195156}" srcId="{34F5AD13-E91D-4402-850C-1DE2974AE97E}" destId="{B08F5CCA-556F-4010-A7DB-607A81596E88}" srcOrd="1" destOrd="0" parTransId="{2FE580F3-C84F-43E8-9F1B-9387A820741D}" sibTransId="{E7EC3B0F-B352-4B37-BFBC-598412090615}"/>
    <dgm:cxn modelId="{C5114059-8D8D-4B84-9994-D3AAE0D0A8BC}" type="presOf" srcId="{0E9C6224-BF1E-4E58-A922-0963F63CFB41}" destId="{700C821D-1411-4617-9216-151008EF6A5A}"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C6420ECE-B688-4965-933F-F0C2CCE3FE3A}" type="presParOf" srcId="{4536C1C0-E6F3-4F1E-8D56-798FE0439A58}" destId="{856920FC-CF76-41D8-B001-8DFF6AC57CCE}" srcOrd="0" destOrd="0" presId="urn:microsoft.com/office/officeart/2005/8/layout/vList2"/>
    <dgm:cxn modelId="{1CA57268-6CB1-4DD3-9127-E8C837BB6E45}" type="presParOf" srcId="{4536C1C0-E6F3-4F1E-8D56-798FE0439A58}" destId="{E7043A65-6476-4919-8A04-791DEAA443AA}" srcOrd="1" destOrd="0" presId="urn:microsoft.com/office/officeart/2005/8/layout/vList2"/>
    <dgm:cxn modelId="{255710B9-C68E-405B-8C7E-56EB2D18CC2C}" type="presParOf" srcId="{4536C1C0-E6F3-4F1E-8D56-798FE0439A58}" destId="{43818858-15C7-4994-8E3E-AB64035B86AF}" srcOrd="2" destOrd="0" presId="urn:microsoft.com/office/officeart/2005/8/layout/vList2"/>
    <dgm:cxn modelId="{57AB50BA-2178-43DE-988F-0E0DE5B48F20}" type="presParOf" srcId="{4536C1C0-E6F3-4F1E-8D56-798FE0439A58}" destId="{48B7E9F0-0B83-4AC7-B36E-C7CD10538203}" srcOrd="3" destOrd="0" presId="urn:microsoft.com/office/officeart/2005/8/layout/vList2"/>
    <dgm:cxn modelId="{47A34FA1-B4CA-4BA5-B350-B90CC9519ACF}" type="presParOf" srcId="{4536C1C0-E6F3-4F1E-8D56-798FE0439A58}" destId="{700C821D-1411-4617-9216-151008EF6A5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По решению правообладателя торгового объекта (территории) в соответствии с актом обследования и категорирования торгового объекта (территории) разрабатывается перечень мероприятий по обеспечению антитеррористической защищенности торгового объекта (территории) с учетом степени его потенциальной опасности и угрозы совершения террористических актов, а также прогнозного объема расходов на выполнение соответствующих мероприятий и источников финансирования.</a:t>
          </a:r>
          <a:endParaRPr lang="ru-RU" sz="1400" i="0" u="none"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C6DF433C-AFA4-43E7-9170-308BD4DC1F06}">
      <dgm:prSet custT="1"/>
      <dgm:spPr/>
      <dgm:t>
        <a:bodyPr/>
        <a:lstStyle/>
        <a:p>
          <a:pPr algn="ctr" rtl="0"/>
          <a:r>
            <a:rPr lang="ru-RU" sz="1400" b="0" i="0" u="none" dirty="0" smtClean="0"/>
            <a:t>Срок завершения указанных мероприятий, включая оборудование торгового объекта (территории) инженерно-техническими средствами охраны, </a:t>
          </a:r>
          <a:r>
            <a:rPr lang="ru-RU" sz="1400" b="1" i="0" u="sng" dirty="0" smtClean="0"/>
            <a:t>не может превышать 2 лет со дня утверждения акта обследования и категорирования</a:t>
          </a:r>
          <a:r>
            <a:rPr lang="ru-RU" sz="1400" b="0" i="0" u="none" dirty="0" smtClean="0"/>
            <a:t> торгового объекта (территории).</a:t>
          </a:r>
          <a:endParaRPr lang="ru-RU" sz="1400" b="0" i="0" u="none" dirty="0"/>
        </a:p>
      </dgm:t>
    </dgm:pt>
    <dgm:pt modelId="{F0CF0513-0254-4486-B5A1-603B1326BE92}" type="parTrans" cxnId="{92F4DF40-6DE8-49B6-A437-D5144CE3791C}">
      <dgm:prSet/>
      <dgm:spPr/>
      <dgm:t>
        <a:bodyPr/>
        <a:lstStyle/>
        <a:p>
          <a:endParaRPr lang="ru-RU"/>
        </a:p>
      </dgm:t>
    </dgm:pt>
    <dgm:pt modelId="{0F56F8C9-B56F-44D6-ACAB-6AC800E7D613}" type="sibTrans" cxnId="{92F4DF40-6DE8-49B6-A437-D5144CE3791C}">
      <dgm:prSet/>
      <dgm:spPr/>
      <dgm:t>
        <a:bodyPr/>
        <a:lstStyle/>
        <a:p>
          <a:endParaRPr lang="ru-RU"/>
        </a:p>
      </dgm:t>
    </dgm:pt>
    <dgm:pt modelId="{2CDA458D-683B-44B9-A72D-07A485F62484}">
      <dgm:prSet custT="1"/>
      <dgm:spPr/>
      <dgm:t>
        <a:bodyPr/>
        <a:lstStyle/>
        <a:p>
          <a:pPr algn="ctr" rtl="0"/>
          <a:r>
            <a:rPr lang="ru-RU" sz="1400" b="1" i="0" u="none" dirty="0" smtClean="0"/>
            <a:t>20.</a:t>
          </a:r>
          <a:r>
            <a:rPr lang="ru-RU" sz="1400" b="0" i="0" u="none" dirty="0" smtClean="0"/>
            <a:t> Информация, содержащаяся в акте обследования и категорирования торгового объекта (территории), а также в перечне мероприятий по обеспечению антитеррористической защищенности торгового объекта (территории), является информацией ограниченного распространения и подлежит защите в соответствии с законодательством Российской Федерации о коммерческой тайне.</a:t>
          </a:r>
          <a:endParaRPr lang="ru-RU" sz="1400" b="0" i="0" u="none" dirty="0"/>
        </a:p>
      </dgm:t>
    </dgm:pt>
    <dgm:pt modelId="{27A2B66B-3520-4540-A2D9-90461F27C880}" type="parTrans" cxnId="{630F77FE-09E4-4C5D-8A95-2D900695832E}">
      <dgm:prSet/>
      <dgm:spPr/>
      <dgm:t>
        <a:bodyPr/>
        <a:lstStyle/>
        <a:p>
          <a:endParaRPr lang="ru-RU"/>
        </a:p>
      </dgm:t>
    </dgm:pt>
    <dgm:pt modelId="{F82DC8F7-5DD6-4A84-8EFC-EFA344B130DA}" type="sibTrans" cxnId="{630F77FE-09E4-4C5D-8A95-2D900695832E}">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3">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4CFDE184-895D-48DF-AC7F-E8551BF6564F}" type="pres">
      <dgm:prSet presAssocID="{C6DF433C-AFA4-43E7-9170-308BD4DC1F06}" presName="parentText" presStyleLbl="node1" presStyleIdx="1" presStyleCnt="3">
        <dgm:presLayoutVars>
          <dgm:chMax val="0"/>
          <dgm:bulletEnabled val="1"/>
        </dgm:presLayoutVars>
      </dgm:prSet>
      <dgm:spPr/>
      <dgm:t>
        <a:bodyPr/>
        <a:lstStyle/>
        <a:p>
          <a:endParaRPr lang="ru-RU"/>
        </a:p>
      </dgm:t>
    </dgm:pt>
    <dgm:pt modelId="{6F31EE53-803A-4B92-9F1E-377B46178730}" type="pres">
      <dgm:prSet presAssocID="{0F56F8C9-B56F-44D6-ACAB-6AC800E7D613}" presName="spacer" presStyleCnt="0"/>
      <dgm:spPr/>
    </dgm:pt>
    <dgm:pt modelId="{837B33BC-D464-45AE-805C-57343EDFC0D5}" type="pres">
      <dgm:prSet presAssocID="{2CDA458D-683B-44B9-A72D-07A485F62484}" presName="parentText" presStyleLbl="node1" presStyleIdx="2" presStyleCnt="3">
        <dgm:presLayoutVars>
          <dgm:chMax val="0"/>
          <dgm:bulletEnabled val="1"/>
        </dgm:presLayoutVars>
      </dgm:prSet>
      <dgm:spPr/>
      <dgm:t>
        <a:bodyPr/>
        <a:lstStyle/>
        <a:p>
          <a:endParaRPr lang="ru-RU"/>
        </a:p>
      </dgm:t>
    </dgm:pt>
  </dgm:ptLst>
  <dgm:cxnLst>
    <dgm:cxn modelId="{E2E52AAE-4437-4771-9ADA-644C6C999474}" type="presOf" srcId="{07832EFD-5769-4956-96DE-2F4DBF285682}" destId="{856920FC-CF76-41D8-B001-8DFF6AC57CCE}"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E3FCED0E-E1C8-4038-B348-268DA3CB5C60}" type="presOf" srcId="{2CDA458D-683B-44B9-A72D-07A485F62484}" destId="{837B33BC-D464-45AE-805C-57343EDFC0D5}" srcOrd="0" destOrd="0" presId="urn:microsoft.com/office/officeart/2005/8/layout/vList2"/>
    <dgm:cxn modelId="{630F77FE-09E4-4C5D-8A95-2D900695832E}" srcId="{34F5AD13-E91D-4402-850C-1DE2974AE97E}" destId="{2CDA458D-683B-44B9-A72D-07A485F62484}" srcOrd="2" destOrd="0" parTransId="{27A2B66B-3520-4540-A2D9-90461F27C880}" sibTransId="{F82DC8F7-5DD6-4A84-8EFC-EFA344B130DA}"/>
    <dgm:cxn modelId="{F8FFEC62-9DB2-43B4-BC10-F7A0D74E20E5}" type="presOf" srcId="{C6DF433C-AFA4-43E7-9170-308BD4DC1F06}" destId="{4CFDE184-895D-48DF-AC7F-E8551BF6564F}" srcOrd="0" destOrd="0" presId="urn:microsoft.com/office/officeart/2005/8/layout/vList2"/>
    <dgm:cxn modelId="{FD84692C-68C8-4F4C-ABCE-B032F024744D}" type="presOf" srcId="{34F5AD13-E91D-4402-850C-1DE2974AE97E}" destId="{4536C1C0-E6F3-4F1E-8D56-798FE0439A58}" srcOrd="0" destOrd="0" presId="urn:microsoft.com/office/officeart/2005/8/layout/vList2"/>
    <dgm:cxn modelId="{92F4DF40-6DE8-49B6-A437-D5144CE3791C}" srcId="{34F5AD13-E91D-4402-850C-1DE2974AE97E}" destId="{C6DF433C-AFA4-43E7-9170-308BD4DC1F06}" srcOrd="1" destOrd="0" parTransId="{F0CF0513-0254-4486-B5A1-603B1326BE92}" sibTransId="{0F56F8C9-B56F-44D6-ACAB-6AC800E7D613}"/>
    <dgm:cxn modelId="{6305E115-B290-4245-8EF5-B7C423B0F912}" type="presParOf" srcId="{4536C1C0-E6F3-4F1E-8D56-798FE0439A58}" destId="{856920FC-CF76-41D8-B001-8DFF6AC57CCE}" srcOrd="0" destOrd="0" presId="urn:microsoft.com/office/officeart/2005/8/layout/vList2"/>
    <dgm:cxn modelId="{CC85227A-5E21-4D01-8678-57CE207BC24B}" type="presParOf" srcId="{4536C1C0-E6F3-4F1E-8D56-798FE0439A58}" destId="{E7043A65-6476-4919-8A04-791DEAA443AA}" srcOrd="1" destOrd="0" presId="urn:microsoft.com/office/officeart/2005/8/layout/vList2"/>
    <dgm:cxn modelId="{A5D41F99-040D-4CF7-B4FC-5D0E1FD6F7AD}" type="presParOf" srcId="{4536C1C0-E6F3-4F1E-8D56-798FE0439A58}" destId="{4CFDE184-895D-48DF-AC7F-E8551BF6564F}" srcOrd="2" destOrd="0" presId="urn:microsoft.com/office/officeart/2005/8/layout/vList2"/>
    <dgm:cxn modelId="{634686AD-203D-4DB0-88E3-19E2416A9D3C}" type="presParOf" srcId="{4536C1C0-E6F3-4F1E-8D56-798FE0439A58}" destId="{6F31EE53-803A-4B92-9F1E-377B46178730}" srcOrd="3" destOrd="0" presId="urn:microsoft.com/office/officeart/2005/8/layout/vList2"/>
    <dgm:cxn modelId="{423F4223-848F-4EF9-89AB-7CCAFFEE77C9}" type="presParOf" srcId="{4536C1C0-E6F3-4F1E-8D56-798FE0439A58}" destId="{837B33BC-D464-45AE-805C-57343EDFC0D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На каждый торговый объект (территорию) </a:t>
          </a:r>
          <a:r>
            <a:rPr lang="ru-RU" sz="1400" b="0" i="1" u="sng" dirty="0" smtClean="0"/>
            <a:t>в течение 30 дней</a:t>
          </a:r>
          <a:r>
            <a:rPr lang="ru-RU" sz="1400" b="0" i="0" u="none" dirty="0" smtClean="0"/>
            <a:t> после проведения его обследования и категорирования на основании акта обследования и категорирования торгового объекта (территории) </a:t>
          </a:r>
          <a:r>
            <a:rPr lang="ru-RU" sz="1400" b="0" i="1" u="none" dirty="0" smtClean="0"/>
            <a:t>разрабатывается паспорт безопасности,</a:t>
          </a:r>
          <a:r>
            <a:rPr lang="ru-RU" sz="1400" b="0" i="0" u="none" dirty="0" smtClean="0"/>
            <a:t> представляющий собой информационно-справочный документ постоянного действия, отражающий состояние антитеррористической защищенности торгового объекта (территории) и содержащий </a:t>
          </a:r>
          <a:r>
            <a:rPr lang="ru-RU" sz="1400" b="0" i="1" u="none" dirty="0" smtClean="0"/>
            <a:t>перечень необходимых мероприятий</a:t>
          </a:r>
          <a:r>
            <a:rPr lang="ru-RU" sz="1400" b="0" i="0" u="none" dirty="0" smtClean="0"/>
            <a:t> по предупреждению (пресечению) террористических актов на торговом объекте (территории).</a:t>
          </a:r>
          <a:endParaRPr lang="ru-RU" sz="14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070D0021-B225-4772-B8E8-475A63584FFA}">
      <dgm:prSet custT="1"/>
      <dgm:spPr/>
      <dgm:t>
        <a:bodyPr/>
        <a:lstStyle/>
        <a:p>
          <a:pPr algn="ctr" rtl="0"/>
          <a:r>
            <a:rPr lang="ru-RU" sz="1400" b="0" i="1" u="none" dirty="0" smtClean="0"/>
            <a:t>Паспорт безопасности составляется</a:t>
          </a:r>
          <a:r>
            <a:rPr lang="ru-RU" sz="1400" b="1" i="1" u="none" dirty="0" smtClean="0"/>
            <a:t> </a:t>
          </a:r>
          <a:r>
            <a:rPr lang="ru-RU" sz="1400" b="1" i="1" u="sng" dirty="0" smtClean="0"/>
            <a:t>руководителем объекта</a:t>
          </a:r>
          <a:r>
            <a:rPr lang="ru-RU" sz="1400" b="1" i="1" u="none" dirty="0" smtClean="0"/>
            <a:t> </a:t>
          </a:r>
          <a:r>
            <a:rPr lang="ru-RU" sz="1400" b="0" i="1" u="none" dirty="0" smtClean="0"/>
            <a:t>на основании акта обследования и категорирования торгового объекта (территории)</a:t>
          </a:r>
          <a:r>
            <a:rPr lang="ru-RU" sz="1400" b="0" i="0" u="none" dirty="0" smtClean="0"/>
            <a:t> с учетом данных, предоставляемых членами комиссии в соответствии с их компетенцией, и утверждается правообладателем торгового объекта (территории) либо уполномоченным им должностным лицом.</a:t>
          </a:r>
          <a:endParaRPr lang="ru-RU" sz="1400" b="0" i="0" u="none" dirty="0"/>
        </a:p>
      </dgm:t>
    </dgm:pt>
    <dgm:pt modelId="{5C917D7A-1F17-46A4-A35E-BC67302279B3}" type="parTrans" cxnId="{FBC10CE1-1C3C-45CB-B248-1D7786F8A69A}">
      <dgm:prSet/>
      <dgm:spPr/>
      <dgm:t>
        <a:bodyPr/>
        <a:lstStyle/>
        <a:p>
          <a:endParaRPr lang="ru-RU"/>
        </a:p>
      </dgm:t>
    </dgm:pt>
    <dgm:pt modelId="{3DD3B6DE-2BEB-4AA2-8AD0-7DD24C2BCC48}" type="sibTrans" cxnId="{FBC10CE1-1C3C-45CB-B248-1D7786F8A69A}">
      <dgm:prSet/>
      <dgm:spPr/>
      <dgm:t>
        <a:bodyPr/>
        <a:lstStyle/>
        <a:p>
          <a:endParaRPr lang="ru-RU"/>
        </a:p>
      </dgm:t>
    </dgm:pt>
    <dgm:pt modelId="{BADB40C6-B47B-4B4B-AFA8-208896993214}">
      <dgm:prSet custT="1"/>
      <dgm:spPr/>
      <dgm:t>
        <a:bodyPr/>
        <a:lstStyle/>
        <a:p>
          <a:pPr algn="ctr" rtl="0"/>
          <a:r>
            <a:rPr lang="ru-RU" sz="1400" b="0" i="1" u="none" dirty="0" smtClean="0"/>
            <a:t>Паспорт безопасности в течение 30 дней со дня его составления подлежит согласованию</a:t>
          </a:r>
          <a:r>
            <a:rPr lang="ru-RU" sz="1400" b="0" i="0" u="none" dirty="0" smtClean="0"/>
            <a:t> с руководителями территориального органа безопасности, территориального органа Министерства Российской Федерации по делам гражданской обороны, чрезвычайным ситуациям и ликвидации последствий стихийных бедствий, территориального органа Федеральной службы войск национальной гвардии Российской Федерации или подразделения вневедомственной охраны войск национальной гвардии Российской Федерации и уполномоченного органа субъекта Российской Федерации по месту нахождения торгового объекта (территории) или уполномоченными ими должностными лицами.</a:t>
          </a:r>
          <a:endParaRPr lang="ru-RU" sz="1400" b="0" i="0" u="none" dirty="0"/>
        </a:p>
      </dgm:t>
    </dgm:pt>
    <dgm:pt modelId="{309FCCEA-E5BE-455D-BADA-45448B6DE7E6}" type="parTrans" cxnId="{B8DD869D-6DE9-4605-9C92-D894FD45A395}">
      <dgm:prSet/>
      <dgm:spPr/>
      <dgm:t>
        <a:bodyPr/>
        <a:lstStyle/>
        <a:p>
          <a:endParaRPr lang="ru-RU"/>
        </a:p>
      </dgm:t>
    </dgm:pt>
    <dgm:pt modelId="{F1EB96B5-446B-4401-8947-261EEDAD0524}" type="sibTrans" cxnId="{B8DD869D-6DE9-4605-9C92-D894FD45A395}">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3">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1B2AC580-01A9-41D4-AD56-3E9470D2A94E}" type="pres">
      <dgm:prSet presAssocID="{070D0021-B225-4772-B8E8-475A63584FFA}" presName="parentText" presStyleLbl="node1" presStyleIdx="1" presStyleCnt="3">
        <dgm:presLayoutVars>
          <dgm:chMax val="0"/>
          <dgm:bulletEnabled val="1"/>
        </dgm:presLayoutVars>
      </dgm:prSet>
      <dgm:spPr/>
      <dgm:t>
        <a:bodyPr/>
        <a:lstStyle/>
        <a:p>
          <a:endParaRPr lang="ru-RU"/>
        </a:p>
      </dgm:t>
    </dgm:pt>
    <dgm:pt modelId="{7E2474D6-8274-4C9D-B202-4B29ACCA088B}" type="pres">
      <dgm:prSet presAssocID="{3DD3B6DE-2BEB-4AA2-8AD0-7DD24C2BCC48}" presName="spacer" presStyleCnt="0"/>
      <dgm:spPr/>
    </dgm:pt>
    <dgm:pt modelId="{875FC4F5-2644-4ABC-A3DF-5F59582D6E8B}" type="pres">
      <dgm:prSet presAssocID="{BADB40C6-B47B-4B4B-AFA8-208896993214}" presName="parentText" presStyleLbl="node1" presStyleIdx="2" presStyleCnt="3">
        <dgm:presLayoutVars>
          <dgm:chMax val="0"/>
          <dgm:bulletEnabled val="1"/>
        </dgm:presLayoutVars>
      </dgm:prSet>
      <dgm:spPr/>
      <dgm:t>
        <a:bodyPr/>
        <a:lstStyle/>
        <a:p>
          <a:endParaRPr lang="ru-RU"/>
        </a:p>
      </dgm:t>
    </dgm:pt>
  </dgm:ptLst>
  <dgm:cxnLst>
    <dgm:cxn modelId="{FBC10CE1-1C3C-45CB-B248-1D7786F8A69A}" srcId="{34F5AD13-E91D-4402-850C-1DE2974AE97E}" destId="{070D0021-B225-4772-B8E8-475A63584FFA}" srcOrd="1" destOrd="0" parTransId="{5C917D7A-1F17-46A4-A35E-BC67302279B3}" sibTransId="{3DD3B6DE-2BEB-4AA2-8AD0-7DD24C2BCC48}"/>
    <dgm:cxn modelId="{48660D35-867C-43AF-905F-53AA4887BEFB}" srcId="{34F5AD13-E91D-4402-850C-1DE2974AE97E}" destId="{07832EFD-5769-4956-96DE-2F4DBF285682}" srcOrd="0" destOrd="0" parTransId="{9203FEAE-A874-419F-9C89-3A3B7ACA2089}" sibTransId="{03DC7D48-0145-4594-A658-6C32CFF2C5DA}"/>
    <dgm:cxn modelId="{BA2D6F09-7EB8-475F-80B0-064D2465BA01}" type="presOf" srcId="{BADB40C6-B47B-4B4B-AFA8-208896993214}" destId="{875FC4F5-2644-4ABC-A3DF-5F59582D6E8B}" srcOrd="0" destOrd="0" presId="urn:microsoft.com/office/officeart/2005/8/layout/vList2"/>
    <dgm:cxn modelId="{FE118E7B-007B-4C53-A40A-DE982067BFCA}" type="presOf" srcId="{34F5AD13-E91D-4402-850C-1DE2974AE97E}" destId="{4536C1C0-E6F3-4F1E-8D56-798FE0439A58}" srcOrd="0" destOrd="0" presId="urn:microsoft.com/office/officeart/2005/8/layout/vList2"/>
    <dgm:cxn modelId="{B8DD869D-6DE9-4605-9C92-D894FD45A395}" srcId="{34F5AD13-E91D-4402-850C-1DE2974AE97E}" destId="{BADB40C6-B47B-4B4B-AFA8-208896993214}" srcOrd="2" destOrd="0" parTransId="{309FCCEA-E5BE-455D-BADA-45448B6DE7E6}" sibTransId="{F1EB96B5-446B-4401-8947-261EEDAD0524}"/>
    <dgm:cxn modelId="{A6C202F2-14A9-4B87-8EB4-D2A6376928D3}" type="presOf" srcId="{07832EFD-5769-4956-96DE-2F4DBF285682}" destId="{856920FC-CF76-41D8-B001-8DFF6AC57CCE}" srcOrd="0" destOrd="0" presId="urn:microsoft.com/office/officeart/2005/8/layout/vList2"/>
    <dgm:cxn modelId="{1B3933E7-963E-46F6-BBB0-D07BA951EA26}" type="presOf" srcId="{070D0021-B225-4772-B8E8-475A63584FFA}" destId="{1B2AC580-01A9-41D4-AD56-3E9470D2A94E}" srcOrd="0" destOrd="0" presId="urn:microsoft.com/office/officeart/2005/8/layout/vList2"/>
    <dgm:cxn modelId="{6C302FF0-CC0B-4591-9B4A-4D1BE38EA7AB}" type="presParOf" srcId="{4536C1C0-E6F3-4F1E-8D56-798FE0439A58}" destId="{856920FC-CF76-41D8-B001-8DFF6AC57CCE}" srcOrd="0" destOrd="0" presId="urn:microsoft.com/office/officeart/2005/8/layout/vList2"/>
    <dgm:cxn modelId="{BC9306FA-EBE6-413F-B3CC-751FB20AEAEE}" type="presParOf" srcId="{4536C1C0-E6F3-4F1E-8D56-798FE0439A58}" destId="{E7043A65-6476-4919-8A04-791DEAA443AA}" srcOrd="1" destOrd="0" presId="urn:microsoft.com/office/officeart/2005/8/layout/vList2"/>
    <dgm:cxn modelId="{528DBF50-A535-44E6-9D32-0B117F650897}" type="presParOf" srcId="{4536C1C0-E6F3-4F1E-8D56-798FE0439A58}" destId="{1B2AC580-01A9-41D4-AD56-3E9470D2A94E}" srcOrd="2" destOrd="0" presId="urn:microsoft.com/office/officeart/2005/8/layout/vList2"/>
    <dgm:cxn modelId="{5B074337-BA22-43D9-9A07-D134F88D357B}" type="presParOf" srcId="{4536C1C0-E6F3-4F1E-8D56-798FE0439A58}" destId="{7E2474D6-8274-4C9D-B202-4B29ACCA088B}" srcOrd="3" destOrd="0" presId="urn:microsoft.com/office/officeart/2005/8/layout/vList2"/>
    <dgm:cxn modelId="{71D39919-9608-4F28-B01E-B3D739066229}" type="presParOf" srcId="{4536C1C0-E6F3-4F1E-8D56-798FE0439A58}" destId="{875FC4F5-2644-4ABC-A3DF-5F59582D6E8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69A28B-54E4-4148-9245-415AE65DB5AB}"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ru-RU"/>
        </a:p>
      </dgm:t>
    </dgm:pt>
    <dgm:pt modelId="{10FB6113-8889-4986-837A-4C9CAE97B782}">
      <dgm:prSet phldrT="[Текст]"/>
      <dgm:spPr/>
      <dgm:t>
        <a:bodyPr/>
        <a:lstStyle/>
        <a:p>
          <a:r>
            <a:rPr lang="ru-RU" b="1" dirty="0" smtClean="0"/>
            <a:t>Противодействие терроризму –</a:t>
          </a:r>
          <a:br>
            <a:rPr lang="ru-RU" b="1" dirty="0" smtClean="0"/>
          </a:br>
          <a:r>
            <a:rPr lang="ru-RU" dirty="0" smtClean="0"/>
            <a:t>деятельность органов государственной власти и органов местного самоуправления,</a:t>
          </a:r>
          <a:br>
            <a:rPr lang="ru-RU" dirty="0" smtClean="0"/>
          </a:br>
          <a:r>
            <a:rPr lang="ru-RU" u="sng" dirty="0" smtClean="0"/>
            <a:t>а также физических и юридических лиц</a:t>
          </a:r>
          <a:r>
            <a:rPr lang="ru-RU" dirty="0" smtClean="0"/>
            <a:t> по:</a:t>
          </a:r>
          <a:endParaRPr lang="ru-RU" dirty="0"/>
        </a:p>
      </dgm:t>
    </dgm:pt>
    <dgm:pt modelId="{3A57CEE0-D51D-4A54-8C47-DEBB21490C35}" type="parTrans" cxnId="{9E08670D-FF81-43A1-A7B6-87DE56EC30F7}">
      <dgm:prSet/>
      <dgm:spPr/>
      <dgm:t>
        <a:bodyPr/>
        <a:lstStyle/>
        <a:p>
          <a:endParaRPr lang="ru-RU"/>
        </a:p>
      </dgm:t>
    </dgm:pt>
    <dgm:pt modelId="{0ED27A80-FD2B-42A0-957B-5CC6699ABEE7}" type="sibTrans" cxnId="{9E08670D-FF81-43A1-A7B6-87DE56EC30F7}">
      <dgm:prSet/>
      <dgm:spPr/>
      <dgm:t>
        <a:bodyPr/>
        <a:lstStyle/>
        <a:p>
          <a:endParaRPr lang="ru-RU"/>
        </a:p>
      </dgm:t>
    </dgm:pt>
    <dgm:pt modelId="{55E49DDB-9765-4FAA-95D9-489A4E7A30D9}">
      <dgm:prSet phldrT="[Текст]"/>
      <dgm:spPr/>
      <dgm:t>
        <a:bodyPr/>
        <a:lstStyle/>
        <a:p>
          <a:r>
            <a:rPr lang="ru-RU" dirty="0" smtClean="0"/>
            <a:t>а) предупреждению терроризма, в том числе по выявлению и последующему устранению причин и условий, способствующих совершению террористических актов (профилактика терроризма);</a:t>
          </a:r>
          <a:endParaRPr lang="ru-RU" dirty="0"/>
        </a:p>
      </dgm:t>
    </dgm:pt>
    <dgm:pt modelId="{110986EC-CB1F-4AEC-B6FE-BD1C95D82E84}" type="parTrans" cxnId="{D2447DB3-1FD2-4A37-9BD4-D7F0DFED07AB}">
      <dgm:prSet/>
      <dgm:spPr/>
      <dgm:t>
        <a:bodyPr/>
        <a:lstStyle/>
        <a:p>
          <a:endParaRPr lang="ru-RU"/>
        </a:p>
      </dgm:t>
    </dgm:pt>
    <dgm:pt modelId="{855894A0-86EB-488A-9758-1403F7FF35F8}" type="sibTrans" cxnId="{D2447DB3-1FD2-4A37-9BD4-D7F0DFED07AB}">
      <dgm:prSet/>
      <dgm:spPr/>
      <dgm:t>
        <a:bodyPr/>
        <a:lstStyle/>
        <a:p>
          <a:endParaRPr lang="ru-RU"/>
        </a:p>
      </dgm:t>
    </dgm:pt>
    <dgm:pt modelId="{10D67EAD-F259-47C6-BEE7-B984704C2D84}">
      <dgm:prSet/>
      <dgm:spPr/>
      <dgm:t>
        <a:bodyPr/>
        <a:lstStyle/>
        <a:p>
          <a:r>
            <a:rPr lang="ru-RU" dirty="0" smtClean="0"/>
            <a:t>б) выявлению, предупреждению, пресечению, раскрытию и расследованию террористического акта (борьба с терроризмом);</a:t>
          </a:r>
          <a:endParaRPr lang="ru-RU" dirty="0"/>
        </a:p>
      </dgm:t>
    </dgm:pt>
    <dgm:pt modelId="{BE9956D8-16DA-47D7-8219-AE695CE6BCDD}" type="parTrans" cxnId="{D72C6A50-64CA-476F-BE7E-8552240D1C66}">
      <dgm:prSet/>
      <dgm:spPr/>
      <dgm:t>
        <a:bodyPr/>
        <a:lstStyle/>
        <a:p>
          <a:endParaRPr lang="ru-RU"/>
        </a:p>
      </dgm:t>
    </dgm:pt>
    <dgm:pt modelId="{9FD3D7AE-3697-46BA-A3B0-8521D1147461}" type="sibTrans" cxnId="{D72C6A50-64CA-476F-BE7E-8552240D1C66}">
      <dgm:prSet/>
      <dgm:spPr/>
      <dgm:t>
        <a:bodyPr/>
        <a:lstStyle/>
        <a:p>
          <a:endParaRPr lang="ru-RU"/>
        </a:p>
      </dgm:t>
    </dgm:pt>
    <dgm:pt modelId="{56F09AF7-E06E-44AF-84FF-0D1AD4DD31E5}">
      <dgm:prSet/>
      <dgm:spPr/>
      <dgm:t>
        <a:bodyPr/>
        <a:lstStyle/>
        <a:p>
          <a:r>
            <a:rPr lang="ru-RU" dirty="0" smtClean="0"/>
            <a:t>в) минимизации и (или) ликвидации последствий проявлений терроризма;</a:t>
          </a:r>
          <a:endParaRPr lang="ru-RU" dirty="0"/>
        </a:p>
      </dgm:t>
    </dgm:pt>
    <dgm:pt modelId="{62B8FCF7-1B2D-4596-A215-92CF66518AE4}" type="parTrans" cxnId="{B7C0DB83-3BC2-49F0-B2C5-1C956398BEEE}">
      <dgm:prSet/>
      <dgm:spPr/>
    </dgm:pt>
    <dgm:pt modelId="{F37EC85E-0CAF-41B4-9144-D291156EA703}" type="sibTrans" cxnId="{B7C0DB83-3BC2-49F0-B2C5-1C956398BEEE}">
      <dgm:prSet/>
      <dgm:spPr/>
    </dgm:pt>
    <dgm:pt modelId="{E1750C85-4EFE-4974-8515-BEAF7E3E8360}" type="pres">
      <dgm:prSet presAssocID="{7369A28B-54E4-4148-9245-415AE65DB5AB}" presName="diagram" presStyleCnt="0">
        <dgm:presLayoutVars>
          <dgm:chPref val="1"/>
          <dgm:dir/>
          <dgm:animOne val="branch"/>
          <dgm:animLvl val="lvl"/>
          <dgm:resizeHandles/>
        </dgm:presLayoutVars>
      </dgm:prSet>
      <dgm:spPr/>
      <dgm:t>
        <a:bodyPr/>
        <a:lstStyle/>
        <a:p>
          <a:endParaRPr lang="ru-RU"/>
        </a:p>
      </dgm:t>
    </dgm:pt>
    <dgm:pt modelId="{8C2A6F3C-2E21-45DF-A70B-42D6190C2A0F}" type="pres">
      <dgm:prSet presAssocID="{10FB6113-8889-4986-837A-4C9CAE97B782}" presName="root" presStyleCnt="0"/>
      <dgm:spPr/>
    </dgm:pt>
    <dgm:pt modelId="{9BBB339A-1D6E-463F-A369-9289791C84B9}" type="pres">
      <dgm:prSet presAssocID="{10FB6113-8889-4986-837A-4C9CAE97B782}" presName="rootComposite" presStyleCnt="0"/>
      <dgm:spPr/>
    </dgm:pt>
    <dgm:pt modelId="{4C54C5CC-950B-47E9-A0D2-45E0C736E98C}" type="pres">
      <dgm:prSet presAssocID="{10FB6113-8889-4986-837A-4C9CAE97B782}" presName="rootText" presStyleLbl="node1" presStyleIdx="0" presStyleCnt="1" custScaleX="468114" custScaleY="145920"/>
      <dgm:spPr/>
      <dgm:t>
        <a:bodyPr/>
        <a:lstStyle/>
        <a:p>
          <a:endParaRPr lang="ru-RU"/>
        </a:p>
      </dgm:t>
    </dgm:pt>
    <dgm:pt modelId="{5C1700E7-9D85-40EF-996F-BB8B01C96388}" type="pres">
      <dgm:prSet presAssocID="{10FB6113-8889-4986-837A-4C9CAE97B782}" presName="rootConnector" presStyleLbl="node1" presStyleIdx="0" presStyleCnt="1"/>
      <dgm:spPr/>
      <dgm:t>
        <a:bodyPr/>
        <a:lstStyle/>
        <a:p>
          <a:endParaRPr lang="ru-RU"/>
        </a:p>
      </dgm:t>
    </dgm:pt>
    <dgm:pt modelId="{ABF2707E-9496-4161-A994-18A5D6575B56}" type="pres">
      <dgm:prSet presAssocID="{10FB6113-8889-4986-837A-4C9CAE97B782}" presName="childShape" presStyleCnt="0"/>
      <dgm:spPr/>
    </dgm:pt>
    <dgm:pt modelId="{B9AC373E-5008-432E-84A9-CE66F2D95439}" type="pres">
      <dgm:prSet presAssocID="{110986EC-CB1F-4AEC-B6FE-BD1C95D82E84}" presName="Name13" presStyleLbl="parChTrans1D2" presStyleIdx="0" presStyleCnt="3"/>
      <dgm:spPr/>
      <dgm:t>
        <a:bodyPr/>
        <a:lstStyle/>
        <a:p>
          <a:endParaRPr lang="ru-RU"/>
        </a:p>
      </dgm:t>
    </dgm:pt>
    <dgm:pt modelId="{D7AD556B-09BB-4DFD-82A1-E44530A276B8}" type="pres">
      <dgm:prSet presAssocID="{55E49DDB-9765-4FAA-95D9-489A4E7A30D9}" presName="childText" presStyleLbl="bgAcc1" presStyleIdx="0" presStyleCnt="3" custScaleX="470228">
        <dgm:presLayoutVars>
          <dgm:bulletEnabled val="1"/>
        </dgm:presLayoutVars>
      </dgm:prSet>
      <dgm:spPr/>
      <dgm:t>
        <a:bodyPr/>
        <a:lstStyle/>
        <a:p>
          <a:endParaRPr lang="ru-RU"/>
        </a:p>
      </dgm:t>
    </dgm:pt>
    <dgm:pt modelId="{27240029-47FD-4AA1-A22B-9C49EFA17B37}" type="pres">
      <dgm:prSet presAssocID="{BE9956D8-16DA-47D7-8219-AE695CE6BCDD}" presName="Name13" presStyleLbl="parChTrans1D2" presStyleIdx="1" presStyleCnt="3"/>
      <dgm:spPr/>
      <dgm:t>
        <a:bodyPr/>
        <a:lstStyle/>
        <a:p>
          <a:endParaRPr lang="ru-RU"/>
        </a:p>
      </dgm:t>
    </dgm:pt>
    <dgm:pt modelId="{2BB28D4F-2B71-405D-9FFC-FED78E7FBA50}" type="pres">
      <dgm:prSet presAssocID="{10D67EAD-F259-47C6-BEE7-B984704C2D84}" presName="childText" presStyleLbl="bgAcc1" presStyleIdx="1" presStyleCnt="3" custScaleX="469978">
        <dgm:presLayoutVars>
          <dgm:bulletEnabled val="1"/>
        </dgm:presLayoutVars>
      </dgm:prSet>
      <dgm:spPr/>
      <dgm:t>
        <a:bodyPr/>
        <a:lstStyle/>
        <a:p>
          <a:endParaRPr lang="ru-RU"/>
        </a:p>
      </dgm:t>
    </dgm:pt>
    <dgm:pt modelId="{1C919DF5-29A2-4BA8-8336-301E3FEDF751}" type="pres">
      <dgm:prSet presAssocID="{62B8FCF7-1B2D-4596-A215-92CF66518AE4}" presName="Name13" presStyleLbl="parChTrans1D2" presStyleIdx="2" presStyleCnt="3"/>
      <dgm:spPr/>
    </dgm:pt>
    <dgm:pt modelId="{388C63C8-D71F-4FA2-8EC5-33D36D5F805D}" type="pres">
      <dgm:prSet presAssocID="{56F09AF7-E06E-44AF-84FF-0D1AD4DD31E5}" presName="childText" presStyleLbl="bgAcc1" presStyleIdx="2" presStyleCnt="3" custScaleX="465854">
        <dgm:presLayoutVars>
          <dgm:bulletEnabled val="1"/>
        </dgm:presLayoutVars>
      </dgm:prSet>
      <dgm:spPr/>
      <dgm:t>
        <a:bodyPr/>
        <a:lstStyle/>
        <a:p>
          <a:endParaRPr lang="ru-RU"/>
        </a:p>
      </dgm:t>
    </dgm:pt>
  </dgm:ptLst>
  <dgm:cxnLst>
    <dgm:cxn modelId="{39332F2D-C3A8-4764-B46E-C26B1923A148}" type="presOf" srcId="{10FB6113-8889-4986-837A-4C9CAE97B782}" destId="{4C54C5CC-950B-47E9-A0D2-45E0C736E98C}" srcOrd="0" destOrd="0" presId="urn:microsoft.com/office/officeart/2005/8/layout/hierarchy3"/>
    <dgm:cxn modelId="{D72C6A50-64CA-476F-BE7E-8552240D1C66}" srcId="{10FB6113-8889-4986-837A-4C9CAE97B782}" destId="{10D67EAD-F259-47C6-BEE7-B984704C2D84}" srcOrd="1" destOrd="0" parTransId="{BE9956D8-16DA-47D7-8219-AE695CE6BCDD}" sibTransId="{9FD3D7AE-3697-46BA-A3B0-8521D1147461}"/>
    <dgm:cxn modelId="{C9CB2B9A-C5EA-4E36-863B-7E128A8F78B4}" type="presOf" srcId="{56F09AF7-E06E-44AF-84FF-0D1AD4DD31E5}" destId="{388C63C8-D71F-4FA2-8EC5-33D36D5F805D}" srcOrd="0" destOrd="0" presId="urn:microsoft.com/office/officeart/2005/8/layout/hierarchy3"/>
    <dgm:cxn modelId="{EAE37A08-B5EF-4748-BD88-D53A4D10DEFC}" type="presOf" srcId="{BE9956D8-16DA-47D7-8219-AE695CE6BCDD}" destId="{27240029-47FD-4AA1-A22B-9C49EFA17B37}" srcOrd="0" destOrd="0" presId="urn:microsoft.com/office/officeart/2005/8/layout/hierarchy3"/>
    <dgm:cxn modelId="{BC49176C-97E8-43AB-B329-BEB4B2AFD608}" type="presOf" srcId="{110986EC-CB1F-4AEC-B6FE-BD1C95D82E84}" destId="{B9AC373E-5008-432E-84A9-CE66F2D95439}" srcOrd="0" destOrd="0" presId="urn:microsoft.com/office/officeart/2005/8/layout/hierarchy3"/>
    <dgm:cxn modelId="{0D70BA2D-D913-4EF6-8EA5-C4F409EEE772}" type="presOf" srcId="{62B8FCF7-1B2D-4596-A215-92CF66518AE4}" destId="{1C919DF5-29A2-4BA8-8336-301E3FEDF751}" srcOrd="0" destOrd="0" presId="urn:microsoft.com/office/officeart/2005/8/layout/hierarchy3"/>
    <dgm:cxn modelId="{D2447DB3-1FD2-4A37-9BD4-D7F0DFED07AB}" srcId="{10FB6113-8889-4986-837A-4C9CAE97B782}" destId="{55E49DDB-9765-4FAA-95D9-489A4E7A30D9}" srcOrd="0" destOrd="0" parTransId="{110986EC-CB1F-4AEC-B6FE-BD1C95D82E84}" sibTransId="{855894A0-86EB-488A-9758-1403F7FF35F8}"/>
    <dgm:cxn modelId="{0A11C98C-2459-420B-9144-4F522C57ED1E}" type="presOf" srcId="{55E49DDB-9765-4FAA-95D9-489A4E7A30D9}" destId="{D7AD556B-09BB-4DFD-82A1-E44530A276B8}" srcOrd="0" destOrd="0" presId="urn:microsoft.com/office/officeart/2005/8/layout/hierarchy3"/>
    <dgm:cxn modelId="{B7C0DB83-3BC2-49F0-B2C5-1C956398BEEE}" srcId="{10FB6113-8889-4986-837A-4C9CAE97B782}" destId="{56F09AF7-E06E-44AF-84FF-0D1AD4DD31E5}" srcOrd="2" destOrd="0" parTransId="{62B8FCF7-1B2D-4596-A215-92CF66518AE4}" sibTransId="{F37EC85E-0CAF-41B4-9144-D291156EA703}"/>
    <dgm:cxn modelId="{B512210F-036E-4497-92F3-B94E9FD34393}" type="presOf" srcId="{7369A28B-54E4-4148-9245-415AE65DB5AB}" destId="{E1750C85-4EFE-4974-8515-BEAF7E3E8360}" srcOrd="0" destOrd="0" presId="urn:microsoft.com/office/officeart/2005/8/layout/hierarchy3"/>
    <dgm:cxn modelId="{9E08670D-FF81-43A1-A7B6-87DE56EC30F7}" srcId="{7369A28B-54E4-4148-9245-415AE65DB5AB}" destId="{10FB6113-8889-4986-837A-4C9CAE97B782}" srcOrd="0" destOrd="0" parTransId="{3A57CEE0-D51D-4A54-8C47-DEBB21490C35}" sibTransId="{0ED27A80-FD2B-42A0-957B-5CC6699ABEE7}"/>
    <dgm:cxn modelId="{F92EB085-D11D-4467-8BB1-B6081E0ACEBE}" type="presOf" srcId="{10D67EAD-F259-47C6-BEE7-B984704C2D84}" destId="{2BB28D4F-2B71-405D-9FFC-FED78E7FBA50}" srcOrd="0" destOrd="0" presId="urn:microsoft.com/office/officeart/2005/8/layout/hierarchy3"/>
    <dgm:cxn modelId="{DD7B6F79-E77C-4E8F-B311-94F74C059B6E}" type="presOf" srcId="{10FB6113-8889-4986-837A-4C9CAE97B782}" destId="{5C1700E7-9D85-40EF-996F-BB8B01C96388}" srcOrd="1" destOrd="0" presId="urn:microsoft.com/office/officeart/2005/8/layout/hierarchy3"/>
    <dgm:cxn modelId="{D262847A-BE9C-4016-8609-4FAFA5D3654F}" type="presParOf" srcId="{E1750C85-4EFE-4974-8515-BEAF7E3E8360}" destId="{8C2A6F3C-2E21-45DF-A70B-42D6190C2A0F}" srcOrd="0" destOrd="0" presId="urn:microsoft.com/office/officeart/2005/8/layout/hierarchy3"/>
    <dgm:cxn modelId="{538FEDDF-756C-48A5-AF57-8DB732204750}" type="presParOf" srcId="{8C2A6F3C-2E21-45DF-A70B-42D6190C2A0F}" destId="{9BBB339A-1D6E-463F-A369-9289791C84B9}" srcOrd="0" destOrd="0" presId="urn:microsoft.com/office/officeart/2005/8/layout/hierarchy3"/>
    <dgm:cxn modelId="{02B968BC-C059-4A22-8ED9-793AE08FE70F}" type="presParOf" srcId="{9BBB339A-1D6E-463F-A369-9289791C84B9}" destId="{4C54C5CC-950B-47E9-A0D2-45E0C736E98C}" srcOrd="0" destOrd="0" presId="urn:microsoft.com/office/officeart/2005/8/layout/hierarchy3"/>
    <dgm:cxn modelId="{DD864CDC-B6A3-463F-912E-DF21529B2D21}" type="presParOf" srcId="{9BBB339A-1D6E-463F-A369-9289791C84B9}" destId="{5C1700E7-9D85-40EF-996F-BB8B01C96388}" srcOrd="1" destOrd="0" presId="urn:microsoft.com/office/officeart/2005/8/layout/hierarchy3"/>
    <dgm:cxn modelId="{45160DED-7E98-44FF-A89F-0177F7A3B2E1}" type="presParOf" srcId="{8C2A6F3C-2E21-45DF-A70B-42D6190C2A0F}" destId="{ABF2707E-9496-4161-A994-18A5D6575B56}" srcOrd="1" destOrd="0" presId="urn:microsoft.com/office/officeart/2005/8/layout/hierarchy3"/>
    <dgm:cxn modelId="{AB720FCB-30CB-4E31-B454-DB70B3171C89}" type="presParOf" srcId="{ABF2707E-9496-4161-A994-18A5D6575B56}" destId="{B9AC373E-5008-432E-84A9-CE66F2D95439}" srcOrd="0" destOrd="0" presId="urn:microsoft.com/office/officeart/2005/8/layout/hierarchy3"/>
    <dgm:cxn modelId="{C0C21BB6-4E6C-4677-84B1-90A8701719FF}" type="presParOf" srcId="{ABF2707E-9496-4161-A994-18A5D6575B56}" destId="{D7AD556B-09BB-4DFD-82A1-E44530A276B8}" srcOrd="1" destOrd="0" presId="urn:microsoft.com/office/officeart/2005/8/layout/hierarchy3"/>
    <dgm:cxn modelId="{FF097C16-1B9F-4EC6-8CB1-1CB82BBF2431}" type="presParOf" srcId="{ABF2707E-9496-4161-A994-18A5D6575B56}" destId="{27240029-47FD-4AA1-A22B-9C49EFA17B37}" srcOrd="2" destOrd="0" presId="urn:microsoft.com/office/officeart/2005/8/layout/hierarchy3"/>
    <dgm:cxn modelId="{017B3CE1-6727-4825-BA98-421CC742B741}" type="presParOf" srcId="{ABF2707E-9496-4161-A994-18A5D6575B56}" destId="{2BB28D4F-2B71-405D-9FFC-FED78E7FBA50}" srcOrd="3" destOrd="0" presId="urn:microsoft.com/office/officeart/2005/8/layout/hierarchy3"/>
    <dgm:cxn modelId="{ECBB9078-5CBE-444E-982F-E0566F375FBC}" type="presParOf" srcId="{ABF2707E-9496-4161-A994-18A5D6575B56}" destId="{1C919DF5-29A2-4BA8-8336-301E3FEDF751}" srcOrd="4" destOrd="0" presId="urn:microsoft.com/office/officeart/2005/8/layout/hierarchy3"/>
    <dgm:cxn modelId="{AE4316BE-19A9-428F-90CE-92F0B4F9A7B6}" type="presParOf" srcId="{ABF2707E-9496-4161-A994-18A5D6575B56}" destId="{388C63C8-D71F-4FA2-8EC5-33D36D5F805D}"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300" b="0" i="0" u="none" dirty="0" smtClean="0"/>
            <a:t>Паспорт безопасности составляется </a:t>
          </a:r>
          <a:r>
            <a:rPr lang="ru-RU" sz="1300" b="0" i="1" u="sng" dirty="0" smtClean="0"/>
            <a:t>в 2 экземплярах.</a:t>
          </a:r>
          <a:endParaRPr lang="ru-RU" sz="13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8CA01C58-884C-4504-B591-74A2090A0EED}">
      <dgm:prSet custT="1"/>
      <dgm:spPr/>
      <dgm:t>
        <a:bodyPr/>
        <a:lstStyle/>
        <a:p>
          <a:pPr algn="ctr" rtl="0"/>
          <a:r>
            <a:rPr lang="ru-RU" sz="1300" b="0" i="0" u="none" smtClean="0"/>
            <a:t>Один экземпляр паспорта безопасности хранится </a:t>
          </a:r>
          <a:r>
            <a:rPr lang="ru-RU" sz="1300" b="0" i="1" u="none" smtClean="0"/>
            <a:t>в уполномоченном органе</a:t>
          </a:r>
          <a:r>
            <a:rPr lang="ru-RU" sz="1300" b="0" i="0" u="none" smtClean="0"/>
            <a:t> субъекта Российской Федерации, на территории которого расположен торговый объект (территория), второй - </a:t>
          </a:r>
          <a:r>
            <a:rPr lang="ru-RU" sz="1300" b="0" i="1" u="none" smtClean="0"/>
            <a:t>у правообладателя </a:t>
          </a:r>
          <a:r>
            <a:rPr lang="ru-RU" sz="1300" b="0" i="0" u="none" smtClean="0"/>
            <a:t>торгового объекта (территории).</a:t>
          </a:r>
          <a:endParaRPr lang="ru-RU" sz="1300" b="0" i="0" u="none"/>
        </a:p>
      </dgm:t>
    </dgm:pt>
    <dgm:pt modelId="{5FEC0D1E-BA5B-4ADE-8A88-64F2AE2C86BB}" type="parTrans" cxnId="{BCBE4C77-C102-4BDE-B05A-B456B7845DC4}">
      <dgm:prSet/>
      <dgm:spPr/>
      <dgm:t>
        <a:bodyPr/>
        <a:lstStyle/>
        <a:p>
          <a:endParaRPr lang="ru-RU"/>
        </a:p>
      </dgm:t>
    </dgm:pt>
    <dgm:pt modelId="{CC412BF9-5DAF-4FC5-9585-1B126D97B086}" type="sibTrans" cxnId="{BCBE4C77-C102-4BDE-B05A-B456B7845DC4}">
      <dgm:prSet/>
      <dgm:spPr/>
      <dgm:t>
        <a:bodyPr/>
        <a:lstStyle/>
        <a:p>
          <a:endParaRPr lang="ru-RU"/>
        </a:p>
      </dgm:t>
    </dgm:pt>
    <dgm:pt modelId="{362299D9-ED62-4981-9078-E6A6BFC40D2E}">
      <dgm:prSet custT="1"/>
      <dgm:spPr/>
      <dgm:t>
        <a:bodyPr/>
        <a:lstStyle/>
        <a:p>
          <a:pPr algn="ctr" rtl="0"/>
          <a:r>
            <a:rPr lang="ru-RU" sz="1300" b="0" i="1" u="none" dirty="0" smtClean="0"/>
            <a:t>Заверенные правообладателем </a:t>
          </a:r>
          <a:r>
            <a:rPr lang="ru-RU" sz="1300" b="1" i="1" u="none" dirty="0" smtClean="0"/>
            <a:t>копии (электронные копии)</a:t>
          </a:r>
          <a:r>
            <a:rPr lang="ru-RU" sz="1300" b="0" i="1" u="none" dirty="0" smtClean="0"/>
            <a:t> паспорта безопасности</a:t>
          </a:r>
          <a:r>
            <a:rPr lang="ru-RU" sz="1300" b="0" i="0" u="none" dirty="0" smtClean="0"/>
            <a:t> </a:t>
          </a:r>
          <a:r>
            <a:rPr lang="ru-RU" sz="1300" b="0" i="1" u="sng" dirty="0" smtClean="0"/>
            <a:t>направляются</a:t>
          </a:r>
          <a:r>
            <a:rPr lang="ru-RU" sz="1300" b="0" i="1" u="none" dirty="0" smtClean="0"/>
            <a:t> в территориальный орган безопасности, территориальный орган Министерства Российской Федерации по делам гражданской обороны, чрезвычайным ситуациям и ликвидации последствий стихийных бедствий и территориальный орган Федеральной службы войск национальной гвардии Российской Федерации по месту нахождения торгового объекта (территории).</a:t>
          </a:r>
          <a:endParaRPr lang="ru-RU" sz="1300" b="0" i="0" u="none" dirty="0"/>
        </a:p>
      </dgm:t>
    </dgm:pt>
    <dgm:pt modelId="{D33404BD-C80B-420B-AB41-DB665D96DDDD}" type="parTrans" cxnId="{B151B39B-4293-45C8-ADFE-B7A7388B0EAA}">
      <dgm:prSet/>
      <dgm:spPr/>
      <dgm:t>
        <a:bodyPr/>
        <a:lstStyle/>
        <a:p>
          <a:endParaRPr lang="ru-RU"/>
        </a:p>
      </dgm:t>
    </dgm:pt>
    <dgm:pt modelId="{63B62ED8-CFAD-4F36-BA70-11FED404226D}" type="sibTrans" cxnId="{B151B39B-4293-45C8-ADFE-B7A7388B0EAA}">
      <dgm:prSet/>
      <dgm:spPr/>
      <dgm:t>
        <a:bodyPr/>
        <a:lstStyle/>
        <a:p>
          <a:endParaRPr lang="ru-RU"/>
        </a:p>
      </dgm:t>
    </dgm:pt>
    <dgm:pt modelId="{8D77F5E1-D2B6-47DA-870F-20C2A6D849B1}">
      <dgm:prSet custT="1"/>
      <dgm:spPr/>
      <dgm:t>
        <a:bodyPr/>
        <a:lstStyle/>
        <a:p>
          <a:pPr algn="ctr" rtl="0"/>
          <a:r>
            <a:rPr lang="ru-RU" sz="1300" b="0" i="0" u="none" dirty="0" smtClean="0"/>
            <a:t>При невозможности обеспечения правообладателем торгового объекта (территории) сохранности экземпляра паспорта безопасности он передается на хранение в уполномоченный орган субъекта Российской Федерации, на территории которого расположен торговый объект (территория).</a:t>
          </a:r>
          <a:endParaRPr lang="ru-RU" sz="1300" b="0" i="0" u="none" dirty="0"/>
        </a:p>
      </dgm:t>
    </dgm:pt>
    <dgm:pt modelId="{E2619CDA-7D1B-4610-8E2F-8024EC728D11}" type="parTrans" cxnId="{8FADFF2F-F1A2-4835-A7F4-AF281E615692}">
      <dgm:prSet/>
      <dgm:spPr/>
      <dgm:t>
        <a:bodyPr/>
        <a:lstStyle/>
        <a:p>
          <a:endParaRPr lang="ru-RU"/>
        </a:p>
      </dgm:t>
    </dgm:pt>
    <dgm:pt modelId="{2F5C756D-70E6-4ECB-94F5-65BDA16C01A2}" type="sibTrans" cxnId="{8FADFF2F-F1A2-4835-A7F4-AF281E615692}">
      <dgm:prSet/>
      <dgm:spPr/>
      <dgm:t>
        <a:bodyPr/>
        <a:lstStyle/>
        <a:p>
          <a:endParaRPr lang="ru-RU"/>
        </a:p>
      </dgm:t>
    </dgm:pt>
    <dgm:pt modelId="{DBCDB68F-21F2-447A-A0B5-762DE9D4D406}">
      <dgm:prSet custT="1"/>
      <dgm:spPr/>
      <dgm:t>
        <a:bodyPr/>
        <a:lstStyle/>
        <a:p>
          <a:pPr algn="ctr" rtl="0"/>
          <a:r>
            <a:rPr lang="ru-RU" sz="1300" b="0" i="0" u="none" dirty="0" smtClean="0"/>
            <a:t>Информация, содержащаяся в паспорте безопасности, является </a:t>
          </a:r>
          <a:r>
            <a:rPr lang="ru-RU" sz="1300" b="0" i="1" u="none" dirty="0" smtClean="0"/>
            <a:t>информацией ограниченного распространения и подлежит защите</a:t>
          </a:r>
          <a:r>
            <a:rPr lang="ru-RU" sz="1300" b="0" i="0" u="none" dirty="0" smtClean="0"/>
            <a:t> в соответствии с законодательством Российской Федерации о коммерческой тайне.</a:t>
          </a:r>
          <a:endParaRPr lang="ru-RU" sz="1300" b="0" i="0" u="none" dirty="0"/>
        </a:p>
      </dgm:t>
    </dgm:pt>
    <dgm:pt modelId="{3800B092-DE43-4409-ACB3-4926D6C04CFE}" type="parTrans" cxnId="{5D2F7C64-2CB9-4CFD-ABF7-7DCD454D6099}">
      <dgm:prSet/>
      <dgm:spPr/>
    </dgm:pt>
    <dgm:pt modelId="{9927628D-AAAD-475F-B968-B1132F24106E}" type="sibTrans" cxnId="{5D2F7C64-2CB9-4CFD-ABF7-7DCD454D6099}">
      <dgm:prSet/>
      <dgm:spPr/>
    </dgm:pt>
    <dgm:pt modelId="{223FA5F8-5219-4237-9253-EF77EC427880}">
      <dgm:prSet custT="1"/>
      <dgm:spPr/>
      <dgm:t>
        <a:bodyPr/>
        <a:lstStyle/>
        <a:p>
          <a:pPr algn="ctr" rtl="0"/>
          <a:r>
            <a:rPr lang="ru-RU" sz="1300" b="0" i="0" u="none" dirty="0" smtClean="0"/>
            <a:t>Решение о присвоении паспорту безопасности грифа секретности принимается в соответствии с законодательством Российской Федерации.</a:t>
          </a:r>
          <a:endParaRPr lang="ru-RU" sz="1300" b="0" i="0" u="none" dirty="0"/>
        </a:p>
      </dgm:t>
    </dgm:pt>
    <dgm:pt modelId="{46ED8695-E9E9-48E3-B3B2-383B4CF57767}" type="parTrans" cxnId="{BB68BC00-31F3-4B54-92C4-F0F90B3FC98A}">
      <dgm:prSet/>
      <dgm:spPr/>
      <dgm:t>
        <a:bodyPr/>
        <a:lstStyle/>
        <a:p>
          <a:endParaRPr lang="ru-RU"/>
        </a:p>
      </dgm:t>
    </dgm:pt>
    <dgm:pt modelId="{D310E0D3-3E3C-4F30-846E-866FBD1FF82F}" type="sibTrans" cxnId="{BB68BC00-31F3-4B54-92C4-F0F90B3FC98A}">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6" custScaleY="58156">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569CF2C2-CDDF-4CE4-8FD6-7351221D580C}" type="pres">
      <dgm:prSet presAssocID="{8CA01C58-884C-4504-B591-74A2090A0EED}" presName="parentText" presStyleLbl="node1" presStyleIdx="1" presStyleCnt="6">
        <dgm:presLayoutVars>
          <dgm:chMax val="0"/>
          <dgm:bulletEnabled val="1"/>
        </dgm:presLayoutVars>
      </dgm:prSet>
      <dgm:spPr/>
      <dgm:t>
        <a:bodyPr/>
        <a:lstStyle/>
        <a:p>
          <a:endParaRPr lang="ru-RU"/>
        </a:p>
      </dgm:t>
    </dgm:pt>
    <dgm:pt modelId="{AB13CF3F-F5BF-453B-86AB-3FE1FEEBDE21}" type="pres">
      <dgm:prSet presAssocID="{CC412BF9-5DAF-4FC5-9585-1B126D97B086}" presName="spacer" presStyleCnt="0"/>
      <dgm:spPr/>
    </dgm:pt>
    <dgm:pt modelId="{2420C075-9C4F-428E-A54E-74EF09166E05}" type="pres">
      <dgm:prSet presAssocID="{362299D9-ED62-4981-9078-E6A6BFC40D2E}" presName="parentText" presStyleLbl="node1" presStyleIdx="2" presStyleCnt="6" custScaleY="117517">
        <dgm:presLayoutVars>
          <dgm:chMax val="0"/>
          <dgm:bulletEnabled val="1"/>
        </dgm:presLayoutVars>
      </dgm:prSet>
      <dgm:spPr/>
      <dgm:t>
        <a:bodyPr/>
        <a:lstStyle/>
        <a:p>
          <a:endParaRPr lang="ru-RU"/>
        </a:p>
      </dgm:t>
    </dgm:pt>
    <dgm:pt modelId="{C5AAD5FF-F460-4239-857D-4EDC8111BF8D}" type="pres">
      <dgm:prSet presAssocID="{63B62ED8-CFAD-4F36-BA70-11FED404226D}" presName="spacer" presStyleCnt="0"/>
      <dgm:spPr/>
    </dgm:pt>
    <dgm:pt modelId="{4A165768-88EC-4D3F-A31C-0805FB7AE5FE}" type="pres">
      <dgm:prSet presAssocID="{8D77F5E1-D2B6-47DA-870F-20C2A6D849B1}" presName="parentText" presStyleLbl="node1" presStyleIdx="3" presStyleCnt="6">
        <dgm:presLayoutVars>
          <dgm:chMax val="0"/>
          <dgm:bulletEnabled val="1"/>
        </dgm:presLayoutVars>
      </dgm:prSet>
      <dgm:spPr/>
      <dgm:t>
        <a:bodyPr/>
        <a:lstStyle/>
        <a:p>
          <a:endParaRPr lang="ru-RU"/>
        </a:p>
      </dgm:t>
    </dgm:pt>
    <dgm:pt modelId="{C5DBA763-BF23-48DE-9DED-D5A58F0BA23B}" type="pres">
      <dgm:prSet presAssocID="{2F5C756D-70E6-4ECB-94F5-65BDA16C01A2}" presName="spacer" presStyleCnt="0"/>
      <dgm:spPr/>
    </dgm:pt>
    <dgm:pt modelId="{162807BB-1714-41DB-9B8F-EC89FE9C1E12}" type="pres">
      <dgm:prSet presAssocID="{DBCDB68F-21F2-447A-A0B5-762DE9D4D406}" presName="parentText" presStyleLbl="node1" presStyleIdx="4" presStyleCnt="6">
        <dgm:presLayoutVars>
          <dgm:chMax val="0"/>
          <dgm:bulletEnabled val="1"/>
        </dgm:presLayoutVars>
      </dgm:prSet>
      <dgm:spPr/>
      <dgm:t>
        <a:bodyPr/>
        <a:lstStyle/>
        <a:p>
          <a:endParaRPr lang="ru-RU"/>
        </a:p>
      </dgm:t>
    </dgm:pt>
    <dgm:pt modelId="{733250A8-308B-44A0-8770-35708842E41E}" type="pres">
      <dgm:prSet presAssocID="{9927628D-AAAD-475F-B968-B1132F24106E}" presName="spacer" presStyleCnt="0"/>
      <dgm:spPr/>
    </dgm:pt>
    <dgm:pt modelId="{0D16F525-6447-4ECD-A4D2-E7A2BF9020D9}" type="pres">
      <dgm:prSet presAssocID="{223FA5F8-5219-4237-9253-EF77EC427880}" presName="parentText" presStyleLbl="node1" presStyleIdx="5" presStyleCnt="6">
        <dgm:presLayoutVars>
          <dgm:chMax val="0"/>
          <dgm:bulletEnabled val="1"/>
        </dgm:presLayoutVars>
      </dgm:prSet>
      <dgm:spPr/>
      <dgm:t>
        <a:bodyPr/>
        <a:lstStyle/>
        <a:p>
          <a:endParaRPr lang="ru-RU"/>
        </a:p>
      </dgm:t>
    </dgm:pt>
  </dgm:ptLst>
  <dgm:cxnLst>
    <dgm:cxn modelId="{9E9FF9E1-3F1A-4852-A66E-4B7D7FCCB787}" type="presOf" srcId="{8CA01C58-884C-4504-B591-74A2090A0EED}" destId="{569CF2C2-CDDF-4CE4-8FD6-7351221D580C}" srcOrd="0" destOrd="0" presId="urn:microsoft.com/office/officeart/2005/8/layout/vList2"/>
    <dgm:cxn modelId="{DA7A94DF-25A2-47EC-8921-B34D11AE391A}" type="presOf" srcId="{34F5AD13-E91D-4402-850C-1DE2974AE97E}" destId="{4536C1C0-E6F3-4F1E-8D56-798FE0439A58}" srcOrd="0" destOrd="0" presId="urn:microsoft.com/office/officeart/2005/8/layout/vList2"/>
    <dgm:cxn modelId="{BB68BC00-31F3-4B54-92C4-F0F90B3FC98A}" srcId="{34F5AD13-E91D-4402-850C-1DE2974AE97E}" destId="{223FA5F8-5219-4237-9253-EF77EC427880}" srcOrd="5" destOrd="0" parTransId="{46ED8695-E9E9-48E3-B3B2-383B4CF57767}" sibTransId="{D310E0D3-3E3C-4F30-846E-866FBD1FF82F}"/>
    <dgm:cxn modelId="{B6B1DCD2-0770-459D-B41D-5EE5D66B2F0B}" type="presOf" srcId="{07832EFD-5769-4956-96DE-2F4DBF285682}" destId="{856920FC-CF76-41D8-B001-8DFF6AC57CCE}" srcOrd="0" destOrd="0" presId="urn:microsoft.com/office/officeart/2005/8/layout/vList2"/>
    <dgm:cxn modelId="{C456919B-58BA-4FC3-967F-F3D2464C6904}" type="presOf" srcId="{362299D9-ED62-4981-9078-E6A6BFC40D2E}" destId="{2420C075-9C4F-428E-A54E-74EF09166E05}" srcOrd="0" destOrd="0" presId="urn:microsoft.com/office/officeart/2005/8/layout/vList2"/>
    <dgm:cxn modelId="{0FD670C2-5990-41A5-8345-263001D76053}" type="presOf" srcId="{8D77F5E1-D2B6-47DA-870F-20C2A6D849B1}" destId="{4A165768-88EC-4D3F-A31C-0805FB7AE5FE}" srcOrd="0" destOrd="0" presId="urn:microsoft.com/office/officeart/2005/8/layout/vList2"/>
    <dgm:cxn modelId="{5D2F7C64-2CB9-4CFD-ABF7-7DCD454D6099}" srcId="{34F5AD13-E91D-4402-850C-1DE2974AE97E}" destId="{DBCDB68F-21F2-447A-A0B5-762DE9D4D406}" srcOrd="4" destOrd="0" parTransId="{3800B092-DE43-4409-ACB3-4926D6C04CFE}" sibTransId="{9927628D-AAAD-475F-B968-B1132F24106E}"/>
    <dgm:cxn modelId="{908B5C7A-FA93-49B9-BAE4-BDC40B355B16}" type="presOf" srcId="{223FA5F8-5219-4237-9253-EF77EC427880}" destId="{0D16F525-6447-4ECD-A4D2-E7A2BF9020D9}"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8FADFF2F-F1A2-4835-A7F4-AF281E615692}" srcId="{34F5AD13-E91D-4402-850C-1DE2974AE97E}" destId="{8D77F5E1-D2B6-47DA-870F-20C2A6D849B1}" srcOrd="3" destOrd="0" parTransId="{E2619CDA-7D1B-4610-8E2F-8024EC728D11}" sibTransId="{2F5C756D-70E6-4ECB-94F5-65BDA16C01A2}"/>
    <dgm:cxn modelId="{B151B39B-4293-45C8-ADFE-B7A7388B0EAA}" srcId="{34F5AD13-E91D-4402-850C-1DE2974AE97E}" destId="{362299D9-ED62-4981-9078-E6A6BFC40D2E}" srcOrd="2" destOrd="0" parTransId="{D33404BD-C80B-420B-AB41-DB665D96DDDD}" sibTransId="{63B62ED8-CFAD-4F36-BA70-11FED404226D}"/>
    <dgm:cxn modelId="{BCBE4C77-C102-4BDE-B05A-B456B7845DC4}" srcId="{34F5AD13-E91D-4402-850C-1DE2974AE97E}" destId="{8CA01C58-884C-4504-B591-74A2090A0EED}" srcOrd="1" destOrd="0" parTransId="{5FEC0D1E-BA5B-4ADE-8A88-64F2AE2C86BB}" sibTransId="{CC412BF9-5DAF-4FC5-9585-1B126D97B086}"/>
    <dgm:cxn modelId="{69295BFD-CD6E-4E94-8876-4B3DE9CF6F3D}" type="presOf" srcId="{DBCDB68F-21F2-447A-A0B5-762DE9D4D406}" destId="{162807BB-1714-41DB-9B8F-EC89FE9C1E12}" srcOrd="0" destOrd="0" presId="urn:microsoft.com/office/officeart/2005/8/layout/vList2"/>
    <dgm:cxn modelId="{D0AC1151-2A36-43AE-A349-0604179AAD1A}" type="presParOf" srcId="{4536C1C0-E6F3-4F1E-8D56-798FE0439A58}" destId="{856920FC-CF76-41D8-B001-8DFF6AC57CCE}" srcOrd="0" destOrd="0" presId="urn:microsoft.com/office/officeart/2005/8/layout/vList2"/>
    <dgm:cxn modelId="{B69010BE-B035-4C75-A726-E57EB347530E}" type="presParOf" srcId="{4536C1C0-E6F3-4F1E-8D56-798FE0439A58}" destId="{E7043A65-6476-4919-8A04-791DEAA443AA}" srcOrd="1" destOrd="0" presId="urn:microsoft.com/office/officeart/2005/8/layout/vList2"/>
    <dgm:cxn modelId="{6FFAAE18-E90C-4BF0-BF20-787CEE113FE9}" type="presParOf" srcId="{4536C1C0-E6F3-4F1E-8D56-798FE0439A58}" destId="{569CF2C2-CDDF-4CE4-8FD6-7351221D580C}" srcOrd="2" destOrd="0" presId="urn:microsoft.com/office/officeart/2005/8/layout/vList2"/>
    <dgm:cxn modelId="{50EE538F-67A3-4990-A7AB-49B1C1FB2011}" type="presParOf" srcId="{4536C1C0-E6F3-4F1E-8D56-798FE0439A58}" destId="{AB13CF3F-F5BF-453B-86AB-3FE1FEEBDE21}" srcOrd="3" destOrd="0" presId="urn:microsoft.com/office/officeart/2005/8/layout/vList2"/>
    <dgm:cxn modelId="{02F12A3C-9116-4BAB-9002-745B14BE09B1}" type="presParOf" srcId="{4536C1C0-E6F3-4F1E-8D56-798FE0439A58}" destId="{2420C075-9C4F-428E-A54E-74EF09166E05}" srcOrd="4" destOrd="0" presId="urn:microsoft.com/office/officeart/2005/8/layout/vList2"/>
    <dgm:cxn modelId="{F7F81FD4-661D-4E40-8B87-C172E0A41E20}" type="presParOf" srcId="{4536C1C0-E6F3-4F1E-8D56-798FE0439A58}" destId="{C5AAD5FF-F460-4239-857D-4EDC8111BF8D}" srcOrd="5" destOrd="0" presId="urn:microsoft.com/office/officeart/2005/8/layout/vList2"/>
    <dgm:cxn modelId="{63D2F174-8681-413E-B763-28A3D423B3C7}" type="presParOf" srcId="{4536C1C0-E6F3-4F1E-8D56-798FE0439A58}" destId="{4A165768-88EC-4D3F-A31C-0805FB7AE5FE}" srcOrd="6" destOrd="0" presId="urn:microsoft.com/office/officeart/2005/8/layout/vList2"/>
    <dgm:cxn modelId="{42A741BF-3805-48A0-AA31-2959F32A7797}" type="presParOf" srcId="{4536C1C0-E6F3-4F1E-8D56-798FE0439A58}" destId="{C5DBA763-BF23-48DE-9DED-D5A58F0BA23B}" srcOrd="7" destOrd="0" presId="urn:microsoft.com/office/officeart/2005/8/layout/vList2"/>
    <dgm:cxn modelId="{0ECF6E4A-A192-4642-91D0-DCF43F72261E}" type="presParOf" srcId="{4536C1C0-E6F3-4F1E-8D56-798FE0439A58}" destId="{162807BB-1714-41DB-9B8F-EC89FE9C1E12}" srcOrd="8" destOrd="0" presId="urn:microsoft.com/office/officeart/2005/8/layout/vList2"/>
    <dgm:cxn modelId="{974C7084-C126-413B-884C-C8B69526BE39}" type="presParOf" srcId="{4536C1C0-E6F3-4F1E-8D56-798FE0439A58}" destId="{733250A8-308B-44A0-8770-35708842E41E}" srcOrd="9" destOrd="0" presId="urn:microsoft.com/office/officeart/2005/8/layout/vList2"/>
    <dgm:cxn modelId="{7BB4B0C9-F8C0-4D5A-AF9B-DC80AC250284}" type="presParOf" srcId="{4536C1C0-E6F3-4F1E-8D56-798FE0439A58}" destId="{0D16F525-6447-4ECD-A4D2-E7A2BF9020D9}"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E3021ABB-7BC8-4FA7-9A6B-2FC56437BDCD}">
      <dgm:prSet phldrT="[Текст]" custT="1"/>
      <dgm:spPr/>
      <dgm:t>
        <a:bodyPr/>
        <a:lstStyle/>
        <a:p>
          <a:pPr algn="ctr" rtl="0"/>
          <a:r>
            <a:rPr lang="ru-RU" sz="1400" b="0" i="0" u="none" dirty="0" smtClean="0"/>
            <a:t>В случаях, когда земельный участок, здание, строение и сооружение используются для размещения торговых объектов (территорий), принадлежащих нескольким правообладателям торговых объектов, составление паспорта безопасности осуществляется совместно всеми руководителями объектов или по соглашению между правообладателями торговых объектов (территорий) одним из руководителей объекта.</a:t>
          </a:r>
          <a:endParaRPr lang="ru-RU" sz="1400" dirty="0"/>
        </a:p>
      </dgm:t>
    </dgm:pt>
    <dgm:pt modelId="{994072CB-AF34-4D7F-BCFD-498B55807DC7}" type="parTrans" cxnId="{FA10198B-0493-42CE-983B-C8B6A4A60B99}">
      <dgm:prSet/>
      <dgm:spPr/>
      <dgm:t>
        <a:bodyPr/>
        <a:lstStyle/>
        <a:p>
          <a:endParaRPr lang="ru-RU"/>
        </a:p>
      </dgm:t>
    </dgm:pt>
    <dgm:pt modelId="{5873D0B5-4C78-45E9-A39A-E60790D56A45}" type="sibTrans" cxnId="{FA10198B-0493-42CE-983B-C8B6A4A60B99}">
      <dgm:prSet/>
      <dgm:spPr/>
      <dgm:t>
        <a:bodyPr/>
        <a:lstStyle/>
        <a:p>
          <a:endParaRPr lang="ru-RU"/>
        </a:p>
      </dgm:t>
    </dgm:pt>
    <dgm:pt modelId="{9016DA18-ACC0-4C71-9BE6-0FB90FD7E4D8}">
      <dgm:prSet custT="1"/>
      <dgm:spPr/>
      <dgm:t>
        <a:bodyPr/>
        <a:lstStyle/>
        <a:p>
          <a:pPr algn="ctr" rtl="0"/>
          <a:r>
            <a:rPr lang="ru-RU" sz="1400" b="0" i="0" u="none" dirty="0" smtClean="0"/>
            <a:t>Паспорт безопасности при его совместном составлении подлежит утверждению всеми правообладателями торговых объектов.</a:t>
          </a:r>
          <a:endParaRPr lang="ru-RU" sz="1400" b="0" i="0" u="none" dirty="0"/>
        </a:p>
      </dgm:t>
    </dgm:pt>
    <dgm:pt modelId="{BCC4389B-7B6D-445E-81AB-CA39E2FE81B9}" type="parTrans" cxnId="{5FBFD0B0-0D2E-4D75-A2CC-D68AA99BB73D}">
      <dgm:prSet/>
      <dgm:spPr/>
      <dgm:t>
        <a:bodyPr/>
        <a:lstStyle/>
        <a:p>
          <a:endParaRPr lang="ru-RU"/>
        </a:p>
      </dgm:t>
    </dgm:pt>
    <dgm:pt modelId="{8D474154-45B6-4912-BBE2-5889BB13F736}" type="sibTrans" cxnId="{5FBFD0B0-0D2E-4D75-A2CC-D68AA99BB73D}">
      <dgm:prSet/>
      <dgm:spPr/>
      <dgm:t>
        <a:bodyPr/>
        <a:lstStyle/>
        <a:p>
          <a:endParaRPr lang="ru-RU"/>
        </a:p>
      </dgm:t>
    </dgm:pt>
    <dgm:pt modelId="{9BC76A39-C057-4119-9E03-2484BA187E91}">
      <dgm:prSet custT="1"/>
      <dgm:spPr/>
      <dgm:t>
        <a:bodyPr/>
        <a:lstStyle/>
        <a:p>
          <a:pPr algn="ctr" rtl="0"/>
          <a:r>
            <a:rPr lang="ru-RU" sz="1400" b="0" i="0" u="none" dirty="0" smtClean="0"/>
            <a:t>Паспорт безопасности при его составлении одним из руководителей объекта утверждается правообладателем торгового объекта (территории), руководителем объекта которого он составлен, по согласованию с другими правообладателями торговых объектов.</a:t>
          </a:r>
          <a:endParaRPr lang="ru-RU" sz="1400" b="0" i="0" u="none" dirty="0"/>
        </a:p>
      </dgm:t>
    </dgm:pt>
    <dgm:pt modelId="{D2F66C51-CACE-49BF-AB00-630C7A282776}" type="parTrans" cxnId="{4D22341E-358B-4EF1-B2BA-1F73F61A4FF5}">
      <dgm:prSet/>
      <dgm:spPr/>
      <dgm:t>
        <a:bodyPr/>
        <a:lstStyle/>
        <a:p>
          <a:endParaRPr lang="ru-RU"/>
        </a:p>
      </dgm:t>
    </dgm:pt>
    <dgm:pt modelId="{EDDF0F06-BDEF-4225-A24B-C2EF789CFE65}" type="sibTrans" cxnId="{4D22341E-358B-4EF1-B2BA-1F73F61A4FF5}">
      <dgm:prSet/>
      <dgm:spPr/>
      <dgm:t>
        <a:bodyPr/>
        <a:lstStyle/>
        <a:p>
          <a:endParaRPr lang="ru-RU"/>
        </a:p>
      </dgm:t>
    </dgm:pt>
    <dgm:pt modelId="{0C5749A7-0706-4214-8647-4C603B00FC9D}">
      <dgm:prSet custT="1"/>
      <dgm:spPr/>
      <dgm:t>
        <a:bodyPr/>
        <a:lstStyle/>
        <a:p>
          <a:pPr algn="ctr" rtl="0"/>
          <a:r>
            <a:rPr lang="ru-RU" sz="1400" b="0" i="0" u="none" dirty="0" smtClean="0"/>
            <a:t>Количество копий (электронных копий) паспорта безопасности и их направление другим правообладателям торговых объектов (территорий) определяется по соглашению между правообладателями торговых объектов (территорий).</a:t>
          </a:r>
          <a:endParaRPr lang="ru-RU" sz="1400" b="0" i="0" u="none" dirty="0"/>
        </a:p>
      </dgm:t>
    </dgm:pt>
    <dgm:pt modelId="{EA3F811C-2E0A-4014-9774-6CD01BC9DF05}" type="parTrans" cxnId="{23E6149E-8659-4BF7-BE76-247C80E3BF8E}">
      <dgm:prSet/>
      <dgm:spPr/>
      <dgm:t>
        <a:bodyPr/>
        <a:lstStyle/>
        <a:p>
          <a:endParaRPr lang="ru-RU"/>
        </a:p>
      </dgm:t>
    </dgm:pt>
    <dgm:pt modelId="{CEEF6F32-2725-457C-996C-9C2C0676E7AD}" type="sibTrans" cxnId="{23E6149E-8659-4BF7-BE76-247C80E3BF8E}">
      <dgm:prSet/>
      <dgm:spPr/>
      <dgm:t>
        <a:bodyPr/>
        <a:lstStyle/>
        <a:p>
          <a:endParaRPr lang="ru-RU"/>
        </a:p>
      </dgm:t>
    </dgm:pt>
    <dgm:pt modelId="{D89ECA52-00D1-4872-A849-C4BB2460CFC3}" type="pres">
      <dgm:prSet presAssocID="{34F5AD13-E91D-4402-850C-1DE2974AE97E}" presName="linear" presStyleCnt="0">
        <dgm:presLayoutVars>
          <dgm:animLvl val="lvl"/>
          <dgm:resizeHandles val="exact"/>
        </dgm:presLayoutVars>
      </dgm:prSet>
      <dgm:spPr/>
      <dgm:t>
        <a:bodyPr/>
        <a:lstStyle/>
        <a:p>
          <a:endParaRPr lang="ru-RU"/>
        </a:p>
      </dgm:t>
    </dgm:pt>
    <dgm:pt modelId="{8E5BF920-3C56-4E89-BCFE-B6AF8077DE3B}" type="pres">
      <dgm:prSet presAssocID="{E3021ABB-7BC8-4FA7-9A6B-2FC56437BDCD}" presName="parentText" presStyleLbl="node1" presStyleIdx="0" presStyleCnt="4" custScaleY="96020">
        <dgm:presLayoutVars>
          <dgm:chMax val="0"/>
          <dgm:bulletEnabled val="1"/>
        </dgm:presLayoutVars>
      </dgm:prSet>
      <dgm:spPr/>
      <dgm:t>
        <a:bodyPr/>
        <a:lstStyle/>
        <a:p>
          <a:endParaRPr lang="ru-RU"/>
        </a:p>
      </dgm:t>
    </dgm:pt>
    <dgm:pt modelId="{A6F4224C-9E02-4D32-BA64-0CF28CC65690}" type="pres">
      <dgm:prSet presAssocID="{5873D0B5-4C78-45E9-A39A-E60790D56A45}" presName="spacer" presStyleCnt="0"/>
      <dgm:spPr/>
    </dgm:pt>
    <dgm:pt modelId="{FEC877E0-EED4-41F4-A017-2106CB9E3164}" type="pres">
      <dgm:prSet presAssocID="{9016DA18-ACC0-4C71-9BE6-0FB90FD7E4D8}" presName="parentText" presStyleLbl="node1" presStyleIdx="1" presStyleCnt="4" custScaleY="78951">
        <dgm:presLayoutVars>
          <dgm:chMax val="0"/>
          <dgm:bulletEnabled val="1"/>
        </dgm:presLayoutVars>
      </dgm:prSet>
      <dgm:spPr/>
      <dgm:t>
        <a:bodyPr/>
        <a:lstStyle/>
        <a:p>
          <a:endParaRPr lang="ru-RU"/>
        </a:p>
      </dgm:t>
    </dgm:pt>
    <dgm:pt modelId="{667A77F1-F047-4C01-B09D-89F2C5DDBD3F}" type="pres">
      <dgm:prSet presAssocID="{8D474154-45B6-4912-BBE2-5889BB13F736}" presName="spacer" presStyleCnt="0"/>
      <dgm:spPr/>
    </dgm:pt>
    <dgm:pt modelId="{E0C21AEF-4E33-417F-B9F0-D53C7CFEACB7}" type="pres">
      <dgm:prSet presAssocID="{9BC76A39-C057-4119-9E03-2484BA187E91}" presName="parentText" presStyleLbl="node1" presStyleIdx="2" presStyleCnt="4" custScaleY="78951">
        <dgm:presLayoutVars>
          <dgm:chMax val="0"/>
          <dgm:bulletEnabled val="1"/>
        </dgm:presLayoutVars>
      </dgm:prSet>
      <dgm:spPr/>
      <dgm:t>
        <a:bodyPr/>
        <a:lstStyle/>
        <a:p>
          <a:endParaRPr lang="ru-RU"/>
        </a:p>
      </dgm:t>
    </dgm:pt>
    <dgm:pt modelId="{ECD89E9D-BAA9-41E4-8A1C-BB9C4454CF83}" type="pres">
      <dgm:prSet presAssocID="{EDDF0F06-BDEF-4225-A24B-C2EF789CFE65}" presName="spacer" presStyleCnt="0"/>
      <dgm:spPr/>
    </dgm:pt>
    <dgm:pt modelId="{12C0B6C0-3A56-4AF1-B7F4-457BF2862E3C}" type="pres">
      <dgm:prSet presAssocID="{0C5749A7-0706-4214-8647-4C603B00FC9D}" presName="parentText" presStyleLbl="node1" presStyleIdx="3" presStyleCnt="4" custScaleY="78951">
        <dgm:presLayoutVars>
          <dgm:chMax val="0"/>
          <dgm:bulletEnabled val="1"/>
        </dgm:presLayoutVars>
      </dgm:prSet>
      <dgm:spPr/>
      <dgm:t>
        <a:bodyPr/>
        <a:lstStyle/>
        <a:p>
          <a:endParaRPr lang="ru-RU"/>
        </a:p>
      </dgm:t>
    </dgm:pt>
  </dgm:ptLst>
  <dgm:cxnLst>
    <dgm:cxn modelId="{B5487C86-934C-4D95-A868-D6AF3997557C}" type="presOf" srcId="{E3021ABB-7BC8-4FA7-9A6B-2FC56437BDCD}" destId="{8E5BF920-3C56-4E89-BCFE-B6AF8077DE3B}" srcOrd="0" destOrd="0" presId="urn:microsoft.com/office/officeart/2005/8/layout/vList2"/>
    <dgm:cxn modelId="{71000DD9-9666-4863-A98E-FD2941E39A88}" type="presOf" srcId="{34F5AD13-E91D-4402-850C-1DE2974AE97E}" destId="{D89ECA52-00D1-4872-A849-C4BB2460CFC3}" srcOrd="0" destOrd="0" presId="urn:microsoft.com/office/officeart/2005/8/layout/vList2"/>
    <dgm:cxn modelId="{5FBFD0B0-0D2E-4D75-A2CC-D68AA99BB73D}" srcId="{34F5AD13-E91D-4402-850C-1DE2974AE97E}" destId="{9016DA18-ACC0-4C71-9BE6-0FB90FD7E4D8}" srcOrd="1" destOrd="0" parTransId="{BCC4389B-7B6D-445E-81AB-CA39E2FE81B9}" sibTransId="{8D474154-45B6-4912-BBE2-5889BB13F736}"/>
    <dgm:cxn modelId="{7556541F-2028-4959-B469-72911E7F1DA0}" type="presOf" srcId="{9BC76A39-C057-4119-9E03-2484BA187E91}" destId="{E0C21AEF-4E33-417F-B9F0-D53C7CFEACB7}" srcOrd="0" destOrd="0" presId="urn:microsoft.com/office/officeart/2005/8/layout/vList2"/>
    <dgm:cxn modelId="{5953859D-B0B4-4A3B-BAB2-B7C4AB7B7420}" type="presOf" srcId="{0C5749A7-0706-4214-8647-4C603B00FC9D}" destId="{12C0B6C0-3A56-4AF1-B7F4-457BF2862E3C}" srcOrd="0" destOrd="0" presId="urn:microsoft.com/office/officeart/2005/8/layout/vList2"/>
    <dgm:cxn modelId="{23E6149E-8659-4BF7-BE76-247C80E3BF8E}" srcId="{34F5AD13-E91D-4402-850C-1DE2974AE97E}" destId="{0C5749A7-0706-4214-8647-4C603B00FC9D}" srcOrd="3" destOrd="0" parTransId="{EA3F811C-2E0A-4014-9774-6CD01BC9DF05}" sibTransId="{CEEF6F32-2725-457C-996C-9C2C0676E7AD}"/>
    <dgm:cxn modelId="{4D22341E-358B-4EF1-B2BA-1F73F61A4FF5}" srcId="{34F5AD13-E91D-4402-850C-1DE2974AE97E}" destId="{9BC76A39-C057-4119-9E03-2484BA187E91}" srcOrd="2" destOrd="0" parTransId="{D2F66C51-CACE-49BF-AB00-630C7A282776}" sibTransId="{EDDF0F06-BDEF-4225-A24B-C2EF789CFE65}"/>
    <dgm:cxn modelId="{FA10198B-0493-42CE-983B-C8B6A4A60B99}" srcId="{34F5AD13-E91D-4402-850C-1DE2974AE97E}" destId="{E3021ABB-7BC8-4FA7-9A6B-2FC56437BDCD}" srcOrd="0" destOrd="0" parTransId="{994072CB-AF34-4D7F-BCFD-498B55807DC7}" sibTransId="{5873D0B5-4C78-45E9-A39A-E60790D56A45}"/>
    <dgm:cxn modelId="{6DAA29CF-7382-4655-BD1B-1051020FCE60}" type="presOf" srcId="{9016DA18-ACC0-4C71-9BE6-0FB90FD7E4D8}" destId="{FEC877E0-EED4-41F4-A017-2106CB9E3164}" srcOrd="0" destOrd="0" presId="urn:microsoft.com/office/officeart/2005/8/layout/vList2"/>
    <dgm:cxn modelId="{285DBA2F-F2BC-4D28-B4BF-085E13F33431}" type="presParOf" srcId="{D89ECA52-00D1-4872-A849-C4BB2460CFC3}" destId="{8E5BF920-3C56-4E89-BCFE-B6AF8077DE3B}" srcOrd="0" destOrd="0" presId="urn:microsoft.com/office/officeart/2005/8/layout/vList2"/>
    <dgm:cxn modelId="{A1EF66DD-4129-4269-B8B0-A756DA92255F}" type="presParOf" srcId="{D89ECA52-00D1-4872-A849-C4BB2460CFC3}" destId="{A6F4224C-9E02-4D32-BA64-0CF28CC65690}" srcOrd="1" destOrd="0" presId="urn:microsoft.com/office/officeart/2005/8/layout/vList2"/>
    <dgm:cxn modelId="{21AFB409-2D88-4462-946F-C204EB84340D}" type="presParOf" srcId="{D89ECA52-00D1-4872-A849-C4BB2460CFC3}" destId="{FEC877E0-EED4-41F4-A017-2106CB9E3164}" srcOrd="2" destOrd="0" presId="urn:microsoft.com/office/officeart/2005/8/layout/vList2"/>
    <dgm:cxn modelId="{CB72DEFB-F9DA-4972-A8C7-A1314B4E56E8}" type="presParOf" srcId="{D89ECA52-00D1-4872-A849-C4BB2460CFC3}" destId="{667A77F1-F047-4C01-B09D-89F2C5DDBD3F}" srcOrd="3" destOrd="0" presId="urn:microsoft.com/office/officeart/2005/8/layout/vList2"/>
    <dgm:cxn modelId="{7F07283E-A7BD-471E-B345-567F5F9ECACE}" type="presParOf" srcId="{D89ECA52-00D1-4872-A849-C4BB2460CFC3}" destId="{E0C21AEF-4E33-417F-B9F0-D53C7CFEACB7}" srcOrd="4" destOrd="0" presId="urn:microsoft.com/office/officeart/2005/8/layout/vList2"/>
    <dgm:cxn modelId="{BEFF7037-52E7-4A9F-9EE5-7666077BC312}" type="presParOf" srcId="{D89ECA52-00D1-4872-A849-C4BB2460CFC3}" destId="{ECD89E9D-BAA9-41E4-8A1C-BB9C4454CF83}" srcOrd="5" destOrd="0" presId="urn:microsoft.com/office/officeart/2005/8/layout/vList2"/>
    <dgm:cxn modelId="{AC84BC74-0E47-4F92-B7CD-F11B0161DB38}" type="presParOf" srcId="{D89ECA52-00D1-4872-A849-C4BB2460CFC3}" destId="{12C0B6C0-3A56-4AF1-B7F4-457BF2862E3C}"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Актуализация паспорта безопасности торгового объекта (территории) осуществляется в порядке, предусмотренном для его разработки, в следующих случаях:</a:t>
          </a:r>
          <a:endParaRPr lang="ru-RU" sz="14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991C269E-026F-428F-AB93-14BC54EEF582}">
      <dgm:prSet custT="1"/>
      <dgm:spPr/>
      <dgm:t>
        <a:bodyPr/>
        <a:lstStyle/>
        <a:p>
          <a:pPr algn="ctr" rtl="0"/>
          <a:r>
            <a:rPr lang="ru-RU" sz="1400" b="0" i="0" u="none" dirty="0" smtClean="0"/>
            <a:t>а) изменение основного предназначения торгового объекта (территории);</a:t>
          </a:r>
          <a:endParaRPr lang="ru-RU" sz="1400" b="0" i="0" u="none" dirty="0"/>
        </a:p>
      </dgm:t>
    </dgm:pt>
    <dgm:pt modelId="{F7387717-9004-4D46-96F7-10B2A3370CF3}" type="parTrans" cxnId="{5C89245B-A5F4-44AA-9A2D-6E3F137489FC}">
      <dgm:prSet/>
      <dgm:spPr/>
      <dgm:t>
        <a:bodyPr/>
        <a:lstStyle/>
        <a:p>
          <a:endParaRPr lang="ru-RU"/>
        </a:p>
      </dgm:t>
    </dgm:pt>
    <dgm:pt modelId="{BB51D1FB-11C6-4429-A1BE-48810DCA3BF2}" type="sibTrans" cxnId="{5C89245B-A5F4-44AA-9A2D-6E3F137489FC}">
      <dgm:prSet/>
      <dgm:spPr/>
      <dgm:t>
        <a:bodyPr/>
        <a:lstStyle/>
        <a:p>
          <a:endParaRPr lang="ru-RU"/>
        </a:p>
      </dgm:t>
    </dgm:pt>
    <dgm:pt modelId="{46867F28-77A1-4EA3-9829-CFFA6C554703}">
      <dgm:prSet custT="1"/>
      <dgm:spPr/>
      <dgm:t>
        <a:bodyPr/>
        <a:lstStyle/>
        <a:p>
          <a:pPr algn="ctr" rtl="0"/>
          <a:r>
            <a:rPr lang="ru-RU" sz="1400" b="0" i="0" u="none" smtClean="0"/>
            <a:t>б) изменение общей площади и границ торгового объекта (территории);</a:t>
          </a:r>
          <a:endParaRPr lang="ru-RU" sz="1400" b="0" i="0" u="none"/>
        </a:p>
      </dgm:t>
    </dgm:pt>
    <dgm:pt modelId="{E285986A-D8F4-4C9F-ABFB-72473EAFB14E}" type="parTrans" cxnId="{686201A2-3B28-4416-AC71-3959E5E42722}">
      <dgm:prSet/>
      <dgm:spPr/>
      <dgm:t>
        <a:bodyPr/>
        <a:lstStyle/>
        <a:p>
          <a:endParaRPr lang="ru-RU"/>
        </a:p>
      </dgm:t>
    </dgm:pt>
    <dgm:pt modelId="{51F95C0D-00DB-4E45-BA5D-2007276E2B06}" type="sibTrans" cxnId="{686201A2-3B28-4416-AC71-3959E5E42722}">
      <dgm:prSet/>
      <dgm:spPr/>
      <dgm:t>
        <a:bodyPr/>
        <a:lstStyle/>
        <a:p>
          <a:endParaRPr lang="ru-RU"/>
        </a:p>
      </dgm:t>
    </dgm:pt>
    <dgm:pt modelId="{6ECF0E62-E361-44D2-9C5E-EE03D51292E1}">
      <dgm:prSet custT="1"/>
      <dgm:spPr/>
      <dgm:t>
        <a:bodyPr/>
        <a:lstStyle/>
        <a:p>
          <a:pPr algn="ctr" rtl="0"/>
          <a:r>
            <a:rPr lang="ru-RU" sz="1400" b="0" i="0" u="none" dirty="0" smtClean="0"/>
            <a:t>в) изменение сил и средств, привлекаемых для обеспечения антитеррористической защищенности торгового объекта (территории).</a:t>
          </a:r>
          <a:endParaRPr lang="ru-RU" sz="1400" b="0" i="0" u="none" dirty="0"/>
        </a:p>
      </dgm:t>
    </dgm:pt>
    <dgm:pt modelId="{C8BBB085-FD38-4AA6-9D4D-FEF274CD2D2C}" type="parTrans" cxnId="{56D5B147-C4A5-49EE-8800-DFDC3FA6B809}">
      <dgm:prSet/>
      <dgm:spPr/>
      <dgm:t>
        <a:bodyPr/>
        <a:lstStyle/>
        <a:p>
          <a:endParaRPr lang="ru-RU"/>
        </a:p>
      </dgm:t>
    </dgm:pt>
    <dgm:pt modelId="{FF8A980A-52F8-4BB0-93C5-2B6500BEDD65}" type="sibTrans" cxnId="{56D5B147-C4A5-49EE-8800-DFDC3FA6B809}">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4" custScaleY="168204">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1F696BBA-1306-4879-B1FA-D0316A88205C}" type="pres">
      <dgm:prSet presAssocID="{991C269E-026F-428F-AB93-14BC54EEF582}" presName="parentText" presStyleLbl="node1" presStyleIdx="1" presStyleCnt="4">
        <dgm:presLayoutVars>
          <dgm:chMax val="0"/>
          <dgm:bulletEnabled val="1"/>
        </dgm:presLayoutVars>
      </dgm:prSet>
      <dgm:spPr/>
      <dgm:t>
        <a:bodyPr/>
        <a:lstStyle/>
        <a:p>
          <a:endParaRPr lang="ru-RU"/>
        </a:p>
      </dgm:t>
    </dgm:pt>
    <dgm:pt modelId="{59E13813-42FA-4075-80AE-197D23AA1F1C}" type="pres">
      <dgm:prSet presAssocID="{BB51D1FB-11C6-4429-A1BE-48810DCA3BF2}" presName="spacer" presStyleCnt="0"/>
      <dgm:spPr/>
    </dgm:pt>
    <dgm:pt modelId="{E7D61974-14DF-42F2-8FB5-04A414EB33CA}" type="pres">
      <dgm:prSet presAssocID="{46867F28-77A1-4EA3-9829-CFFA6C554703}" presName="parentText" presStyleLbl="node1" presStyleIdx="2" presStyleCnt="4">
        <dgm:presLayoutVars>
          <dgm:chMax val="0"/>
          <dgm:bulletEnabled val="1"/>
        </dgm:presLayoutVars>
      </dgm:prSet>
      <dgm:spPr/>
      <dgm:t>
        <a:bodyPr/>
        <a:lstStyle/>
        <a:p>
          <a:endParaRPr lang="ru-RU"/>
        </a:p>
      </dgm:t>
    </dgm:pt>
    <dgm:pt modelId="{66498431-8BCD-42D9-A3A3-198329236817}" type="pres">
      <dgm:prSet presAssocID="{51F95C0D-00DB-4E45-BA5D-2007276E2B06}" presName="spacer" presStyleCnt="0"/>
      <dgm:spPr/>
    </dgm:pt>
    <dgm:pt modelId="{4EFDD372-8A98-4C76-AF06-79614CE8724A}" type="pres">
      <dgm:prSet presAssocID="{6ECF0E62-E361-44D2-9C5E-EE03D51292E1}" presName="parentText" presStyleLbl="node1" presStyleIdx="3" presStyleCnt="4">
        <dgm:presLayoutVars>
          <dgm:chMax val="0"/>
          <dgm:bulletEnabled val="1"/>
        </dgm:presLayoutVars>
      </dgm:prSet>
      <dgm:spPr/>
      <dgm:t>
        <a:bodyPr/>
        <a:lstStyle/>
        <a:p>
          <a:endParaRPr lang="ru-RU"/>
        </a:p>
      </dgm:t>
    </dgm:pt>
  </dgm:ptLst>
  <dgm:cxnLst>
    <dgm:cxn modelId="{48660D35-867C-43AF-905F-53AA4887BEFB}" srcId="{34F5AD13-E91D-4402-850C-1DE2974AE97E}" destId="{07832EFD-5769-4956-96DE-2F4DBF285682}" srcOrd="0" destOrd="0" parTransId="{9203FEAE-A874-419F-9C89-3A3B7ACA2089}" sibTransId="{03DC7D48-0145-4594-A658-6C32CFF2C5DA}"/>
    <dgm:cxn modelId="{E6C92BFE-0CEE-4F3C-A97A-0D0E7D8A8CDD}" type="presOf" srcId="{07832EFD-5769-4956-96DE-2F4DBF285682}" destId="{856920FC-CF76-41D8-B001-8DFF6AC57CCE}" srcOrd="0" destOrd="0" presId="urn:microsoft.com/office/officeart/2005/8/layout/vList2"/>
    <dgm:cxn modelId="{5C89245B-A5F4-44AA-9A2D-6E3F137489FC}" srcId="{34F5AD13-E91D-4402-850C-1DE2974AE97E}" destId="{991C269E-026F-428F-AB93-14BC54EEF582}" srcOrd="1" destOrd="0" parTransId="{F7387717-9004-4D46-96F7-10B2A3370CF3}" sibTransId="{BB51D1FB-11C6-4429-A1BE-48810DCA3BF2}"/>
    <dgm:cxn modelId="{0036F5D1-851F-4534-ABA8-267911F2198F}" type="presOf" srcId="{34F5AD13-E91D-4402-850C-1DE2974AE97E}" destId="{4536C1C0-E6F3-4F1E-8D56-798FE0439A58}" srcOrd="0" destOrd="0" presId="urn:microsoft.com/office/officeart/2005/8/layout/vList2"/>
    <dgm:cxn modelId="{C3A1807F-5950-44BC-B9CE-55950D0B6F9A}" type="presOf" srcId="{6ECF0E62-E361-44D2-9C5E-EE03D51292E1}" destId="{4EFDD372-8A98-4C76-AF06-79614CE8724A}" srcOrd="0" destOrd="0" presId="urn:microsoft.com/office/officeart/2005/8/layout/vList2"/>
    <dgm:cxn modelId="{686201A2-3B28-4416-AC71-3959E5E42722}" srcId="{34F5AD13-E91D-4402-850C-1DE2974AE97E}" destId="{46867F28-77A1-4EA3-9829-CFFA6C554703}" srcOrd="2" destOrd="0" parTransId="{E285986A-D8F4-4C9F-ABFB-72473EAFB14E}" sibTransId="{51F95C0D-00DB-4E45-BA5D-2007276E2B06}"/>
    <dgm:cxn modelId="{56D5B147-C4A5-49EE-8800-DFDC3FA6B809}" srcId="{34F5AD13-E91D-4402-850C-1DE2974AE97E}" destId="{6ECF0E62-E361-44D2-9C5E-EE03D51292E1}" srcOrd="3" destOrd="0" parTransId="{C8BBB085-FD38-4AA6-9D4D-FEF274CD2D2C}" sibTransId="{FF8A980A-52F8-4BB0-93C5-2B6500BEDD65}"/>
    <dgm:cxn modelId="{654465E8-FB91-4C0E-B30D-B6E4CBDC479F}" type="presOf" srcId="{46867F28-77A1-4EA3-9829-CFFA6C554703}" destId="{E7D61974-14DF-42F2-8FB5-04A414EB33CA}" srcOrd="0" destOrd="0" presId="urn:microsoft.com/office/officeart/2005/8/layout/vList2"/>
    <dgm:cxn modelId="{D45887B1-B37A-4F85-845D-62F630F341BE}" type="presOf" srcId="{991C269E-026F-428F-AB93-14BC54EEF582}" destId="{1F696BBA-1306-4879-B1FA-D0316A88205C}" srcOrd="0" destOrd="0" presId="urn:microsoft.com/office/officeart/2005/8/layout/vList2"/>
    <dgm:cxn modelId="{A8E729DF-3D1D-4D41-97FB-C0216561E00C}" type="presParOf" srcId="{4536C1C0-E6F3-4F1E-8D56-798FE0439A58}" destId="{856920FC-CF76-41D8-B001-8DFF6AC57CCE}" srcOrd="0" destOrd="0" presId="urn:microsoft.com/office/officeart/2005/8/layout/vList2"/>
    <dgm:cxn modelId="{D16781DB-CAA5-4A90-A896-3388236875E1}" type="presParOf" srcId="{4536C1C0-E6F3-4F1E-8D56-798FE0439A58}" destId="{E7043A65-6476-4919-8A04-791DEAA443AA}" srcOrd="1" destOrd="0" presId="urn:microsoft.com/office/officeart/2005/8/layout/vList2"/>
    <dgm:cxn modelId="{00D7F51F-45E8-4286-A625-D0F3E69D009A}" type="presParOf" srcId="{4536C1C0-E6F3-4F1E-8D56-798FE0439A58}" destId="{1F696BBA-1306-4879-B1FA-D0316A88205C}" srcOrd="2" destOrd="0" presId="urn:microsoft.com/office/officeart/2005/8/layout/vList2"/>
    <dgm:cxn modelId="{4D37973F-520A-4183-BB39-96497916C7BC}" type="presParOf" srcId="{4536C1C0-E6F3-4F1E-8D56-798FE0439A58}" destId="{59E13813-42FA-4075-80AE-197D23AA1F1C}" srcOrd="3" destOrd="0" presId="urn:microsoft.com/office/officeart/2005/8/layout/vList2"/>
    <dgm:cxn modelId="{B01BA3A2-DF46-49C7-A3CC-12A79E74AD6E}" type="presParOf" srcId="{4536C1C0-E6F3-4F1E-8D56-798FE0439A58}" destId="{E7D61974-14DF-42F2-8FB5-04A414EB33CA}" srcOrd="4" destOrd="0" presId="urn:microsoft.com/office/officeart/2005/8/layout/vList2"/>
    <dgm:cxn modelId="{8ABD7D20-914C-4D40-9CA3-12EFFADF6914}" type="presParOf" srcId="{4536C1C0-E6F3-4F1E-8D56-798FE0439A58}" destId="{66498431-8BCD-42D9-A3A3-198329236817}" srcOrd="5" destOrd="0" presId="urn:microsoft.com/office/officeart/2005/8/layout/vList2"/>
    <dgm:cxn modelId="{88D1142B-5F02-4229-98DC-CF3B45CA8915}" type="presParOf" srcId="{4536C1C0-E6F3-4F1E-8D56-798FE0439A58}" destId="{4EFDD372-8A98-4C76-AF06-79614CE8724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В зависимости от установленной категории в отношении торгового объекта (территории) реализуется комплекс мероприятий по обеспечению его антитеррористической защищенности, предусмотренный настоящими требованиями, который может быть изменен в зависимости от складывающейся общественно-политической, социальной и оперативной обстановки по решению высшего должностного лица субъекта Российской Федерации (руководителя высшего исполнительного органа государственной власти субъекта Российской Федерации), на территории которого расположен торговый объект (территория), или правообладателя торгового объекта (территории).</a:t>
          </a:r>
          <a:endParaRPr lang="ru-RU" sz="1400" i="0" u="none"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1" custScaleY="168204">
        <dgm:presLayoutVars>
          <dgm:chMax val="0"/>
          <dgm:bulletEnabled val="1"/>
        </dgm:presLayoutVars>
      </dgm:prSet>
      <dgm:spPr/>
      <dgm:t>
        <a:bodyPr/>
        <a:lstStyle/>
        <a:p>
          <a:endParaRPr lang="ru-RU"/>
        </a:p>
      </dgm:t>
    </dgm:pt>
  </dgm:ptLst>
  <dgm:cxnLst>
    <dgm:cxn modelId="{DB5410C1-F501-4B6C-BC12-DD717AA414FF}" type="presOf" srcId="{07832EFD-5769-4956-96DE-2F4DBF285682}" destId="{856920FC-CF76-41D8-B001-8DFF6AC57CCE}"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1D7102C5-8F25-4EC2-BB8F-3D2CECFEEE58}" type="presOf" srcId="{34F5AD13-E91D-4402-850C-1DE2974AE97E}" destId="{4536C1C0-E6F3-4F1E-8D56-798FE0439A58}" srcOrd="0" destOrd="0" presId="urn:microsoft.com/office/officeart/2005/8/layout/vList2"/>
    <dgm:cxn modelId="{2B8A6431-3337-4901-A47E-A58B8B47755D}" type="presParOf" srcId="{4536C1C0-E6F3-4F1E-8D56-798FE0439A58}" destId="{856920FC-CF76-41D8-B001-8DFF6AC57CC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1" i="0" u="none" dirty="0" smtClean="0"/>
            <a:t>Комплекс организационных мероприятий по обеспечению антитеррористической защищенности</a:t>
          </a:r>
          <a:endParaRPr lang="ru-RU" sz="1400" i="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6C3D1515-DE5F-4C7E-8BBD-57FE11163F2B}">
      <dgm:prSet custT="1"/>
      <dgm:spPr/>
      <dgm:t>
        <a:bodyPr/>
        <a:lstStyle/>
        <a:p>
          <a:pPr algn="ctr" rtl="0"/>
          <a:r>
            <a:rPr lang="ru-RU" sz="1400" b="0" i="0" u="none" dirty="0" smtClean="0"/>
            <a:t>а) разработка организационно-распорядительных документов по организации охраны, пропускного и внутриобъектового режимов на торговом объекте;</a:t>
          </a:r>
          <a:endParaRPr lang="ru-RU" sz="1400" b="0" i="0" u="none" dirty="0"/>
        </a:p>
      </dgm:t>
    </dgm:pt>
    <dgm:pt modelId="{FBDDA8F7-19A7-4484-8385-73793933AB64}" type="parTrans" cxnId="{C193E580-2D07-4D2B-BACD-61796EAB52AB}">
      <dgm:prSet/>
      <dgm:spPr/>
      <dgm:t>
        <a:bodyPr/>
        <a:lstStyle/>
        <a:p>
          <a:endParaRPr lang="ru-RU"/>
        </a:p>
      </dgm:t>
    </dgm:pt>
    <dgm:pt modelId="{04BE98E3-B120-4054-883C-3AEFBD1EB492}" type="sibTrans" cxnId="{C193E580-2D07-4D2B-BACD-61796EAB52AB}">
      <dgm:prSet/>
      <dgm:spPr/>
      <dgm:t>
        <a:bodyPr/>
        <a:lstStyle/>
        <a:p>
          <a:endParaRPr lang="ru-RU"/>
        </a:p>
      </dgm:t>
    </dgm:pt>
    <dgm:pt modelId="{DBA9F4BE-CFDD-4E71-834D-9379B096A68E}">
      <dgm:prSet custT="1"/>
      <dgm:spPr/>
      <dgm:t>
        <a:bodyPr/>
        <a:lstStyle/>
        <a:p>
          <a:pPr algn="ctr" rtl="0"/>
          <a:r>
            <a:rPr lang="ru-RU" sz="1400" b="0" i="0" u="none" dirty="0" smtClean="0"/>
            <a:t>б) определение должностных лиц, ответственных за антитеррористическую защищенность торгового объекта (территории) и его критических элементов;</a:t>
          </a:r>
          <a:endParaRPr lang="ru-RU" sz="1400" b="0" i="0" u="none" dirty="0"/>
        </a:p>
      </dgm:t>
    </dgm:pt>
    <dgm:pt modelId="{740BC4C0-423A-4D79-995F-D717333F2891}" type="parTrans" cxnId="{2B062F56-2E2F-451A-9BBB-C10F74CF2209}">
      <dgm:prSet/>
      <dgm:spPr/>
      <dgm:t>
        <a:bodyPr/>
        <a:lstStyle/>
        <a:p>
          <a:endParaRPr lang="ru-RU"/>
        </a:p>
      </dgm:t>
    </dgm:pt>
    <dgm:pt modelId="{16D38A0E-80EA-4FB3-976C-AC286FCF813C}" type="sibTrans" cxnId="{2B062F56-2E2F-451A-9BBB-C10F74CF2209}">
      <dgm:prSet/>
      <dgm:spPr/>
      <dgm:t>
        <a:bodyPr/>
        <a:lstStyle/>
        <a:p>
          <a:endParaRPr lang="ru-RU"/>
        </a:p>
      </dgm:t>
    </dgm:pt>
    <dgm:pt modelId="{2C037BB0-79E7-4895-A1D9-E25479F18710}">
      <dgm:prSet custT="1"/>
      <dgm:spPr/>
      <dgm:t>
        <a:bodyPr/>
        <a:lstStyle/>
        <a:p>
          <a:pPr algn="ctr" rtl="0"/>
          <a:r>
            <a:rPr lang="ru-RU" sz="1400" b="0" i="0" u="none" dirty="0" smtClean="0"/>
            <a:t>в) проведение учений и (или) тренировок с работниками торгового объекта (территории) по подготовке к действиям при угрозе совершения и при совершении террористического акта на торговом объекте (территории);</a:t>
          </a:r>
          <a:endParaRPr lang="ru-RU" sz="1400" b="0" i="0" u="none" dirty="0"/>
        </a:p>
      </dgm:t>
    </dgm:pt>
    <dgm:pt modelId="{044EEFF6-5A32-4DB8-AC00-30B441657C93}" type="parTrans" cxnId="{A8D0FE21-B5AB-4192-B84C-1FAD7F0A6459}">
      <dgm:prSet/>
      <dgm:spPr/>
      <dgm:t>
        <a:bodyPr/>
        <a:lstStyle/>
        <a:p>
          <a:endParaRPr lang="ru-RU"/>
        </a:p>
      </dgm:t>
    </dgm:pt>
    <dgm:pt modelId="{BB7793AF-8959-4DF6-A1CC-E6F575E4D72C}" type="sibTrans" cxnId="{A8D0FE21-B5AB-4192-B84C-1FAD7F0A6459}">
      <dgm:prSet/>
      <dgm:spPr/>
      <dgm:t>
        <a:bodyPr/>
        <a:lstStyle/>
        <a:p>
          <a:endParaRPr lang="ru-RU"/>
        </a:p>
      </dgm:t>
    </dgm:pt>
    <dgm:pt modelId="{0B74A07B-1298-46CC-BC01-67C03D84039E}">
      <dgm:prSet custT="1"/>
      <dgm:spPr/>
      <dgm:t>
        <a:bodyPr/>
        <a:lstStyle/>
        <a:p>
          <a:pPr algn="ctr" rtl="0"/>
          <a:r>
            <a:rPr lang="ru-RU" sz="1400" b="0" i="0" u="none" dirty="0" smtClean="0"/>
            <a:t>г) контроль за выполнением требований к обеспечению охраны и защиты торгового объекта, а также за уровнем подготовленности подразделения охраны торгового объекта (территории) (при их наличии) к действиям при угрозе совершения и при совершении террористического акта на торговом объекте (территории);</a:t>
          </a:r>
          <a:endParaRPr lang="ru-RU" sz="1400" b="0" i="0" u="none" dirty="0"/>
        </a:p>
      </dgm:t>
    </dgm:pt>
    <dgm:pt modelId="{1C3246A8-0F4C-44E4-9AD2-27AE54CB8169}" type="parTrans" cxnId="{1579ACC2-BFA9-491F-8A25-366FEC45DB32}">
      <dgm:prSet/>
      <dgm:spPr/>
      <dgm:t>
        <a:bodyPr/>
        <a:lstStyle/>
        <a:p>
          <a:endParaRPr lang="ru-RU"/>
        </a:p>
      </dgm:t>
    </dgm:pt>
    <dgm:pt modelId="{BFFEEA3F-CBE3-45DD-81EC-1D60C24912FB}" type="sibTrans" cxnId="{1579ACC2-BFA9-491F-8A25-366FEC45DB32}">
      <dgm:prSet/>
      <dgm:spPr/>
      <dgm:t>
        <a:bodyPr/>
        <a:lstStyle/>
        <a:p>
          <a:endParaRPr lang="ru-RU"/>
        </a:p>
      </dgm:t>
    </dgm:pt>
    <dgm:pt modelId="{446067A2-5E07-449C-A8A1-9261613E8DFE}">
      <dgm:prSet custT="1"/>
      <dgm:spPr/>
      <dgm:t>
        <a:bodyPr/>
        <a:lstStyle/>
        <a:p>
          <a:pPr algn="ctr" rtl="0"/>
          <a:r>
            <a:rPr lang="ru-RU" sz="1400" b="0" i="0" u="none" dirty="0" smtClean="0"/>
            <a:t>д) информирование работников торгового объекта о требованиях к антитеррористической защищенности торгового объекта и содержании организационно-распорядительных документов в отношении пропускного и внутриобъектового режимов (при их установлении) на торговом объекте (территории).</a:t>
          </a:r>
          <a:endParaRPr lang="ru-RU" sz="1400" b="0" i="0" u="none" dirty="0"/>
        </a:p>
      </dgm:t>
    </dgm:pt>
    <dgm:pt modelId="{3866F4DF-A005-4F23-9B61-DAD8608869AC}" type="parTrans" cxnId="{95EA5588-7D29-4256-8775-06B1F51F9962}">
      <dgm:prSet/>
      <dgm:spPr/>
      <dgm:t>
        <a:bodyPr/>
        <a:lstStyle/>
        <a:p>
          <a:endParaRPr lang="ru-RU"/>
        </a:p>
      </dgm:t>
    </dgm:pt>
    <dgm:pt modelId="{F5E36C58-10A0-4554-8BB1-087839A9605D}" type="sibTrans" cxnId="{95EA5588-7D29-4256-8775-06B1F51F9962}">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6" custScaleY="86719">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F5DC5780-83C2-4628-9794-1AA6E8E86753}" type="pres">
      <dgm:prSet presAssocID="{6C3D1515-DE5F-4C7E-8BBD-57FE11163F2B}" presName="parentText" presStyleLbl="node1" presStyleIdx="1" presStyleCnt="6">
        <dgm:presLayoutVars>
          <dgm:chMax val="0"/>
          <dgm:bulletEnabled val="1"/>
        </dgm:presLayoutVars>
      </dgm:prSet>
      <dgm:spPr/>
      <dgm:t>
        <a:bodyPr/>
        <a:lstStyle/>
        <a:p>
          <a:endParaRPr lang="ru-RU"/>
        </a:p>
      </dgm:t>
    </dgm:pt>
    <dgm:pt modelId="{04D113B3-67CA-4584-8D2B-F1822386AF7B}" type="pres">
      <dgm:prSet presAssocID="{04BE98E3-B120-4054-883C-3AEFBD1EB492}" presName="spacer" presStyleCnt="0"/>
      <dgm:spPr/>
    </dgm:pt>
    <dgm:pt modelId="{6DA92BAE-B260-4A8C-A11A-A0A8AEBAC225}" type="pres">
      <dgm:prSet presAssocID="{DBA9F4BE-CFDD-4E71-834D-9379B096A68E}" presName="parentText" presStyleLbl="node1" presStyleIdx="2" presStyleCnt="6">
        <dgm:presLayoutVars>
          <dgm:chMax val="0"/>
          <dgm:bulletEnabled val="1"/>
        </dgm:presLayoutVars>
      </dgm:prSet>
      <dgm:spPr/>
      <dgm:t>
        <a:bodyPr/>
        <a:lstStyle/>
        <a:p>
          <a:endParaRPr lang="ru-RU"/>
        </a:p>
      </dgm:t>
    </dgm:pt>
    <dgm:pt modelId="{E4E9A38E-0E3B-4136-8FEA-D61393722D87}" type="pres">
      <dgm:prSet presAssocID="{16D38A0E-80EA-4FB3-976C-AC286FCF813C}" presName="spacer" presStyleCnt="0"/>
      <dgm:spPr/>
    </dgm:pt>
    <dgm:pt modelId="{41128211-9FE6-43E7-B8BE-C7E6E288650C}" type="pres">
      <dgm:prSet presAssocID="{2C037BB0-79E7-4895-A1D9-E25479F18710}" presName="parentText" presStyleLbl="node1" presStyleIdx="3" presStyleCnt="6">
        <dgm:presLayoutVars>
          <dgm:chMax val="0"/>
          <dgm:bulletEnabled val="1"/>
        </dgm:presLayoutVars>
      </dgm:prSet>
      <dgm:spPr/>
      <dgm:t>
        <a:bodyPr/>
        <a:lstStyle/>
        <a:p>
          <a:endParaRPr lang="ru-RU"/>
        </a:p>
      </dgm:t>
    </dgm:pt>
    <dgm:pt modelId="{02A458BF-806F-4E53-9E31-5179E9B22114}" type="pres">
      <dgm:prSet presAssocID="{BB7793AF-8959-4DF6-A1CC-E6F575E4D72C}" presName="spacer" presStyleCnt="0"/>
      <dgm:spPr/>
    </dgm:pt>
    <dgm:pt modelId="{B88A7BE7-B5E2-42E9-9F46-CD6F969E76F3}" type="pres">
      <dgm:prSet presAssocID="{0B74A07B-1298-46CC-BC01-67C03D84039E}" presName="parentText" presStyleLbl="node1" presStyleIdx="4" presStyleCnt="6">
        <dgm:presLayoutVars>
          <dgm:chMax val="0"/>
          <dgm:bulletEnabled val="1"/>
        </dgm:presLayoutVars>
      </dgm:prSet>
      <dgm:spPr/>
      <dgm:t>
        <a:bodyPr/>
        <a:lstStyle/>
        <a:p>
          <a:endParaRPr lang="ru-RU"/>
        </a:p>
      </dgm:t>
    </dgm:pt>
    <dgm:pt modelId="{435FD221-D9F8-4426-9BEE-A15F132E56EB}" type="pres">
      <dgm:prSet presAssocID="{BFFEEA3F-CBE3-45DD-81EC-1D60C24912FB}" presName="spacer" presStyleCnt="0"/>
      <dgm:spPr/>
    </dgm:pt>
    <dgm:pt modelId="{68CEF379-13CE-46A2-94C3-F21D1E281796}" type="pres">
      <dgm:prSet presAssocID="{446067A2-5E07-449C-A8A1-9261613E8DFE}" presName="parentText" presStyleLbl="node1" presStyleIdx="5" presStyleCnt="6">
        <dgm:presLayoutVars>
          <dgm:chMax val="0"/>
          <dgm:bulletEnabled val="1"/>
        </dgm:presLayoutVars>
      </dgm:prSet>
      <dgm:spPr/>
      <dgm:t>
        <a:bodyPr/>
        <a:lstStyle/>
        <a:p>
          <a:endParaRPr lang="ru-RU"/>
        </a:p>
      </dgm:t>
    </dgm:pt>
  </dgm:ptLst>
  <dgm:cxnLst>
    <dgm:cxn modelId="{A8D0FE21-B5AB-4192-B84C-1FAD7F0A6459}" srcId="{34F5AD13-E91D-4402-850C-1DE2974AE97E}" destId="{2C037BB0-79E7-4895-A1D9-E25479F18710}" srcOrd="3" destOrd="0" parTransId="{044EEFF6-5A32-4DB8-AC00-30B441657C93}" sibTransId="{BB7793AF-8959-4DF6-A1CC-E6F575E4D72C}"/>
    <dgm:cxn modelId="{C193E580-2D07-4D2B-BACD-61796EAB52AB}" srcId="{34F5AD13-E91D-4402-850C-1DE2974AE97E}" destId="{6C3D1515-DE5F-4C7E-8BBD-57FE11163F2B}" srcOrd="1" destOrd="0" parTransId="{FBDDA8F7-19A7-4484-8385-73793933AB64}" sibTransId="{04BE98E3-B120-4054-883C-3AEFBD1EB492}"/>
    <dgm:cxn modelId="{9EE3E45B-2169-4282-8D4A-70BB48B7990D}" type="presOf" srcId="{0B74A07B-1298-46CC-BC01-67C03D84039E}" destId="{B88A7BE7-B5E2-42E9-9F46-CD6F969E76F3}" srcOrd="0" destOrd="0" presId="urn:microsoft.com/office/officeart/2005/8/layout/vList2"/>
    <dgm:cxn modelId="{95EA5588-7D29-4256-8775-06B1F51F9962}" srcId="{34F5AD13-E91D-4402-850C-1DE2974AE97E}" destId="{446067A2-5E07-449C-A8A1-9261613E8DFE}" srcOrd="5" destOrd="0" parTransId="{3866F4DF-A005-4F23-9B61-DAD8608869AC}" sibTransId="{F5E36C58-10A0-4554-8BB1-087839A9605D}"/>
    <dgm:cxn modelId="{50D7B341-9998-4321-87D4-A794357A118A}" type="presOf" srcId="{2C037BB0-79E7-4895-A1D9-E25479F18710}" destId="{41128211-9FE6-43E7-B8BE-C7E6E288650C}" srcOrd="0" destOrd="0" presId="urn:microsoft.com/office/officeart/2005/8/layout/vList2"/>
    <dgm:cxn modelId="{2B062F56-2E2F-451A-9BBB-C10F74CF2209}" srcId="{34F5AD13-E91D-4402-850C-1DE2974AE97E}" destId="{DBA9F4BE-CFDD-4E71-834D-9379B096A68E}" srcOrd="2" destOrd="0" parTransId="{740BC4C0-423A-4D79-995F-D717333F2891}" sibTransId="{16D38A0E-80EA-4FB3-976C-AC286FCF813C}"/>
    <dgm:cxn modelId="{85F87DD4-E6E5-4FF0-A929-C7F750117361}" type="presOf" srcId="{6C3D1515-DE5F-4C7E-8BBD-57FE11163F2B}" destId="{F5DC5780-83C2-4628-9794-1AA6E8E86753}" srcOrd="0" destOrd="0" presId="urn:microsoft.com/office/officeart/2005/8/layout/vList2"/>
    <dgm:cxn modelId="{195D44A0-447C-4076-B6D2-AB1AA71BB593}" type="presOf" srcId="{446067A2-5E07-449C-A8A1-9261613E8DFE}" destId="{68CEF379-13CE-46A2-94C3-F21D1E281796}" srcOrd="0" destOrd="0" presId="urn:microsoft.com/office/officeart/2005/8/layout/vList2"/>
    <dgm:cxn modelId="{BED84F40-F348-4FD2-987B-A8C89CDA7F4F}" type="presOf" srcId="{DBA9F4BE-CFDD-4E71-834D-9379B096A68E}" destId="{6DA92BAE-B260-4A8C-A11A-A0A8AEBAC225}"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10FE81B3-A75F-47A6-A8E9-8EF87B814AC1}" type="presOf" srcId="{07832EFD-5769-4956-96DE-2F4DBF285682}" destId="{856920FC-CF76-41D8-B001-8DFF6AC57CCE}" srcOrd="0" destOrd="0" presId="urn:microsoft.com/office/officeart/2005/8/layout/vList2"/>
    <dgm:cxn modelId="{1579ACC2-BFA9-491F-8A25-366FEC45DB32}" srcId="{34F5AD13-E91D-4402-850C-1DE2974AE97E}" destId="{0B74A07B-1298-46CC-BC01-67C03D84039E}" srcOrd="4" destOrd="0" parTransId="{1C3246A8-0F4C-44E4-9AD2-27AE54CB8169}" sibTransId="{BFFEEA3F-CBE3-45DD-81EC-1D60C24912FB}"/>
    <dgm:cxn modelId="{C1AFD4E8-5518-4C54-A496-9AF0B6B21363}" type="presOf" srcId="{34F5AD13-E91D-4402-850C-1DE2974AE97E}" destId="{4536C1C0-E6F3-4F1E-8D56-798FE0439A58}" srcOrd="0" destOrd="0" presId="urn:microsoft.com/office/officeart/2005/8/layout/vList2"/>
    <dgm:cxn modelId="{CD1A03E8-9CFC-4C63-B337-FA843163E249}" type="presParOf" srcId="{4536C1C0-E6F3-4F1E-8D56-798FE0439A58}" destId="{856920FC-CF76-41D8-B001-8DFF6AC57CCE}" srcOrd="0" destOrd="0" presId="urn:microsoft.com/office/officeart/2005/8/layout/vList2"/>
    <dgm:cxn modelId="{A531FBE5-317F-43A1-830E-978AA13CF6BB}" type="presParOf" srcId="{4536C1C0-E6F3-4F1E-8D56-798FE0439A58}" destId="{E7043A65-6476-4919-8A04-791DEAA443AA}" srcOrd="1" destOrd="0" presId="urn:microsoft.com/office/officeart/2005/8/layout/vList2"/>
    <dgm:cxn modelId="{5CB48BE1-F81E-4D86-97E0-EFCCD2CFEC40}" type="presParOf" srcId="{4536C1C0-E6F3-4F1E-8D56-798FE0439A58}" destId="{F5DC5780-83C2-4628-9794-1AA6E8E86753}" srcOrd="2" destOrd="0" presId="urn:microsoft.com/office/officeart/2005/8/layout/vList2"/>
    <dgm:cxn modelId="{A7938EA9-6419-4498-A94C-8F5617C1DB80}" type="presParOf" srcId="{4536C1C0-E6F3-4F1E-8D56-798FE0439A58}" destId="{04D113B3-67CA-4584-8D2B-F1822386AF7B}" srcOrd="3" destOrd="0" presId="urn:microsoft.com/office/officeart/2005/8/layout/vList2"/>
    <dgm:cxn modelId="{317BE6C4-3A25-43FA-83F9-8A184C947F59}" type="presParOf" srcId="{4536C1C0-E6F3-4F1E-8D56-798FE0439A58}" destId="{6DA92BAE-B260-4A8C-A11A-A0A8AEBAC225}" srcOrd="4" destOrd="0" presId="urn:microsoft.com/office/officeart/2005/8/layout/vList2"/>
    <dgm:cxn modelId="{F6BFABF3-27B8-47B6-AFA0-D76608D2D9A9}" type="presParOf" srcId="{4536C1C0-E6F3-4F1E-8D56-798FE0439A58}" destId="{E4E9A38E-0E3B-4136-8FEA-D61393722D87}" srcOrd="5" destOrd="0" presId="urn:microsoft.com/office/officeart/2005/8/layout/vList2"/>
    <dgm:cxn modelId="{9C57A2DE-C181-4D28-A11C-8EAE33D424DF}" type="presParOf" srcId="{4536C1C0-E6F3-4F1E-8D56-798FE0439A58}" destId="{41128211-9FE6-43E7-B8BE-C7E6E288650C}" srcOrd="6" destOrd="0" presId="urn:microsoft.com/office/officeart/2005/8/layout/vList2"/>
    <dgm:cxn modelId="{9B06CE62-5BC8-41E5-ADFF-EEAE927B6946}" type="presParOf" srcId="{4536C1C0-E6F3-4F1E-8D56-798FE0439A58}" destId="{02A458BF-806F-4E53-9E31-5179E9B22114}" srcOrd="7" destOrd="0" presId="urn:microsoft.com/office/officeart/2005/8/layout/vList2"/>
    <dgm:cxn modelId="{168BE18B-E505-40C5-B501-0E19C28473CF}" type="presParOf" srcId="{4536C1C0-E6F3-4F1E-8D56-798FE0439A58}" destId="{B88A7BE7-B5E2-42E9-9F46-CD6F969E76F3}" srcOrd="8" destOrd="0" presId="urn:microsoft.com/office/officeart/2005/8/layout/vList2"/>
    <dgm:cxn modelId="{E5BD8E0F-1EED-4FF4-B17F-5666FEB5C301}" type="presParOf" srcId="{4536C1C0-E6F3-4F1E-8D56-798FE0439A58}" destId="{435FD221-D9F8-4426-9BEE-A15F132E56EB}" srcOrd="9" destOrd="0" presId="urn:microsoft.com/office/officeart/2005/8/layout/vList2"/>
    <dgm:cxn modelId="{42C6683E-FBE0-4483-A1AC-34C51DD935F6}" type="presParOf" srcId="{4536C1C0-E6F3-4F1E-8D56-798FE0439A58}" destId="{68CEF379-13CE-46A2-94C3-F21D1E281796}"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Инженерная защита торгового объекта (территории) осуществляется в соответствии с Федеральным </a:t>
          </a:r>
          <a:r>
            <a:rPr lang="ru-RU" sz="1400" b="0" i="0" dirty="0" smtClean="0"/>
            <a:t>законом</a:t>
          </a:r>
          <a:r>
            <a:rPr lang="ru-RU" sz="1400" b="0" i="0" u="none" dirty="0" smtClean="0"/>
            <a:t> «Технический регламент о безопасности зданий и сооружений» на всех этапах их функционирования (проектирование (включая изыскания), строительство, монтаж, наладка, эксплуатация, реконструкция и капитальный ремонт).</a:t>
          </a:r>
          <a:endParaRPr lang="ru-RU" sz="14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1" custScaleY="86719">
        <dgm:presLayoutVars>
          <dgm:chMax val="0"/>
          <dgm:bulletEnabled val="1"/>
        </dgm:presLayoutVars>
      </dgm:prSet>
      <dgm:spPr/>
      <dgm:t>
        <a:bodyPr/>
        <a:lstStyle/>
        <a:p>
          <a:endParaRPr lang="ru-RU"/>
        </a:p>
      </dgm:t>
    </dgm:pt>
  </dgm:ptLst>
  <dgm:cxnLst>
    <dgm:cxn modelId="{0808C8C2-620C-434B-8108-B738DBFF6152}" type="presOf" srcId="{07832EFD-5769-4956-96DE-2F4DBF285682}" destId="{856920FC-CF76-41D8-B001-8DFF6AC57CCE}"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6CA71A3D-2C59-4AB5-8C60-BB24CF46A4E2}" type="presOf" srcId="{34F5AD13-E91D-4402-850C-1DE2974AE97E}" destId="{4536C1C0-E6F3-4F1E-8D56-798FE0439A58}" srcOrd="0" destOrd="0" presId="urn:microsoft.com/office/officeart/2005/8/layout/vList2"/>
    <dgm:cxn modelId="{18B5638D-2FB3-4D35-92E6-1D2854530A85}" type="presParOf" srcId="{4536C1C0-E6F3-4F1E-8D56-798FE0439A58}" destId="{856920FC-CF76-41D8-B001-8DFF6AC57CC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1" i="1" u="sng" dirty="0" smtClean="0"/>
            <a:t>Торговый объект (территория) независимо от его категории оборудуется:</a:t>
          </a:r>
          <a:endParaRPr lang="ru-RU" sz="14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3855C578-6AC4-4CCB-986C-BE0F22476139}">
      <dgm:prSet custT="1"/>
      <dgm:spPr/>
      <dgm:t>
        <a:bodyPr/>
        <a:lstStyle/>
        <a:p>
          <a:pPr algn="ctr" rtl="0"/>
          <a:r>
            <a:rPr lang="ru-RU" sz="1400" b="0" i="0" u="none" smtClean="0"/>
            <a:t>а) системой видеонаблюдения;</a:t>
          </a:r>
          <a:endParaRPr lang="ru-RU" sz="1400" b="0" i="0" u="none"/>
        </a:p>
      </dgm:t>
    </dgm:pt>
    <dgm:pt modelId="{FBEFDC38-6314-44E8-88C2-A97DF8ECB2D3}" type="parTrans" cxnId="{9DD11FAA-1275-4982-BE15-EF1A0F496DE6}">
      <dgm:prSet/>
      <dgm:spPr/>
      <dgm:t>
        <a:bodyPr/>
        <a:lstStyle/>
        <a:p>
          <a:endParaRPr lang="ru-RU"/>
        </a:p>
      </dgm:t>
    </dgm:pt>
    <dgm:pt modelId="{B11C6F8F-3036-413C-B436-0B88326FA71E}" type="sibTrans" cxnId="{9DD11FAA-1275-4982-BE15-EF1A0F496DE6}">
      <dgm:prSet/>
      <dgm:spPr/>
      <dgm:t>
        <a:bodyPr/>
        <a:lstStyle/>
        <a:p>
          <a:endParaRPr lang="ru-RU"/>
        </a:p>
      </dgm:t>
    </dgm:pt>
    <dgm:pt modelId="{E1090449-6230-4AF4-A7FA-E403A2C6AA34}">
      <dgm:prSet custT="1"/>
      <dgm:spPr/>
      <dgm:t>
        <a:bodyPr/>
        <a:lstStyle/>
        <a:p>
          <a:pPr algn="ctr" rtl="0"/>
          <a:r>
            <a:rPr lang="ru-RU" sz="1400" b="0" i="0" u="none" smtClean="0"/>
            <a:t>б) системой оповещения и управления эвакуацией;</a:t>
          </a:r>
          <a:endParaRPr lang="ru-RU" sz="1400" b="0" i="0" u="none"/>
        </a:p>
      </dgm:t>
    </dgm:pt>
    <dgm:pt modelId="{5F7E5FDF-8F8E-43E8-B179-D7B3A9287143}" type="parTrans" cxnId="{E5D3E220-98B4-451A-87F4-41BD51313569}">
      <dgm:prSet/>
      <dgm:spPr/>
      <dgm:t>
        <a:bodyPr/>
        <a:lstStyle/>
        <a:p>
          <a:endParaRPr lang="ru-RU"/>
        </a:p>
      </dgm:t>
    </dgm:pt>
    <dgm:pt modelId="{47D3CA7C-02B1-45E9-AAA4-D50739F972C1}" type="sibTrans" cxnId="{E5D3E220-98B4-451A-87F4-41BD51313569}">
      <dgm:prSet/>
      <dgm:spPr/>
      <dgm:t>
        <a:bodyPr/>
        <a:lstStyle/>
        <a:p>
          <a:endParaRPr lang="ru-RU"/>
        </a:p>
      </dgm:t>
    </dgm:pt>
    <dgm:pt modelId="{17BFD86C-2AF7-4F67-83BB-74674387CCE3}">
      <dgm:prSet custT="1"/>
      <dgm:spPr/>
      <dgm:t>
        <a:bodyPr/>
        <a:lstStyle/>
        <a:p>
          <a:pPr algn="ctr" rtl="0"/>
          <a:r>
            <a:rPr lang="ru-RU" sz="1400" b="0" i="0" u="none" dirty="0" smtClean="0"/>
            <a:t>в) системой освещения.</a:t>
          </a:r>
          <a:endParaRPr lang="ru-RU" sz="1400" b="0" i="0" u="none" dirty="0"/>
        </a:p>
      </dgm:t>
    </dgm:pt>
    <dgm:pt modelId="{A0303E2B-DF56-4A0D-A8B4-70D7E77CBD86}" type="parTrans" cxnId="{15717A02-5B1A-42FE-B37C-409441FCF9C7}">
      <dgm:prSet/>
      <dgm:spPr/>
      <dgm:t>
        <a:bodyPr/>
        <a:lstStyle/>
        <a:p>
          <a:endParaRPr lang="ru-RU"/>
        </a:p>
      </dgm:t>
    </dgm:pt>
    <dgm:pt modelId="{8231F006-D0D7-4DE3-982E-6D68D81F777A}" type="sibTrans" cxnId="{15717A02-5B1A-42FE-B37C-409441FCF9C7}">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4" custScaleY="86719">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78A89F1A-CB48-43E5-B9F4-46DEAFDE5866}" type="pres">
      <dgm:prSet presAssocID="{3855C578-6AC4-4CCB-986C-BE0F22476139}" presName="parentText" presStyleLbl="node1" presStyleIdx="1" presStyleCnt="4">
        <dgm:presLayoutVars>
          <dgm:chMax val="0"/>
          <dgm:bulletEnabled val="1"/>
        </dgm:presLayoutVars>
      </dgm:prSet>
      <dgm:spPr/>
      <dgm:t>
        <a:bodyPr/>
        <a:lstStyle/>
        <a:p>
          <a:endParaRPr lang="ru-RU"/>
        </a:p>
      </dgm:t>
    </dgm:pt>
    <dgm:pt modelId="{FB95A5A4-4907-4CED-AF2D-61CDE1446686}" type="pres">
      <dgm:prSet presAssocID="{B11C6F8F-3036-413C-B436-0B88326FA71E}" presName="spacer" presStyleCnt="0"/>
      <dgm:spPr/>
    </dgm:pt>
    <dgm:pt modelId="{2F0A8789-D85C-47A1-A312-AE4C631599FA}" type="pres">
      <dgm:prSet presAssocID="{E1090449-6230-4AF4-A7FA-E403A2C6AA34}" presName="parentText" presStyleLbl="node1" presStyleIdx="2" presStyleCnt="4">
        <dgm:presLayoutVars>
          <dgm:chMax val="0"/>
          <dgm:bulletEnabled val="1"/>
        </dgm:presLayoutVars>
      </dgm:prSet>
      <dgm:spPr/>
      <dgm:t>
        <a:bodyPr/>
        <a:lstStyle/>
        <a:p>
          <a:endParaRPr lang="ru-RU"/>
        </a:p>
      </dgm:t>
    </dgm:pt>
    <dgm:pt modelId="{84811328-8817-4196-9423-3D9322DDB232}" type="pres">
      <dgm:prSet presAssocID="{47D3CA7C-02B1-45E9-AAA4-D50739F972C1}" presName="spacer" presStyleCnt="0"/>
      <dgm:spPr/>
    </dgm:pt>
    <dgm:pt modelId="{54E80A65-5E03-4186-913C-E2557DB91ECE}" type="pres">
      <dgm:prSet presAssocID="{17BFD86C-2AF7-4F67-83BB-74674387CCE3}" presName="parentText" presStyleLbl="node1" presStyleIdx="3" presStyleCnt="4">
        <dgm:presLayoutVars>
          <dgm:chMax val="0"/>
          <dgm:bulletEnabled val="1"/>
        </dgm:presLayoutVars>
      </dgm:prSet>
      <dgm:spPr/>
      <dgm:t>
        <a:bodyPr/>
        <a:lstStyle/>
        <a:p>
          <a:endParaRPr lang="ru-RU"/>
        </a:p>
      </dgm:t>
    </dgm:pt>
  </dgm:ptLst>
  <dgm:cxnLst>
    <dgm:cxn modelId="{4583BAF9-2120-427D-947F-463ABDB8E067}" type="presOf" srcId="{17BFD86C-2AF7-4F67-83BB-74674387CCE3}" destId="{54E80A65-5E03-4186-913C-E2557DB91ECE}" srcOrd="0" destOrd="0" presId="urn:microsoft.com/office/officeart/2005/8/layout/vList2"/>
    <dgm:cxn modelId="{6864AF46-875F-4699-A2A9-BF107830E8A7}" type="presOf" srcId="{3855C578-6AC4-4CCB-986C-BE0F22476139}" destId="{78A89F1A-CB48-43E5-B9F4-46DEAFDE5866}"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52749870-3D43-4371-8DFA-355184FB1EF6}" type="presOf" srcId="{34F5AD13-E91D-4402-850C-1DE2974AE97E}" destId="{4536C1C0-E6F3-4F1E-8D56-798FE0439A58}" srcOrd="0" destOrd="0" presId="urn:microsoft.com/office/officeart/2005/8/layout/vList2"/>
    <dgm:cxn modelId="{106678CB-CB87-4DBD-9B22-A1EB358621EA}" type="presOf" srcId="{E1090449-6230-4AF4-A7FA-E403A2C6AA34}" destId="{2F0A8789-D85C-47A1-A312-AE4C631599FA}" srcOrd="0" destOrd="0" presId="urn:microsoft.com/office/officeart/2005/8/layout/vList2"/>
    <dgm:cxn modelId="{EB8796C4-07C5-4635-8D65-C67803C1516F}" type="presOf" srcId="{07832EFD-5769-4956-96DE-2F4DBF285682}" destId="{856920FC-CF76-41D8-B001-8DFF6AC57CCE}" srcOrd="0" destOrd="0" presId="urn:microsoft.com/office/officeart/2005/8/layout/vList2"/>
    <dgm:cxn modelId="{15717A02-5B1A-42FE-B37C-409441FCF9C7}" srcId="{34F5AD13-E91D-4402-850C-1DE2974AE97E}" destId="{17BFD86C-2AF7-4F67-83BB-74674387CCE3}" srcOrd="3" destOrd="0" parTransId="{A0303E2B-DF56-4A0D-A8B4-70D7E77CBD86}" sibTransId="{8231F006-D0D7-4DE3-982E-6D68D81F777A}"/>
    <dgm:cxn modelId="{9DD11FAA-1275-4982-BE15-EF1A0F496DE6}" srcId="{34F5AD13-E91D-4402-850C-1DE2974AE97E}" destId="{3855C578-6AC4-4CCB-986C-BE0F22476139}" srcOrd="1" destOrd="0" parTransId="{FBEFDC38-6314-44E8-88C2-A97DF8ECB2D3}" sibTransId="{B11C6F8F-3036-413C-B436-0B88326FA71E}"/>
    <dgm:cxn modelId="{E5D3E220-98B4-451A-87F4-41BD51313569}" srcId="{34F5AD13-E91D-4402-850C-1DE2974AE97E}" destId="{E1090449-6230-4AF4-A7FA-E403A2C6AA34}" srcOrd="2" destOrd="0" parTransId="{5F7E5FDF-8F8E-43E8-B179-D7B3A9287143}" sibTransId="{47D3CA7C-02B1-45E9-AAA4-D50739F972C1}"/>
    <dgm:cxn modelId="{0CD21D7D-4B8E-4DB8-A8A6-27A84099F988}" type="presParOf" srcId="{4536C1C0-E6F3-4F1E-8D56-798FE0439A58}" destId="{856920FC-CF76-41D8-B001-8DFF6AC57CCE}" srcOrd="0" destOrd="0" presId="urn:microsoft.com/office/officeart/2005/8/layout/vList2"/>
    <dgm:cxn modelId="{5C6EC577-48A6-494F-A793-99D71D94B7DC}" type="presParOf" srcId="{4536C1C0-E6F3-4F1E-8D56-798FE0439A58}" destId="{E7043A65-6476-4919-8A04-791DEAA443AA}" srcOrd="1" destOrd="0" presId="urn:microsoft.com/office/officeart/2005/8/layout/vList2"/>
    <dgm:cxn modelId="{789D3DFA-187C-4A64-9463-887FD70EC937}" type="presParOf" srcId="{4536C1C0-E6F3-4F1E-8D56-798FE0439A58}" destId="{78A89F1A-CB48-43E5-B9F4-46DEAFDE5866}" srcOrd="2" destOrd="0" presId="urn:microsoft.com/office/officeart/2005/8/layout/vList2"/>
    <dgm:cxn modelId="{FA745C37-E94E-463E-AD4C-08E579F0BB3A}" type="presParOf" srcId="{4536C1C0-E6F3-4F1E-8D56-798FE0439A58}" destId="{FB95A5A4-4907-4CED-AF2D-61CDE1446686}" srcOrd="3" destOrd="0" presId="urn:microsoft.com/office/officeart/2005/8/layout/vList2"/>
    <dgm:cxn modelId="{0EA9ECED-62DF-4D26-BE3E-ED7D9627CA53}" type="presParOf" srcId="{4536C1C0-E6F3-4F1E-8D56-798FE0439A58}" destId="{2F0A8789-D85C-47A1-A312-AE4C631599FA}" srcOrd="4" destOrd="0" presId="urn:microsoft.com/office/officeart/2005/8/layout/vList2"/>
    <dgm:cxn modelId="{FFB1F07E-CC8B-472C-BBFE-4DD0D59EB721}" type="presParOf" srcId="{4536C1C0-E6F3-4F1E-8D56-798FE0439A58}" destId="{84811328-8817-4196-9423-3D9322DDB232}" srcOrd="5" destOrd="0" presId="urn:microsoft.com/office/officeart/2005/8/layout/vList2"/>
    <dgm:cxn modelId="{225558EE-F278-49A4-A7E1-0E308A1FCDEB}" type="presParOf" srcId="{4536C1C0-E6F3-4F1E-8D56-798FE0439A58}" destId="{54E80A65-5E03-4186-913C-E2557DB91EC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Система видеонаблюдения с учетом количества устанавливаемых видеокамер и мест их размещения должна обеспечивать непрерывное видеонаблюдение за состоянием обстановки на территории торгового объекта (территории), архивирование и хранение данных.</a:t>
          </a:r>
          <a:endParaRPr lang="ru-RU" sz="1400" i="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5FF5E06B-19E9-4EC4-BDEC-FCD7F246E441}">
      <dgm:prSet custT="1"/>
      <dgm:spPr/>
      <dgm:t>
        <a:bodyPr/>
        <a:lstStyle/>
        <a:p>
          <a:pPr algn="ctr" rtl="0"/>
          <a:r>
            <a:rPr lang="ru-RU" sz="1400" b="0" i="0" u="none" dirty="0" smtClean="0"/>
            <a:t>Система оповещения на торговом объекте должна обеспечивать оперативное информирование людей об угрозе совершения или о совершении на торговом объекте (территории) террористического акта.</a:t>
          </a:r>
          <a:endParaRPr lang="ru-RU" sz="1400" b="0" i="0" u="none" dirty="0"/>
        </a:p>
      </dgm:t>
    </dgm:pt>
    <dgm:pt modelId="{B3F33B56-12F5-461A-ACB5-C79EBB742B93}" type="parTrans" cxnId="{BEBA922F-7488-44D5-A6F5-1BAC518DBBDF}">
      <dgm:prSet/>
      <dgm:spPr/>
      <dgm:t>
        <a:bodyPr/>
        <a:lstStyle/>
        <a:p>
          <a:endParaRPr lang="ru-RU"/>
        </a:p>
      </dgm:t>
    </dgm:pt>
    <dgm:pt modelId="{EBD733A6-E213-431E-82A2-6265EBFD1813}" type="sibTrans" cxnId="{BEBA922F-7488-44D5-A6F5-1BAC518DBBDF}">
      <dgm:prSet/>
      <dgm:spPr/>
      <dgm:t>
        <a:bodyPr/>
        <a:lstStyle/>
        <a:p>
          <a:endParaRPr lang="ru-RU"/>
        </a:p>
      </dgm:t>
    </dgm:pt>
    <dgm:pt modelId="{B5D6C180-D318-486A-9F52-EE0E14E1E205}">
      <dgm:prSet custT="1"/>
      <dgm:spPr/>
      <dgm:t>
        <a:bodyPr/>
        <a:lstStyle/>
        <a:p>
          <a:pPr algn="ctr" rtl="0"/>
          <a:r>
            <a:rPr lang="ru-RU" sz="1400" b="0" i="0" u="none" dirty="0" smtClean="0"/>
            <a:t>Количество оповещателей и их мощность должны обеспечивать необходимую слышимость на всей территории торгового объекта (территории).</a:t>
          </a:r>
          <a:endParaRPr lang="ru-RU" sz="1400" b="0" i="0" u="none" dirty="0"/>
        </a:p>
      </dgm:t>
    </dgm:pt>
    <dgm:pt modelId="{7CCEF111-4411-4EAB-92FA-2CCF19A93C89}" type="parTrans" cxnId="{129F3C41-5853-4477-B684-3B52478E4271}">
      <dgm:prSet/>
      <dgm:spPr/>
      <dgm:t>
        <a:bodyPr/>
        <a:lstStyle/>
        <a:p>
          <a:endParaRPr lang="ru-RU"/>
        </a:p>
      </dgm:t>
    </dgm:pt>
    <dgm:pt modelId="{ED160DEA-4C0B-4484-BBC7-A8FADFDAA096}" type="sibTrans" cxnId="{129F3C41-5853-4477-B684-3B52478E4271}">
      <dgm:prSet/>
      <dgm:spPr/>
      <dgm:t>
        <a:bodyPr/>
        <a:lstStyle/>
        <a:p>
          <a:endParaRPr lang="ru-RU"/>
        </a:p>
      </dgm:t>
    </dgm:pt>
    <dgm:pt modelId="{91FEDCE1-3A3F-4FA7-A080-F1FDEFF63642}">
      <dgm:prSet custT="1"/>
      <dgm:spPr/>
      <dgm:t>
        <a:bodyPr/>
        <a:lstStyle/>
        <a:p>
          <a:pPr algn="ctr" rtl="0"/>
          <a:r>
            <a:rPr lang="ru-RU" sz="1400" b="0" i="0" u="none" dirty="0" smtClean="0"/>
            <a:t>Торговый объект (территория) независимо от его категории оборудуется информационными стендами (табло), содержащими схему эвакуации при возникновении чрезвычайных ситуаций, номера телефонов соответствующих должностных лиц, ответственных за антитеррористическую защиту торгового объекта (территории), номера телефонов аварийно-спасательных служб, правоохранительных органов и органов безопасности.</a:t>
          </a:r>
          <a:endParaRPr lang="ru-RU" sz="1400" b="0" i="0" u="none" dirty="0"/>
        </a:p>
      </dgm:t>
    </dgm:pt>
    <dgm:pt modelId="{2A18E445-8138-4A67-B24C-A1D1F73BAB06}" type="parTrans" cxnId="{E1E4F927-9F92-48F4-B849-C563E3C605D7}">
      <dgm:prSet/>
      <dgm:spPr/>
      <dgm:t>
        <a:bodyPr/>
        <a:lstStyle/>
        <a:p>
          <a:endParaRPr lang="ru-RU"/>
        </a:p>
      </dgm:t>
    </dgm:pt>
    <dgm:pt modelId="{C67C0849-84CA-44C2-AEE1-A606C506187C}" type="sibTrans" cxnId="{E1E4F927-9F92-48F4-B849-C563E3C605D7}">
      <dgm:prSet/>
      <dgm:spPr/>
      <dgm:t>
        <a:bodyPr/>
        <a:lstStyle/>
        <a:p>
          <a:endParaRPr lang="ru-RU"/>
        </a:p>
      </dgm:t>
    </dgm:pt>
    <dgm:pt modelId="{C7F2855A-CB8F-4E5F-9D9E-CCB45B9833CF}">
      <dgm:prSet custT="1"/>
      <dgm:spPr/>
      <dgm:t>
        <a:bodyPr/>
        <a:lstStyle/>
        <a:p>
          <a:pPr algn="ctr" rtl="0"/>
          <a:r>
            <a:rPr lang="ru-RU" sz="1400" b="0" i="0" u="none" dirty="0" smtClean="0"/>
            <a:t>Пути эвакуации на торговом объекте (территории) должны быть свободны для перемещения людей и транспортных средств.</a:t>
          </a:r>
          <a:endParaRPr lang="ru-RU" sz="1400" b="0" i="0" u="none" dirty="0"/>
        </a:p>
      </dgm:t>
    </dgm:pt>
    <dgm:pt modelId="{E711C951-42B3-4907-8550-70E77D66DB3F}" type="parTrans" cxnId="{A6B6EE7C-2BEE-42C0-805C-5481C58DDCF6}">
      <dgm:prSet/>
      <dgm:spPr/>
      <dgm:t>
        <a:bodyPr/>
        <a:lstStyle/>
        <a:p>
          <a:endParaRPr lang="ru-RU"/>
        </a:p>
      </dgm:t>
    </dgm:pt>
    <dgm:pt modelId="{E6111CDB-08DE-430E-A992-E49701B7DB61}" type="sibTrans" cxnId="{A6B6EE7C-2BEE-42C0-805C-5481C58DDCF6}">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5" custScaleY="86719">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FD559D89-04AE-4AF0-AB4B-D2CA14F2076C}" type="pres">
      <dgm:prSet presAssocID="{5FF5E06B-19E9-4EC4-BDEC-FCD7F246E441}" presName="parentText" presStyleLbl="node1" presStyleIdx="1" presStyleCnt="5">
        <dgm:presLayoutVars>
          <dgm:chMax val="0"/>
          <dgm:bulletEnabled val="1"/>
        </dgm:presLayoutVars>
      </dgm:prSet>
      <dgm:spPr/>
      <dgm:t>
        <a:bodyPr/>
        <a:lstStyle/>
        <a:p>
          <a:endParaRPr lang="ru-RU"/>
        </a:p>
      </dgm:t>
    </dgm:pt>
    <dgm:pt modelId="{64065DBF-CF6A-4173-95B4-960B7911833A}" type="pres">
      <dgm:prSet presAssocID="{EBD733A6-E213-431E-82A2-6265EBFD1813}" presName="spacer" presStyleCnt="0"/>
      <dgm:spPr/>
    </dgm:pt>
    <dgm:pt modelId="{15E49D89-2264-4C20-A2C9-D7ACCF5190F4}" type="pres">
      <dgm:prSet presAssocID="{B5D6C180-D318-486A-9F52-EE0E14E1E205}" presName="parentText" presStyleLbl="node1" presStyleIdx="2" presStyleCnt="5" custScaleY="63151">
        <dgm:presLayoutVars>
          <dgm:chMax val="0"/>
          <dgm:bulletEnabled val="1"/>
        </dgm:presLayoutVars>
      </dgm:prSet>
      <dgm:spPr/>
      <dgm:t>
        <a:bodyPr/>
        <a:lstStyle/>
        <a:p>
          <a:endParaRPr lang="ru-RU"/>
        </a:p>
      </dgm:t>
    </dgm:pt>
    <dgm:pt modelId="{9D63922C-8623-4EAA-90CE-607E79B73A0C}" type="pres">
      <dgm:prSet presAssocID="{ED160DEA-4C0B-4484-BBC7-A8FADFDAA096}" presName="spacer" presStyleCnt="0"/>
      <dgm:spPr/>
    </dgm:pt>
    <dgm:pt modelId="{2BE615AA-2955-45C2-9919-3764AF2F30B1}" type="pres">
      <dgm:prSet presAssocID="{91FEDCE1-3A3F-4FA7-A080-F1FDEFF63642}" presName="parentText" presStyleLbl="node1" presStyleIdx="3" presStyleCnt="5" custScaleY="136809">
        <dgm:presLayoutVars>
          <dgm:chMax val="0"/>
          <dgm:bulletEnabled val="1"/>
        </dgm:presLayoutVars>
      </dgm:prSet>
      <dgm:spPr/>
      <dgm:t>
        <a:bodyPr/>
        <a:lstStyle/>
        <a:p>
          <a:endParaRPr lang="ru-RU"/>
        </a:p>
      </dgm:t>
    </dgm:pt>
    <dgm:pt modelId="{791472F6-3ECD-47DB-AC9B-8540ABA01687}" type="pres">
      <dgm:prSet presAssocID="{C67C0849-84CA-44C2-AEE1-A606C506187C}" presName="spacer" presStyleCnt="0"/>
      <dgm:spPr/>
    </dgm:pt>
    <dgm:pt modelId="{19FF9D79-49F4-402F-9537-BBF2F6F096AD}" type="pres">
      <dgm:prSet presAssocID="{C7F2855A-CB8F-4E5F-9D9E-CCB45B9833CF}" presName="parentText" presStyleLbl="node1" presStyleIdx="4" presStyleCnt="5" custScaleY="80661">
        <dgm:presLayoutVars>
          <dgm:chMax val="0"/>
          <dgm:bulletEnabled val="1"/>
        </dgm:presLayoutVars>
      </dgm:prSet>
      <dgm:spPr/>
      <dgm:t>
        <a:bodyPr/>
        <a:lstStyle/>
        <a:p>
          <a:endParaRPr lang="ru-RU"/>
        </a:p>
      </dgm:t>
    </dgm:pt>
  </dgm:ptLst>
  <dgm:cxnLst>
    <dgm:cxn modelId="{B5913A7D-4D99-41BE-A2A6-75457C32B148}" type="presOf" srcId="{5FF5E06B-19E9-4EC4-BDEC-FCD7F246E441}" destId="{FD559D89-04AE-4AF0-AB4B-D2CA14F2076C}" srcOrd="0" destOrd="0" presId="urn:microsoft.com/office/officeart/2005/8/layout/vList2"/>
    <dgm:cxn modelId="{55C7A022-EEC9-44AB-904C-1CE8875E08D0}" type="presOf" srcId="{B5D6C180-D318-486A-9F52-EE0E14E1E205}" destId="{15E49D89-2264-4C20-A2C9-D7ACCF5190F4}" srcOrd="0" destOrd="0" presId="urn:microsoft.com/office/officeart/2005/8/layout/vList2"/>
    <dgm:cxn modelId="{129F3C41-5853-4477-B684-3B52478E4271}" srcId="{34F5AD13-E91D-4402-850C-1DE2974AE97E}" destId="{B5D6C180-D318-486A-9F52-EE0E14E1E205}" srcOrd="2" destOrd="0" parTransId="{7CCEF111-4411-4EAB-92FA-2CCF19A93C89}" sibTransId="{ED160DEA-4C0B-4484-BBC7-A8FADFDAA096}"/>
    <dgm:cxn modelId="{BEBA922F-7488-44D5-A6F5-1BAC518DBBDF}" srcId="{34F5AD13-E91D-4402-850C-1DE2974AE97E}" destId="{5FF5E06B-19E9-4EC4-BDEC-FCD7F246E441}" srcOrd="1" destOrd="0" parTransId="{B3F33B56-12F5-461A-ACB5-C79EBB742B93}" sibTransId="{EBD733A6-E213-431E-82A2-6265EBFD1813}"/>
    <dgm:cxn modelId="{8AFFA22B-3A3F-4BCB-BD01-055F1CEFE5BF}" type="presOf" srcId="{07832EFD-5769-4956-96DE-2F4DBF285682}" destId="{856920FC-CF76-41D8-B001-8DFF6AC57CCE}" srcOrd="0" destOrd="0" presId="urn:microsoft.com/office/officeart/2005/8/layout/vList2"/>
    <dgm:cxn modelId="{E1E4F927-9F92-48F4-B849-C563E3C605D7}" srcId="{34F5AD13-E91D-4402-850C-1DE2974AE97E}" destId="{91FEDCE1-3A3F-4FA7-A080-F1FDEFF63642}" srcOrd="3" destOrd="0" parTransId="{2A18E445-8138-4A67-B24C-A1D1F73BAB06}" sibTransId="{C67C0849-84CA-44C2-AEE1-A606C506187C}"/>
    <dgm:cxn modelId="{48660D35-867C-43AF-905F-53AA4887BEFB}" srcId="{34F5AD13-E91D-4402-850C-1DE2974AE97E}" destId="{07832EFD-5769-4956-96DE-2F4DBF285682}" srcOrd="0" destOrd="0" parTransId="{9203FEAE-A874-419F-9C89-3A3B7ACA2089}" sibTransId="{03DC7D48-0145-4594-A658-6C32CFF2C5DA}"/>
    <dgm:cxn modelId="{DBEB39E6-7A1D-4F58-AA51-D3796A27133F}" type="presOf" srcId="{C7F2855A-CB8F-4E5F-9D9E-CCB45B9833CF}" destId="{19FF9D79-49F4-402F-9537-BBF2F6F096AD}" srcOrd="0" destOrd="0" presId="urn:microsoft.com/office/officeart/2005/8/layout/vList2"/>
    <dgm:cxn modelId="{A6B6EE7C-2BEE-42C0-805C-5481C58DDCF6}" srcId="{34F5AD13-E91D-4402-850C-1DE2974AE97E}" destId="{C7F2855A-CB8F-4E5F-9D9E-CCB45B9833CF}" srcOrd="4" destOrd="0" parTransId="{E711C951-42B3-4907-8550-70E77D66DB3F}" sibTransId="{E6111CDB-08DE-430E-A992-E49701B7DB61}"/>
    <dgm:cxn modelId="{FECD6EB7-85B6-4E0C-AF2B-02F985C11197}" type="presOf" srcId="{34F5AD13-E91D-4402-850C-1DE2974AE97E}" destId="{4536C1C0-E6F3-4F1E-8D56-798FE0439A58}" srcOrd="0" destOrd="0" presId="urn:microsoft.com/office/officeart/2005/8/layout/vList2"/>
    <dgm:cxn modelId="{87B907B4-FB61-4432-809D-83962B250CA1}" type="presOf" srcId="{91FEDCE1-3A3F-4FA7-A080-F1FDEFF63642}" destId="{2BE615AA-2955-45C2-9919-3764AF2F30B1}" srcOrd="0" destOrd="0" presId="urn:microsoft.com/office/officeart/2005/8/layout/vList2"/>
    <dgm:cxn modelId="{C3FEA7A4-FDB0-415F-93BF-55C6FABBA32E}" type="presParOf" srcId="{4536C1C0-E6F3-4F1E-8D56-798FE0439A58}" destId="{856920FC-CF76-41D8-B001-8DFF6AC57CCE}" srcOrd="0" destOrd="0" presId="urn:microsoft.com/office/officeart/2005/8/layout/vList2"/>
    <dgm:cxn modelId="{04C3431B-CDD3-4268-ABCD-85C404AC9C4D}" type="presParOf" srcId="{4536C1C0-E6F3-4F1E-8D56-798FE0439A58}" destId="{E7043A65-6476-4919-8A04-791DEAA443AA}" srcOrd="1" destOrd="0" presId="urn:microsoft.com/office/officeart/2005/8/layout/vList2"/>
    <dgm:cxn modelId="{71681E1C-9234-4D22-BA64-E924AD0FB121}" type="presParOf" srcId="{4536C1C0-E6F3-4F1E-8D56-798FE0439A58}" destId="{FD559D89-04AE-4AF0-AB4B-D2CA14F2076C}" srcOrd="2" destOrd="0" presId="urn:microsoft.com/office/officeart/2005/8/layout/vList2"/>
    <dgm:cxn modelId="{14D8786A-0EA9-4A14-8E69-862FAF09D203}" type="presParOf" srcId="{4536C1C0-E6F3-4F1E-8D56-798FE0439A58}" destId="{64065DBF-CF6A-4173-95B4-960B7911833A}" srcOrd="3" destOrd="0" presId="urn:microsoft.com/office/officeart/2005/8/layout/vList2"/>
    <dgm:cxn modelId="{AD163F6B-EA8E-4231-9C26-90B004B85F1D}" type="presParOf" srcId="{4536C1C0-E6F3-4F1E-8D56-798FE0439A58}" destId="{15E49D89-2264-4C20-A2C9-D7ACCF5190F4}" srcOrd="4" destOrd="0" presId="urn:microsoft.com/office/officeart/2005/8/layout/vList2"/>
    <dgm:cxn modelId="{19F1BE30-A11E-4208-B015-5CE572C111C2}" type="presParOf" srcId="{4536C1C0-E6F3-4F1E-8D56-798FE0439A58}" destId="{9D63922C-8623-4EAA-90CE-607E79B73A0C}" srcOrd="5" destOrd="0" presId="urn:microsoft.com/office/officeart/2005/8/layout/vList2"/>
    <dgm:cxn modelId="{EA95F67F-BC24-4AAC-93D7-4F4E0D8D7433}" type="presParOf" srcId="{4536C1C0-E6F3-4F1E-8D56-798FE0439A58}" destId="{2BE615AA-2955-45C2-9919-3764AF2F30B1}" srcOrd="6" destOrd="0" presId="urn:microsoft.com/office/officeart/2005/8/layout/vList2"/>
    <dgm:cxn modelId="{6FFC8C22-BA03-4CE4-BB08-AA3E66CFB97F}" type="presParOf" srcId="{4536C1C0-E6F3-4F1E-8D56-798FE0439A58}" destId="{791472F6-3ECD-47DB-AC9B-8540ABA01687}" srcOrd="7" destOrd="0" presId="urn:microsoft.com/office/officeart/2005/8/layout/vList2"/>
    <dgm:cxn modelId="{CB5B7CDC-196B-4D44-B16E-A145EA0B4E66}" type="presParOf" srcId="{4536C1C0-E6F3-4F1E-8D56-798FE0439A58}" destId="{19FF9D79-49F4-402F-9537-BBF2F6F096A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r>
            <a:rPr lang="ru-RU" sz="1400" b="0" i="0" u="none" dirty="0" smtClean="0"/>
            <a:t>В целях обеспечения антитеррористической защищенности торгового объекта (территории) первой или второй категории правообладателем торгового объекта (территории) организуется его физическая охрана.</a:t>
          </a:r>
          <a:endParaRPr lang="ru-RU" sz="1400" i="0" u="none"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9CB052EA-A5E7-464D-9C8B-58231901DCC9}">
      <dgm:prSet custT="1"/>
      <dgm:spPr/>
      <dgm:t>
        <a:bodyPr/>
        <a:lstStyle/>
        <a:p>
          <a:pPr algn="ctr" rtl="0"/>
          <a:r>
            <a:rPr lang="ru-RU" sz="1400" b="0" i="0" u="none" dirty="0" smtClean="0"/>
            <a:t>К обеспечению физической охраны торгового объекта (территории) привлекаются специализированные организации в порядке, установленном законодательством Российской Федерации.</a:t>
          </a:r>
          <a:endParaRPr lang="ru-RU" sz="1400" b="0" i="0" u="none" dirty="0"/>
        </a:p>
      </dgm:t>
    </dgm:pt>
    <dgm:pt modelId="{567321F2-E717-471C-8215-88AD1045C3FB}" type="parTrans" cxnId="{A9741830-17C0-4475-ACD6-0A18030EDC12}">
      <dgm:prSet/>
      <dgm:spPr/>
      <dgm:t>
        <a:bodyPr/>
        <a:lstStyle/>
        <a:p>
          <a:endParaRPr lang="ru-RU"/>
        </a:p>
      </dgm:t>
    </dgm:pt>
    <dgm:pt modelId="{A855DE80-D521-426E-B64C-EA1CE969607E}" type="sibTrans" cxnId="{A9741830-17C0-4475-ACD6-0A18030EDC12}">
      <dgm:prSet/>
      <dgm:spPr/>
      <dgm:t>
        <a:bodyPr/>
        <a:lstStyle/>
        <a:p>
          <a:endParaRPr lang="ru-RU"/>
        </a:p>
      </dgm:t>
    </dgm:pt>
    <dgm:pt modelId="{6DE8C216-C0AE-4A5D-ADF0-AB9BF703E22B}">
      <dgm:prSet custT="1"/>
      <dgm:spPr/>
      <dgm:t>
        <a:bodyPr/>
        <a:lstStyle/>
        <a:p>
          <a:pPr algn="ctr" rtl="0"/>
          <a:r>
            <a:rPr lang="ru-RU" sz="1400" b="0" i="0" u="none" dirty="0" smtClean="0"/>
            <a:t>Торговый объект (территория) первой категории оборудуется кнопками экстренного вызова (тревожной сигнализации) подразделения вневедомственной охраны войск национальной гвардии Российской Федерации и (или) подразделения физической охраны.</a:t>
          </a:r>
          <a:endParaRPr lang="ru-RU" sz="1400" b="0" i="0" u="none" dirty="0"/>
        </a:p>
      </dgm:t>
    </dgm:pt>
    <dgm:pt modelId="{5D7E3872-FEA3-4649-9FE9-95DC1937F988}" type="parTrans" cxnId="{B6595C06-590F-43DB-9530-AA48EF950A9F}">
      <dgm:prSet/>
      <dgm:spPr/>
    </dgm:pt>
    <dgm:pt modelId="{0EC24FAB-BBE6-4CCF-82AC-7181A540BE5E}" type="sibTrans" cxnId="{B6595C06-590F-43DB-9530-AA48EF950A9F}">
      <dgm:prSet/>
      <dgm:spPr/>
    </dgm:pt>
    <dgm:pt modelId="{34987594-5971-43EB-96F9-80C2A29E7511}">
      <dgm:prSet/>
      <dgm:spPr/>
      <dgm:t>
        <a:bodyPr/>
        <a:lstStyle/>
        <a:p>
          <a:pPr algn="ctr" rtl="0"/>
          <a:r>
            <a:rPr lang="ru-RU" b="0" i="0" u="none" dirty="0" smtClean="0"/>
            <a:t>При получении информации об угрозе совершения террористического акта для своевременного и адекватного реагирования на возникающие террористические угрозы и предупреждения совершения террористического акта на торговом объекте (территории) осуществляются мероприятия по усилению соответствующего режима противодействия терроризму.</a:t>
          </a:r>
          <a:endParaRPr lang="ru-RU" b="0" i="0" u="none" dirty="0"/>
        </a:p>
      </dgm:t>
    </dgm:pt>
    <dgm:pt modelId="{CD134922-E84F-4EA9-BF10-83966DBB5093}" type="parTrans" cxnId="{33315B10-0D4D-44E8-8894-EB7DB32678FF}">
      <dgm:prSet/>
      <dgm:spPr/>
      <dgm:t>
        <a:bodyPr/>
        <a:lstStyle/>
        <a:p>
          <a:endParaRPr lang="ru-RU"/>
        </a:p>
      </dgm:t>
    </dgm:pt>
    <dgm:pt modelId="{9A754D98-85CD-4FEB-8754-C25BB56FEC78}" type="sibTrans" cxnId="{33315B10-0D4D-44E8-8894-EB7DB32678FF}">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4" custScaleY="114363">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25E3A26F-7699-41AC-AD25-F64948FE363E}" type="pres">
      <dgm:prSet presAssocID="{9CB052EA-A5E7-464D-9C8B-58231901DCC9}" presName="parentText" presStyleLbl="node1" presStyleIdx="1" presStyleCnt="4" custScaleY="104481" custLinFactY="-126" custLinFactNeighborX="-348" custLinFactNeighborY="-100000">
        <dgm:presLayoutVars>
          <dgm:chMax val="0"/>
          <dgm:bulletEnabled val="1"/>
        </dgm:presLayoutVars>
      </dgm:prSet>
      <dgm:spPr/>
      <dgm:t>
        <a:bodyPr/>
        <a:lstStyle/>
        <a:p>
          <a:endParaRPr lang="ru-RU"/>
        </a:p>
      </dgm:t>
    </dgm:pt>
    <dgm:pt modelId="{78515447-0D64-4F0B-A3DA-6C6FE6148905}" type="pres">
      <dgm:prSet presAssocID="{A855DE80-D521-426E-B64C-EA1CE969607E}" presName="spacer" presStyleCnt="0"/>
      <dgm:spPr/>
    </dgm:pt>
    <dgm:pt modelId="{8AA397FE-BD83-4D4B-AFF4-452E4B915460}" type="pres">
      <dgm:prSet presAssocID="{6DE8C216-C0AE-4A5D-ADF0-AB9BF703E22B}" presName="parentText" presStyleLbl="node1" presStyleIdx="2" presStyleCnt="4" custScaleY="90005">
        <dgm:presLayoutVars>
          <dgm:chMax val="0"/>
          <dgm:bulletEnabled val="1"/>
        </dgm:presLayoutVars>
      </dgm:prSet>
      <dgm:spPr/>
      <dgm:t>
        <a:bodyPr/>
        <a:lstStyle/>
        <a:p>
          <a:endParaRPr lang="ru-RU"/>
        </a:p>
      </dgm:t>
    </dgm:pt>
    <dgm:pt modelId="{10E2FF5B-EDEE-4632-AAF9-291A2B265FB7}" type="pres">
      <dgm:prSet presAssocID="{0EC24FAB-BBE6-4CCF-82AC-7181A540BE5E}" presName="spacer" presStyleCnt="0"/>
      <dgm:spPr/>
    </dgm:pt>
    <dgm:pt modelId="{32CA1B4A-3CCE-4237-81F6-3B6C5D6FC0BA}" type="pres">
      <dgm:prSet presAssocID="{34987594-5971-43EB-96F9-80C2A29E7511}" presName="parentText" presStyleLbl="node1" presStyleIdx="3" presStyleCnt="4" custScaleY="131878">
        <dgm:presLayoutVars>
          <dgm:chMax val="0"/>
          <dgm:bulletEnabled val="1"/>
        </dgm:presLayoutVars>
      </dgm:prSet>
      <dgm:spPr/>
      <dgm:t>
        <a:bodyPr/>
        <a:lstStyle/>
        <a:p>
          <a:endParaRPr lang="ru-RU"/>
        </a:p>
      </dgm:t>
    </dgm:pt>
  </dgm:ptLst>
  <dgm:cxnLst>
    <dgm:cxn modelId="{A9741830-17C0-4475-ACD6-0A18030EDC12}" srcId="{34F5AD13-E91D-4402-850C-1DE2974AE97E}" destId="{9CB052EA-A5E7-464D-9C8B-58231901DCC9}" srcOrd="1" destOrd="0" parTransId="{567321F2-E717-471C-8215-88AD1045C3FB}" sibTransId="{A855DE80-D521-426E-B64C-EA1CE969607E}"/>
    <dgm:cxn modelId="{48660D35-867C-43AF-905F-53AA4887BEFB}" srcId="{34F5AD13-E91D-4402-850C-1DE2974AE97E}" destId="{07832EFD-5769-4956-96DE-2F4DBF285682}" srcOrd="0" destOrd="0" parTransId="{9203FEAE-A874-419F-9C89-3A3B7ACA2089}" sibTransId="{03DC7D48-0145-4594-A658-6C32CFF2C5DA}"/>
    <dgm:cxn modelId="{33315B10-0D4D-44E8-8894-EB7DB32678FF}" srcId="{34F5AD13-E91D-4402-850C-1DE2974AE97E}" destId="{34987594-5971-43EB-96F9-80C2A29E7511}" srcOrd="3" destOrd="0" parTransId="{CD134922-E84F-4EA9-BF10-83966DBB5093}" sibTransId="{9A754D98-85CD-4FEB-8754-C25BB56FEC78}"/>
    <dgm:cxn modelId="{2DD2D6D1-7B89-4687-9DDC-6B07D01DB3D2}" type="presOf" srcId="{07832EFD-5769-4956-96DE-2F4DBF285682}" destId="{856920FC-CF76-41D8-B001-8DFF6AC57CCE}" srcOrd="0" destOrd="0" presId="urn:microsoft.com/office/officeart/2005/8/layout/vList2"/>
    <dgm:cxn modelId="{B9B6F338-B3EF-4D06-9ADA-E0C0B078EB77}" type="presOf" srcId="{34F5AD13-E91D-4402-850C-1DE2974AE97E}" destId="{4536C1C0-E6F3-4F1E-8D56-798FE0439A58}" srcOrd="0" destOrd="0" presId="urn:microsoft.com/office/officeart/2005/8/layout/vList2"/>
    <dgm:cxn modelId="{B6595C06-590F-43DB-9530-AA48EF950A9F}" srcId="{34F5AD13-E91D-4402-850C-1DE2974AE97E}" destId="{6DE8C216-C0AE-4A5D-ADF0-AB9BF703E22B}" srcOrd="2" destOrd="0" parTransId="{5D7E3872-FEA3-4649-9FE9-95DC1937F988}" sibTransId="{0EC24FAB-BBE6-4CCF-82AC-7181A540BE5E}"/>
    <dgm:cxn modelId="{65146D2D-3888-451B-8B85-CE56E2394154}" type="presOf" srcId="{34987594-5971-43EB-96F9-80C2A29E7511}" destId="{32CA1B4A-3CCE-4237-81F6-3B6C5D6FC0BA}" srcOrd="0" destOrd="0" presId="urn:microsoft.com/office/officeart/2005/8/layout/vList2"/>
    <dgm:cxn modelId="{34DEF1AE-41EF-4BCD-AB2D-74DD29D68412}" type="presOf" srcId="{6DE8C216-C0AE-4A5D-ADF0-AB9BF703E22B}" destId="{8AA397FE-BD83-4D4B-AFF4-452E4B915460}" srcOrd="0" destOrd="0" presId="urn:microsoft.com/office/officeart/2005/8/layout/vList2"/>
    <dgm:cxn modelId="{FEE2B63F-47D0-40F7-80AB-C56606AFBA44}" type="presOf" srcId="{9CB052EA-A5E7-464D-9C8B-58231901DCC9}" destId="{25E3A26F-7699-41AC-AD25-F64948FE363E}" srcOrd="0" destOrd="0" presId="urn:microsoft.com/office/officeart/2005/8/layout/vList2"/>
    <dgm:cxn modelId="{BE03217A-4A84-4D96-833C-CBCA95FBD204}" type="presParOf" srcId="{4536C1C0-E6F3-4F1E-8D56-798FE0439A58}" destId="{856920FC-CF76-41D8-B001-8DFF6AC57CCE}" srcOrd="0" destOrd="0" presId="urn:microsoft.com/office/officeart/2005/8/layout/vList2"/>
    <dgm:cxn modelId="{554AE8EC-A1CE-4CCB-A155-3ABF4D6893ED}" type="presParOf" srcId="{4536C1C0-E6F3-4F1E-8D56-798FE0439A58}" destId="{E7043A65-6476-4919-8A04-791DEAA443AA}" srcOrd="1" destOrd="0" presId="urn:microsoft.com/office/officeart/2005/8/layout/vList2"/>
    <dgm:cxn modelId="{9C55EEB0-AF4D-4FE4-9092-8E0425A500AF}" type="presParOf" srcId="{4536C1C0-E6F3-4F1E-8D56-798FE0439A58}" destId="{25E3A26F-7699-41AC-AD25-F64948FE363E}" srcOrd="2" destOrd="0" presId="urn:microsoft.com/office/officeart/2005/8/layout/vList2"/>
    <dgm:cxn modelId="{F4739B3E-9076-4377-AC61-28367A2BB980}" type="presParOf" srcId="{4536C1C0-E6F3-4F1E-8D56-798FE0439A58}" destId="{78515447-0D64-4F0B-A3DA-6C6FE6148905}" srcOrd="3" destOrd="0" presId="urn:microsoft.com/office/officeart/2005/8/layout/vList2"/>
    <dgm:cxn modelId="{AFD01C04-D12E-45D0-88BE-FA66824F2EF3}" type="presParOf" srcId="{4536C1C0-E6F3-4F1E-8D56-798FE0439A58}" destId="{8AA397FE-BD83-4D4B-AFF4-452E4B915460}" srcOrd="4" destOrd="0" presId="urn:microsoft.com/office/officeart/2005/8/layout/vList2"/>
    <dgm:cxn modelId="{8331D853-447C-4294-934F-5792B142D621}" type="presParOf" srcId="{4536C1C0-E6F3-4F1E-8D56-798FE0439A58}" destId="{10E2FF5B-EDEE-4632-AAF9-291A2B265FB7}" srcOrd="5" destOrd="0" presId="urn:microsoft.com/office/officeart/2005/8/layout/vList2"/>
    <dgm:cxn modelId="{4B5B9FAB-3F48-4D48-A28D-FC5EF3C2B68B}" type="presParOf" srcId="{4536C1C0-E6F3-4F1E-8D56-798FE0439A58}" destId="{32CA1B4A-3CCE-4237-81F6-3B6C5D6FC0BA}"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lnSpc>
              <a:spcPct val="100000"/>
            </a:lnSpc>
          </a:pPr>
          <a:r>
            <a:rPr lang="ru-RU" sz="1400" b="0" i="0" u="none" dirty="0" smtClean="0"/>
            <a:t>При обнаружении угрозы совершения террористического акта на торговом объекте (территории), получении информации (в том числе анонимной) об угрозе совершения террористического акта на торговом объекте (территории) или совершении террористического акта на торговом объекте (территории) руководитель объекта (лицо, его замещающее) либо уполномоченное им лицо незамедлительно информирует об этом любыми доступными средствами связи территориальный орган безопасности, территориальный орган Министерства внутренних дел Российской Федерации, территориальный орган Федеральной службы войск национальной гвардии Российской Федерации и территориальный орган Министерства Российской Федерации по делам гражданской обороны, чрезвычайным ситуациям и ликвидации последствий стихийных бедствий по месту нахождения торгового объекта (территории), а также правообладателя торгового объекта (территории), уполномоченный орган субъекта Российской Федерации и администрацию муниципального образования.</a:t>
          </a:r>
          <a:endParaRPr lang="ru-RU" sz="1400" i="0" u="none"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1" custScaleY="143513">
        <dgm:presLayoutVars>
          <dgm:chMax val="0"/>
          <dgm:bulletEnabled val="1"/>
        </dgm:presLayoutVars>
      </dgm:prSet>
      <dgm:spPr/>
      <dgm:t>
        <a:bodyPr/>
        <a:lstStyle/>
        <a:p>
          <a:endParaRPr lang="ru-RU"/>
        </a:p>
      </dgm:t>
    </dgm:pt>
  </dgm:ptLst>
  <dgm:cxnLst>
    <dgm:cxn modelId="{8B0CE634-39F1-4C79-888A-FC38D00CEACA}" type="presOf" srcId="{07832EFD-5769-4956-96DE-2F4DBF285682}" destId="{856920FC-CF76-41D8-B001-8DFF6AC57CCE}"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05B0A5C8-59D5-47BA-9BD0-37B96D6AC908}" type="presOf" srcId="{34F5AD13-E91D-4402-850C-1DE2974AE97E}" destId="{4536C1C0-E6F3-4F1E-8D56-798FE0439A58}" srcOrd="0" destOrd="0" presId="urn:microsoft.com/office/officeart/2005/8/layout/vList2"/>
    <dgm:cxn modelId="{8A79B749-0F7A-4DBD-8F9F-26C42924B1E4}" type="presParOf" srcId="{4536C1C0-E6F3-4F1E-8D56-798FE0439A58}" destId="{856920FC-CF76-41D8-B001-8DFF6AC57CC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38C877-4A4E-4673-80EA-55936D9DE3DE}" type="doc">
      <dgm:prSet loTypeId="urn:microsoft.com/office/officeart/2005/8/layout/default#1" loCatId="list" qsTypeId="urn:microsoft.com/office/officeart/2005/8/quickstyle/simple3" qsCatId="simple" csTypeId="urn:microsoft.com/office/officeart/2005/8/colors/accent1_2" csCatId="accent1" phldr="1"/>
      <dgm:spPr/>
      <dgm:t>
        <a:bodyPr/>
        <a:lstStyle/>
        <a:p>
          <a:endParaRPr lang="ru-RU"/>
        </a:p>
      </dgm:t>
    </dgm:pt>
    <dgm:pt modelId="{036F578A-F320-454F-92F2-7C7328BF14A7}">
      <dgm:prSet custT="1"/>
      <dgm:spPr/>
      <dgm:t>
        <a:bodyPr/>
        <a:lstStyle/>
        <a:p>
          <a:pPr rtl="0"/>
          <a:r>
            <a:rPr lang="ru-RU" sz="1300" b="1" i="1" u="sng" dirty="0" smtClean="0"/>
            <a:t>Физические лица</a:t>
          </a:r>
          <a:endParaRPr lang="ru-RU" sz="1300" u="none" dirty="0" smtClean="0"/>
        </a:p>
        <a:p>
          <a:pPr rtl="0"/>
          <a:r>
            <a:rPr lang="ru-RU" sz="1300" b="1" i="1" u="none" dirty="0" smtClean="0"/>
            <a:t>-</a:t>
          </a:r>
          <a:r>
            <a:rPr lang="ru-RU" sz="1300" b="0" i="0" u="none" dirty="0" smtClean="0"/>
            <a:t> осуществляющие предпринимательскую деятельность без образования юр. лица;</a:t>
          </a:r>
        </a:p>
        <a:p>
          <a:pPr rtl="0"/>
          <a:r>
            <a:rPr lang="ru-RU" sz="1300" b="0" i="0" u="none" dirty="0" smtClean="0"/>
            <a:t>- либо использующие принадлежащее им имущество в социальных, благотворительных, культурных, образовательных или иных общественно полезных целях, не связанных с извлечением прибыли</a:t>
          </a:r>
          <a:endParaRPr lang="ru-RU" sz="1300" dirty="0"/>
        </a:p>
      </dgm:t>
    </dgm:pt>
    <dgm:pt modelId="{052DA088-8880-4B00-BF0B-A6EEC1625AEB}" type="parTrans" cxnId="{D74FECC3-E98D-44CD-983D-B188C9722CE9}">
      <dgm:prSet/>
      <dgm:spPr/>
      <dgm:t>
        <a:bodyPr/>
        <a:lstStyle/>
        <a:p>
          <a:endParaRPr lang="ru-RU"/>
        </a:p>
      </dgm:t>
    </dgm:pt>
    <dgm:pt modelId="{E3DAE505-924C-4CCE-849C-D3E905941D40}" type="sibTrans" cxnId="{D74FECC3-E98D-44CD-983D-B188C9722CE9}">
      <dgm:prSet/>
      <dgm:spPr/>
      <dgm:t>
        <a:bodyPr/>
        <a:lstStyle/>
        <a:p>
          <a:endParaRPr lang="ru-RU"/>
        </a:p>
      </dgm:t>
    </dgm:pt>
    <dgm:pt modelId="{1BD75017-0507-41BF-829F-53DE8574DBA8}">
      <dgm:prSet custT="1"/>
      <dgm:spPr/>
      <dgm:t>
        <a:bodyPr/>
        <a:lstStyle/>
        <a:p>
          <a:pPr rtl="0"/>
          <a:r>
            <a:rPr lang="ru-RU" sz="1300" b="1" i="1" u="sng" dirty="0" smtClean="0"/>
            <a:t>Юридические лица</a:t>
          </a:r>
          <a:endParaRPr lang="ru-RU" sz="1300" dirty="0"/>
        </a:p>
      </dgm:t>
    </dgm:pt>
    <dgm:pt modelId="{C2AAEB00-4B5B-4E06-95D5-58CD37CFC143}" type="parTrans" cxnId="{1E8DA3CC-C64E-477F-BA2D-CCE651AC29ED}">
      <dgm:prSet/>
      <dgm:spPr/>
      <dgm:t>
        <a:bodyPr/>
        <a:lstStyle/>
        <a:p>
          <a:endParaRPr lang="ru-RU"/>
        </a:p>
      </dgm:t>
    </dgm:pt>
    <dgm:pt modelId="{460FC41E-67A3-40F6-8387-624036DD6BE6}" type="sibTrans" cxnId="{1E8DA3CC-C64E-477F-BA2D-CCE651AC29ED}">
      <dgm:prSet/>
      <dgm:spPr/>
      <dgm:t>
        <a:bodyPr/>
        <a:lstStyle/>
        <a:p>
          <a:endParaRPr lang="ru-RU"/>
        </a:p>
      </dgm:t>
    </dgm:pt>
    <dgm:pt modelId="{3176CE17-EFF1-47F3-BBB9-62FE79CC68F6}">
      <dgm:prSet custT="1"/>
      <dgm:spPr/>
      <dgm:t>
        <a:bodyPr/>
        <a:lstStyle/>
        <a:p>
          <a:pPr rtl="0"/>
          <a:r>
            <a:rPr lang="ru-RU" sz="1300" b="0" i="1" u="none" dirty="0" smtClean="0"/>
            <a:t>выполняют требования к антитеррористической защищенности объектов (территорий), используемых для осуществления указанных видов деятельности и находящихся в их собственности или принадлежащих им на ином законном основании.</a:t>
          </a:r>
          <a:endParaRPr lang="ru-RU" sz="1300" dirty="0"/>
        </a:p>
      </dgm:t>
    </dgm:pt>
    <dgm:pt modelId="{DF2CAAAF-45D7-47FB-AF0C-1866642ECB4E}" type="parTrans" cxnId="{A114828D-F5A5-4DFD-A900-FE12DE88A208}">
      <dgm:prSet/>
      <dgm:spPr/>
      <dgm:t>
        <a:bodyPr/>
        <a:lstStyle/>
        <a:p>
          <a:endParaRPr lang="ru-RU"/>
        </a:p>
      </dgm:t>
    </dgm:pt>
    <dgm:pt modelId="{8A3110E6-BEE3-4885-990C-5E98565AD0BF}" type="sibTrans" cxnId="{A114828D-F5A5-4DFD-A900-FE12DE88A208}">
      <dgm:prSet/>
      <dgm:spPr/>
      <dgm:t>
        <a:bodyPr/>
        <a:lstStyle/>
        <a:p>
          <a:endParaRPr lang="ru-RU"/>
        </a:p>
      </dgm:t>
    </dgm:pt>
    <dgm:pt modelId="{AFA10E94-A8A6-444A-908E-79178ED89FF0}">
      <dgm:prSet custT="1"/>
      <dgm:spPr/>
      <dgm:t>
        <a:bodyPr/>
        <a:lstStyle/>
        <a:p>
          <a:pPr rtl="0"/>
          <a:r>
            <a:rPr lang="ru-RU" sz="1300" b="0" i="1" u="none" dirty="0" smtClean="0"/>
            <a:t>обеспечивают выполнение  требований к антитеррористической защищенности объектов, находящихся в их собственности или принадлежащих им на ином законном основании.</a:t>
          </a:r>
          <a:endParaRPr lang="ru-RU" sz="1300" dirty="0"/>
        </a:p>
      </dgm:t>
    </dgm:pt>
    <dgm:pt modelId="{D39DB46A-919E-46AC-AD68-89DA21348C70}" type="parTrans" cxnId="{F7EC6BBB-4CCF-4119-9F9C-308D776777B4}">
      <dgm:prSet/>
      <dgm:spPr/>
      <dgm:t>
        <a:bodyPr/>
        <a:lstStyle/>
        <a:p>
          <a:endParaRPr lang="ru-RU"/>
        </a:p>
      </dgm:t>
    </dgm:pt>
    <dgm:pt modelId="{E65B44DB-4527-4506-BC27-E676707163F1}" type="sibTrans" cxnId="{F7EC6BBB-4CCF-4119-9F9C-308D776777B4}">
      <dgm:prSet/>
      <dgm:spPr/>
      <dgm:t>
        <a:bodyPr/>
        <a:lstStyle/>
        <a:p>
          <a:endParaRPr lang="ru-RU"/>
        </a:p>
      </dgm:t>
    </dgm:pt>
    <dgm:pt modelId="{11A95978-0E6D-419F-84F9-BA75E6B210E8}">
      <dgm:prSet custT="1"/>
      <dgm:spPr/>
      <dgm:t>
        <a:bodyPr/>
        <a:lstStyle/>
        <a:p>
          <a:pPr rtl="0"/>
          <a:r>
            <a:rPr lang="ru-RU" sz="1300" b="1" i="1" dirty="0" smtClean="0"/>
            <a:t>Антитеррористическая защищенность объекта (территории)</a:t>
          </a:r>
          <a:r>
            <a:rPr lang="ru-RU" sz="1300" dirty="0" smtClean="0"/>
            <a:t> - состояние защищенности здания, строения, сооружения, иного объекта места массового пребывания людей, препятствующее совершению террористического акта.</a:t>
          </a:r>
          <a:br>
            <a:rPr lang="ru-RU" sz="1300" dirty="0" smtClean="0"/>
          </a:br>
          <a:r>
            <a:rPr lang="ru-RU" sz="1300" dirty="0" smtClean="0"/>
            <a:t>При этом под местом массового пребывания людей понимается территория  (место) общего пользования, на котором при определенных условиях </a:t>
          </a:r>
          <a:r>
            <a:rPr lang="ru-RU" sz="1300" b="1" dirty="0" smtClean="0"/>
            <a:t>может одновременно находиться </a:t>
          </a:r>
          <a:r>
            <a:rPr lang="ru-RU" sz="1300" b="1" i="1" dirty="0" smtClean="0"/>
            <a:t>более пятидесяти человек.</a:t>
          </a:r>
          <a:endParaRPr lang="ru-RU" sz="1300" dirty="0"/>
        </a:p>
      </dgm:t>
    </dgm:pt>
    <dgm:pt modelId="{6ACEECEF-FAB2-4F0B-BB82-6DC1F56F4BD4}" type="parTrans" cxnId="{4576655C-0196-4B52-A5F6-E96A6190E9EF}">
      <dgm:prSet/>
      <dgm:spPr/>
    </dgm:pt>
    <dgm:pt modelId="{BBDEEC13-3D37-4F42-8606-F654F03D0F22}" type="sibTrans" cxnId="{4576655C-0196-4B52-A5F6-E96A6190E9EF}">
      <dgm:prSet/>
      <dgm:spPr/>
    </dgm:pt>
    <dgm:pt modelId="{4ADE8478-44DC-421E-AF4E-2C25DA0DB1B9}" type="pres">
      <dgm:prSet presAssocID="{5C38C877-4A4E-4673-80EA-55936D9DE3DE}" presName="diagram" presStyleCnt="0">
        <dgm:presLayoutVars>
          <dgm:dir/>
          <dgm:resizeHandles val="exact"/>
        </dgm:presLayoutVars>
      </dgm:prSet>
      <dgm:spPr/>
      <dgm:t>
        <a:bodyPr/>
        <a:lstStyle/>
        <a:p>
          <a:endParaRPr lang="ru-RU"/>
        </a:p>
      </dgm:t>
    </dgm:pt>
    <dgm:pt modelId="{89826338-F72A-4C7C-A77E-66A37394E030}" type="pres">
      <dgm:prSet presAssocID="{036F578A-F320-454F-92F2-7C7328BF14A7}" presName="node" presStyleLbl="node1" presStyleIdx="0" presStyleCnt="5" custScaleX="130048" custScaleY="111953" custLinFactNeighborX="-7520" custLinFactNeighborY="8302">
        <dgm:presLayoutVars>
          <dgm:bulletEnabled val="1"/>
        </dgm:presLayoutVars>
      </dgm:prSet>
      <dgm:spPr/>
      <dgm:t>
        <a:bodyPr/>
        <a:lstStyle/>
        <a:p>
          <a:endParaRPr lang="ru-RU"/>
        </a:p>
      </dgm:t>
    </dgm:pt>
    <dgm:pt modelId="{5A090ACE-F538-43B3-AF9F-FBB780EB65F8}" type="pres">
      <dgm:prSet presAssocID="{E3DAE505-924C-4CCE-849C-D3E905941D40}" presName="sibTrans" presStyleCnt="0"/>
      <dgm:spPr/>
    </dgm:pt>
    <dgm:pt modelId="{3A9530C3-73AF-4F39-BF97-4DCCF02CE307}" type="pres">
      <dgm:prSet presAssocID="{1BD75017-0507-41BF-829F-53DE8574DBA8}" presName="node" presStyleLbl="node1" presStyleIdx="1" presStyleCnt="5" custScaleX="129707" custScaleY="111953" custLinFactNeighborX="4845" custLinFactNeighborY="8302">
        <dgm:presLayoutVars>
          <dgm:bulletEnabled val="1"/>
        </dgm:presLayoutVars>
      </dgm:prSet>
      <dgm:spPr/>
      <dgm:t>
        <a:bodyPr/>
        <a:lstStyle/>
        <a:p>
          <a:endParaRPr lang="ru-RU"/>
        </a:p>
      </dgm:t>
    </dgm:pt>
    <dgm:pt modelId="{2F322A79-3516-4421-8E6E-09AB6D021B28}" type="pres">
      <dgm:prSet presAssocID="{460FC41E-67A3-40F6-8387-624036DD6BE6}" presName="sibTrans" presStyleCnt="0"/>
      <dgm:spPr/>
    </dgm:pt>
    <dgm:pt modelId="{4E237FE1-C850-4753-9347-1A9664B95C95}" type="pres">
      <dgm:prSet presAssocID="{3176CE17-EFF1-47F3-BBB9-62FE79CC68F6}" presName="node" presStyleLbl="node1" presStyleIdx="2" presStyleCnt="5" custScaleX="130046" custLinFactNeighborX="-7521" custLinFactNeighborY="4313">
        <dgm:presLayoutVars>
          <dgm:bulletEnabled val="1"/>
        </dgm:presLayoutVars>
      </dgm:prSet>
      <dgm:spPr/>
      <dgm:t>
        <a:bodyPr/>
        <a:lstStyle/>
        <a:p>
          <a:endParaRPr lang="ru-RU"/>
        </a:p>
      </dgm:t>
    </dgm:pt>
    <dgm:pt modelId="{C7B630E0-CC34-4713-8D8E-EC897D2B0C12}" type="pres">
      <dgm:prSet presAssocID="{8A3110E6-BEE3-4885-990C-5E98565AD0BF}" presName="sibTrans" presStyleCnt="0"/>
      <dgm:spPr/>
    </dgm:pt>
    <dgm:pt modelId="{52D3DE27-408B-4EE7-9BF2-672DF25ABDA5}" type="pres">
      <dgm:prSet presAssocID="{AFA10E94-A8A6-444A-908E-79178ED89FF0}" presName="node" presStyleLbl="node1" presStyleIdx="3" presStyleCnt="5" custScaleX="130360" custLinFactNeighborX="5173" custLinFactNeighborY="4313">
        <dgm:presLayoutVars>
          <dgm:bulletEnabled val="1"/>
        </dgm:presLayoutVars>
      </dgm:prSet>
      <dgm:spPr/>
      <dgm:t>
        <a:bodyPr/>
        <a:lstStyle/>
        <a:p>
          <a:endParaRPr lang="ru-RU"/>
        </a:p>
      </dgm:t>
    </dgm:pt>
    <dgm:pt modelId="{CA0B7655-40E8-443A-B5B2-8092F274DB01}" type="pres">
      <dgm:prSet presAssocID="{E65B44DB-4527-4506-BC27-E676707163F1}" presName="sibTrans" presStyleCnt="0"/>
      <dgm:spPr/>
    </dgm:pt>
    <dgm:pt modelId="{2D54F028-0D5E-4C82-8579-06E4AE329B85}" type="pres">
      <dgm:prSet presAssocID="{11A95978-0E6D-419F-84F9-BA75E6B210E8}" presName="node" presStyleLbl="node1" presStyleIdx="4" presStyleCnt="5" custScaleX="285448" custScaleY="67577" custLinFactNeighborY="-3850">
        <dgm:presLayoutVars>
          <dgm:bulletEnabled val="1"/>
        </dgm:presLayoutVars>
      </dgm:prSet>
      <dgm:spPr/>
      <dgm:t>
        <a:bodyPr/>
        <a:lstStyle/>
        <a:p>
          <a:endParaRPr lang="ru-RU"/>
        </a:p>
      </dgm:t>
    </dgm:pt>
  </dgm:ptLst>
  <dgm:cxnLst>
    <dgm:cxn modelId="{B4CBC09D-A5A8-4B29-B6AB-9F5D0DCEDF3F}" type="presOf" srcId="{3176CE17-EFF1-47F3-BBB9-62FE79CC68F6}" destId="{4E237FE1-C850-4753-9347-1A9664B95C95}" srcOrd="0" destOrd="0" presId="urn:microsoft.com/office/officeart/2005/8/layout/default#1"/>
    <dgm:cxn modelId="{ED6BF97B-80BE-4449-A07D-F3FC53D94C4B}" type="presOf" srcId="{AFA10E94-A8A6-444A-908E-79178ED89FF0}" destId="{52D3DE27-408B-4EE7-9BF2-672DF25ABDA5}" srcOrd="0" destOrd="0" presId="urn:microsoft.com/office/officeart/2005/8/layout/default#1"/>
    <dgm:cxn modelId="{A114828D-F5A5-4DFD-A900-FE12DE88A208}" srcId="{5C38C877-4A4E-4673-80EA-55936D9DE3DE}" destId="{3176CE17-EFF1-47F3-BBB9-62FE79CC68F6}" srcOrd="2" destOrd="0" parTransId="{DF2CAAAF-45D7-47FB-AF0C-1866642ECB4E}" sibTransId="{8A3110E6-BEE3-4885-990C-5E98565AD0BF}"/>
    <dgm:cxn modelId="{40126B69-E3CA-4E28-8EF1-9FF5E136DC3A}" type="presOf" srcId="{1BD75017-0507-41BF-829F-53DE8574DBA8}" destId="{3A9530C3-73AF-4F39-BF97-4DCCF02CE307}" srcOrd="0" destOrd="0" presId="urn:microsoft.com/office/officeart/2005/8/layout/default#1"/>
    <dgm:cxn modelId="{F7EC6BBB-4CCF-4119-9F9C-308D776777B4}" srcId="{5C38C877-4A4E-4673-80EA-55936D9DE3DE}" destId="{AFA10E94-A8A6-444A-908E-79178ED89FF0}" srcOrd="3" destOrd="0" parTransId="{D39DB46A-919E-46AC-AD68-89DA21348C70}" sibTransId="{E65B44DB-4527-4506-BC27-E676707163F1}"/>
    <dgm:cxn modelId="{4576655C-0196-4B52-A5F6-E96A6190E9EF}" srcId="{5C38C877-4A4E-4673-80EA-55936D9DE3DE}" destId="{11A95978-0E6D-419F-84F9-BA75E6B210E8}" srcOrd="4" destOrd="0" parTransId="{6ACEECEF-FAB2-4F0B-BB82-6DC1F56F4BD4}" sibTransId="{BBDEEC13-3D37-4F42-8606-F654F03D0F22}"/>
    <dgm:cxn modelId="{59A3888F-1CBA-4EB7-94C3-0ED61D852909}" type="presOf" srcId="{036F578A-F320-454F-92F2-7C7328BF14A7}" destId="{89826338-F72A-4C7C-A77E-66A37394E030}" srcOrd="0" destOrd="0" presId="urn:microsoft.com/office/officeart/2005/8/layout/default#1"/>
    <dgm:cxn modelId="{1E8DA3CC-C64E-477F-BA2D-CCE651AC29ED}" srcId="{5C38C877-4A4E-4673-80EA-55936D9DE3DE}" destId="{1BD75017-0507-41BF-829F-53DE8574DBA8}" srcOrd="1" destOrd="0" parTransId="{C2AAEB00-4B5B-4E06-95D5-58CD37CFC143}" sibTransId="{460FC41E-67A3-40F6-8387-624036DD6BE6}"/>
    <dgm:cxn modelId="{A4F2BC97-083C-4348-9C04-6EBDBDA13BAB}" type="presOf" srcId="{11A95978-0E6D-419F-84F9-BA75E6B210E8}" destId="{2D54F028-0D5E-4C82-8579-06E4AE329B85}" srcOrd="0" destOrd="0" presId="urn:microsoft.com/office/officeart/2005/8/layout/default#1"/>
    <dgm:cxn modelId="{AE50B838-A701-4EF2-8ED6-CF8DFA18A3D1}" type="presOf" srcId="{5C38C877-4A4E-4673-80EA-55936D9DE3DE}" destId="{4ADE8478-44DC-421E-AF4E-2C25DA0DB1B9}" srcOrd="0" destOrd="0" presId="urn:microsoft.com/office/officeart/2005/8/layout/default#1"/>
    <dgm:cxn modelId="{D74FECC3-E98D-44CD-983D-B188C9722CE9}" srcId="{5C38C877-4A4E-4673-80EA-55936D9DE3DE}" destId="{036F578A-F320-454F-92F2-7C7328BF14A7}" srcOrd="0" destOrd="0" parTransId="{052DA088-8880-4B00-BF0B-A6EEC1625AEB}" sibTransId="{E3DAE505-924C-4CCE-849C-D3E905941D40}"/>
    <dgm:cxn modelId="{01FA29E2-5FA6-4444-A01A-3C7E184AB161}" type="presParOf" srcId="{4ADE8478-44DC-421E-AF4E-2C25DA0DB1B9}" destId="{89826338-F72A-4C7C-A77E-66A37394E030}" srcOrd="0" destOrd="0" presId="urn:microsoft.com/office/officeart/2005/8/layout/default#1"/>
    <dgm:cxn modelId="{7F7BDD5D-7321-4EB8-8C2B-D68DEC029CA8}" type="presParOf" srcId="{4ADE8478-44DC-421E-AF4E-2C25DA0DB1B9}" destId="{5A090ACE-F538-43B3-AF9F-FBB780EB65F8}" srcOrd="1" destOrd="0" presId="urn:microsoft.com/office/officeart/2005/8/layout/default#1"/>
    <dgm:cxn modelId="{FC99789A-031C-4599-AE9C-EE14F97A3C8D}" type="presParOf" srcId="{4ADE8478-44DC-421E-AF4E-2C25DA0DB1B9}" destId="{3A9530C3-73AF-4F39-BF97-4DCCF02CE307}" srcOrd="2" destOrd="0" presId="urn:microsoft.com/office/officeart/2005/8/layout/default#1"/>
    <dgm:cxn modelId="{DA95177A-9DB2-46B4-81E6-4F2B58F13648}" type="presParOf" srcId="{4ADE8478-44DC-421E-AF4E-2C25DA0DB1B9}" destId="{2F322A79-3516-4421-8E6E-09AB6D021B28}" srcOrd="3" destOrd="0" presId="urn:microsoft.com/office/officeart/2005/8/layout/default#1"/>
    <dgm:cxn modelId="{101162A7-0FA6-4436-8327-8F7F130A8950}" type="presParOf" srcId="{4ADE8478-44DC-421E-AF4E-2C25DA0DB1B9}" destId="{4E237FE1-C850-4753-9347-1A9664B95C95}" srcOrd="4" destOrd="0" presId="urn:microsoft.com/office/officeart/2005/8/layout/default#1"/>
    <dgm:cxn modelId="{C344CAEC-BCAC-47CF-89E0-0BCC61B3714D}" type="presParOf" srcId="{4ADE8478-44DC-421E-AF4E-2C25DA0DB1B9}" destId="{C7B630E0-CC34-4713-8D8E-EC897D2B0C12}" srcOrd="5" destOrd="0" presId="urn:microsoft.com/office/officeart/2005/8/layout/default#1"/>
    <dgm:cxn modelId="{7746F474-5E6A-4201-B4A7-EDDCA98F9CC8}" type="presParOf" srcId="{4ADE8478-44DC-421E-AF4E-2C25DA0DB1B9}" destId="{52D3DE27-408B-4EE7-9BF2-672DF25ABDA5}" srcOrd="6" destOrd="0" presId="urn:microsoft.com/office/officeart/2005/8/layout/default#1"/>
    <dgm:cxn modelId="{CC5FFB7A-7C93-4F27-9D4A-C76A972379FA}" type="presParOf" srcId="{4ADE8478-44DC-421E-AF4E-2C25DA0DB1B9}" destId="{CA0B7655-40E8-443A-B5B2-8092F274DB01}" srcOrd="7" destOrd="0" presId="urn:microsoft.com/office/officeart/2005/8/layout/default#1"/>
    <dgm:cxn modelId="{D1C85CC6-5139-495D-A7C6-B693FE823DA7}" type="presParOf" srcId="{4ADE8478-44DC-421E-AF4E-2C25DA0DB1B9}" destId="{2D54F028-0D5E-4C82-8579-06E4AE329B85}" srcOrd="8"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34F5AD13-E91D-4402-850C-1DE2974AE97E}"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ru-RU"/>
        </a:p>
      </dgm:t>
    </dgm:pt>
    <dgm:pt modelId="{C501BFAA-B8E6-4805-BB66-2F4973C0A878}">
      <dgm:prSet phldrT="[Текст]" custT="1"/>
      <dgm:spPr/>
      <dgm:t>
        <a:bodyPr/>
        <a:lstStyle/>
        <a:p>
          <a:pPr rtl="0"/>
          <a:r>
            <a:rPr lang="ru-RU" sz="1400" b="0" i="0" u="none" dirty="0" smtClean="0"/>
            <a:t>При передаче информации с помощью средств связи лицо, передающее информацию, сообщает:</a:t>
          </a:r>
          <a:endParaRPr lang="ru-RU" sz="1400" dirty="0"/>
        </a:p>
      </dgm:t>
    </dgm:pt>
    <dgm:pt modelId="{6103CE85-9F14-4965-BE1E-B28108BAC70E}" type="parTrans" cxnId="{4E2EF4BB-C6BE-4B1F-A453-8A790CC988D2}">
      <dgm:prSet/>
      <dgm:spPr/>
      <dgm:t>
        <a:bodyPr/>
        <a:lstStyle/>
        <a:p>
          <a:endParaRPr lang="ru-RU"/>
        </a:p>
      </dgm:t>
    </dgm:pt>
    <dgm:pt modelId="{A80EB43D-0C2D-40F0-A138-B0CBA6E8F00D}" type="sibTrans" cxnId="{4E2EF4BB-C6BE-4B1F-A453-8A790CC988D2}">
      <dgm:prSet/>
      <dgm:spPr/>
      <dgm:t>
        <a:bodyPr/>
        <a:lstStyle/>
        <a:p>
          <a:endParaRPr lang="ru-RU"/>
        </a:p>
      </dgm:t>
    </dgm:pt>
    <dgm:pt modelId="{8673B360-6BDA-453F-9675-E5216D3A2853}">
      <dgm:prSet custT="1"/>
      <dgm:spPr/>
      <dgm:t>
        <a:bodyPr/>
        <a:lstStyle/>
        <a:p>
          <a:pPr rtl="0"/>
          <a:r>
            <a:rPr lang="ru-RU" sz="1400" b="0" i="0" u="none" dirty="0" smtClean="0"/>
            <a:t>д) другие значимые сведения по запросу правоохранительных органов.</a:t>
          </a:r>
          <a:endParaRPr lang="ru-RU" sz="1400" dirty="0"/>
        </a:p>
      </dgm:t>
    </dgm:pt>
    <dgm:pt modelId="{6D800D5A-5DF4-46E5-97A8-63C28049B96D}" type="sibTrans" cxnId="{4633581C-9F96-41DD-AAB6-E739EAEABCF2}">
      <dgm:prSet/>
      <dgm:spPr/>
      <dgm:t>
        <a:bodyPr/>
        <a:lstStyle/>
        <a:p>
          <a:endParaRPr lang="ru-RU"/>
        </a:p>
      </dgm:t>
    </dgm:pt>
    <dgm:pt modelId="{97061D1A-E3D6-4DEB-B943-1E8E9C192F51}" type="parTrans" cxnId="{4633581C-9F96-41DD-AAB6-E739EAEABCF2}">
      <dgm:prSet/>
      <dgm:spPr/>
      <dgm:t>
        <a:bodyPr/>
        <a:lstStyle/>
        <a:p>
          <a:endParaRPr lang="ru-RU"/>
        </a:p>
      </dgm:t>
    </dgm:pt>
    <dgm:pt modelId="{49E3EA19-E981-4201-8A86-C0710200C28C}">
      <dgm:prSet custT="1"/>
      <dgm:spPr/>
      <dgm:t>
        <a:bodyPr/>
        <a:lstStyle/>
        <a:p>
          <a:pPr rtl="0"/>
          <a:r>
            <a:rPr lang="ru-RU" sz="1400" b="0" i="0" u="none" dirty="0" smtClean="0"/>
            <a:t>а) свои фамилию, имя, отчество и должность;</a:t>
          </a:r>
          <a:endParaRPr lang="ru-RU" sz="1400" dirty="0"/>
        </a:p>
      </dgm:t>
    </dgm:pt>
    <dgm:pt modelId="{3F663907-5ADB-4DCE-9049-DEC618DC305D}" type="parTrans" cxnId="{9016FEA9-791C-41E8-B866-5181ABEE6531}">
      <dgm:prSet/>
      <dgm:spPr/>
      <dgm:t>
        <a:bodyPr/>
        <a:lstStyle/>
        <a:p>
          <a:endParaRPr lang="ru-RU"/>
        </a:p>
      </dgm:t>
    </dgm:pt>
    <dgm:pt modelId="{4D151C38-74B0-4693-9525-F0CA35F0E692}" type="sibTrans" cxnId="{9016FEA9-791C-41E8-B866-5181ABEE6531}">
      <dgm:prSet/>
      <dgm:spPr/>
      <dgm:t>
        <a:bodyPr/>
        <a:lstStyle/>
        <a:p>
          <a:endParaRPr lang="ru-RU"/>
        </a:p>
      </dgm:t>
    </dgm:pt>
    <dgm:pt modelId="{A1F78AC0-5529-4904-8A8F-066630F07AB4}">
      <dgm:prSet custT="1"/>
      <dgm:spPr/>
      <dgm:t>
        <a:bodyPr/>
        <a:lstStyle/>
        <a:p>
          <a:pPr rtl="0"/>
          <a:r>
            <a:rPr lang="ru-RU" sz="1400" b="0" i="0" u="none" dirty="0" smtClean="0"/>
            <a:t>б) наименование торгового объекта (территории) и его точный адрес;</a:t>
          </a:r>
          <a:endParaRPr lang="ru-RU" sz="1400" dirty="0"/>
        </a:p>
      </dgm:t>
    </dgm:pt>
    <dgm:pt modelId="{0123042C-D5E5-43B3-8DC2-3D423CE7A025}" type="parTrans" cxnId="{5ABEB83B-EAA3-46F7-A60D-2A754F0475A4}">
      <dgm:prSet/>
      <dgm:spPr/>
      <dgm:t>
        <a:bodyPr/>
        <a:lstStyle/>
        <a:p>
          <a:endParaRPr lang="ru-RU"/>
        </a:p>
      </dgm:t>
    </dgm:pt>
    <dgm:pt modelId="{E5204BD7-C220-4C31-84D5-8A7D8317657F}" type="sibTrans" cxnId="{5ABEB83B-EAA3-46F7-A60D-2A754F0475A4}">
      <dgm:prSet/>
      <dgm:spPr/>
      <dgm:t>
        <a:bodyPr/>
        <a:lstStyle/>
        <a:p>
          <a:endParaRPr lang="ru-RU"/>
        </a:p>
      </dgm:t>
    </dgm:pt>
    <dgm:pt modelId="{4D6F3865-ACB0-492F-873D-531D9129CA09}">
      <dgm:prSet custT="1"/>
      <dgm:spPr/>
      <dgm:t>
        <a:bodyPr/>
        <a:lstStyle/>
        <a:p>
          <a:pPr rtl="0"/>
          <a:r>
            <a:rPr lang="ru-RU" sz="1400" b="0" i="0" u="none" dirty="0" smtClean="0"/>
            <a:t>в) дату и время обнаружения угрозы совершения теракта, получения информации об угрозе совершения теракта или совершения теракта;</a:t>
          </a:r>
          <a:endParaRPr lang="ru-RU" sz="1400" dirty="0"/>
        </a:p>
      </dgm:t>
    </dgm:pt>
    <dgm:pt modelId="{633901A7-9108-454A-82B7-E4DA73E9E74D}" type="parTrans" cxnId="{14E577A2-B648-4816-91FC-D278785D56CA}">
      <dgm:prSet/>
      <dgm:spPr/>
      <dgm:t>
        <a:bodyPr/>
        <a:lstStyle/>
        <a:p>
          <a:endParaRPr lang="ru-RU"/>
        </a:p>
      </dgm:t>
    </dgm:pt>
    <dgm:pt modelId="{002636B9-59FF-4D7B-AD1F-8AFE29C270D3}" type="sibTrans" cxnId="{14E577A2-B648-4816-91FC-D278785D56CA}">
      <dgm:prSet/>
      <dgm:spPr/>
      <dgm:t>
        <a:bodyPr/>
        <a:lstStyle/>
        <a:p>
          <a:endParaRPr lang="ru-RU"/>
        </a:p>
      </dgm:t>
    </dgm:pt>
    <dgm:pt modelId="{303CF8D0-5AA6-44DA-97EB-E71076083CD2}">
      <dgm:prSet custT="1"/>
      <dgm:spPr/>
      <dgm:t>
        <a:bodyPr/>
        <a:lstStyle/>
        <a:p>
          <a:pPr rtl="0"/>
          <a:r>
            <a:rPr lang="ru-RU" sz="1400" b="0" i="0" u="none" dirty="0" smtClean="0"/>
            <a:t>г) количество находящихся на торговом объекте (территории) людей;</a:t>
          </a:r>
          <a:endParaRPr lang="ru-RU" sz="1400" dirty="0"/>
        </a:p>
      </dgm:t>
    </dgm:pt>
    <dgm:pt modelId="{F9A6527A-5FC1-4F8F-9E97-47C398382991}" type="parTrans" cxnId="{ADB9D5E4-33AA-4EE5-86C2-AD65A4BC8A7E}">
      <dgm:prSet/>
      <dgm:spPr/>
      <dgm:t>
        <a:bodyPr/>
        <a:lstStyle/>
        <a:p>
          <a:endParaRPr lang="ru-RU"/>
        </a:p>
      </dgm:t>
    </dgm:pt>
    <dgm:pt modelId="{9B568F9C-24DB-44F4-828F-5F55FB4B6D90}" type="sibTrans" cxnId="{ADB9D5E4-33AA-4EE5-86C2-AD65A4BC8A7E}">
      <dgm:prSet/>
      <dgm:spPr/>
      <dgm:t>
        <a:bodyPr/>
        <a:lstStyle/>
        <a:p>
          <a:endParaRPr lang="ru-RU"/>
        </a:p>
      </dgm:t>
    </dgm:pt>
    <dgm:pt modelId="{2902A3E2-F8BA-42F8-B42C-3AE4EEB21B51}" type="pres">
      <dgm:prSet presAssocID="{34F5AD13-E91D-4402-850C-1DE2974AE97E}" presName="diagram" presStyleCnt="0">
        <dgm:presLayoutVars>
          <dgm:chPref val="1"/>
          <dgm:dir/>
          <dgm:animOne val="branch"/>
          <dgm:animLvl val="lvl"/>
          <dgm:resizeHandles/>
        </dgm:presLayoutVars>
      </dgm:prSet>
      <dgm:spPr/>
      <dgm:t>
        <a:bodyPr/>
        <a:lstStyle/>
        <a:p>
          <a:endParaRPr lang="ru-RU"/>
        </a:p>
      </dgm:t>
    </dgm:pt>
    <dgm:pt modelId="{4004F168-18BC-49A9-9CC5-1F0EE8A5485A}" type="pres">
      <dgm:prSet presAssocID="{C501BFAA-B8E6-4805-BB66-2F4973C0A878}" presName="root" presStyleCnt="0"/>
      <dgm:spPr/>
    </dgm:pt>
    <dgm:pt modelId="{E55B23B9-52BF-4D3F-A7B0-E7574A25C087}" type="pres">
      <dgm:prSet presAssocID="{C501BFAA-B8E6-4805-BB66-2F4973C0A878}" presName="rootComposite" presStyleCnt="0"/>
      <dgm:spPr/>
    </dgm:pt>
    <dgm:pt modelId="{EFCB2B61-6AE2-4CEE-BBAD-A94DE5C171E4}" type="pres">
      <dgm:prSet presAssocID="{C501BFAA-B8E6-4805-BB66-2F4973C0A878}" presName="rootText" presStyleLbl="node1" presStyleIdx="0" presStyleCnt="1" custFlipVert="0" custScaleX="2000000" custScaleY="372717" custLinFactY="-200000" custLinFactNeighborX="-7197" custLinFactNeighborY="-220855"/>
      <dgm:spPr/>
      <dgm:t>
        <a:bodyPr/>
        <a:lstStyle/>
        <a:p>
          <a:endParaRPr lang="ru-RU"/>
        </a:p>
      </dgm:t>
    </dgm:pt>
    <dgm:pt modelId="{62A0D20E-CC1E-419A-B627-B96C78B4D47C}" type="pres">
      <dgm:prSet presAssocID="{C501BFAA-B8E6-4805-BB66-2F4973C0A878}" presName="rootConnector" presStyleLbl="node1" presStyleIdx="0" presStyleCnt="1"/>
      <dgm:spPr/>
      <dgm:t>
        <a:bodyPr/>
        <a:lstStyle/>
        <a:p>
          <a:endParaRPr lang="ru-RU"/>
        </a:p>
      </dgm:t>
    </dgm:pt>
    <dgm:pt modelId="{E6724B25-D1B6-4BA3-B304-08B4B504EF68}" type="pres">
      <dgm:prSet presAssocID="{C501BFAA-B8E6-4805-BB66-2F4973C0A878}" presName="childShape" presStyleCnt="0"/>
      <dgm:spPr/>
    </dgm:pt>
    <dgm:pt modelId="{F810BC23-1BAE-4136-BC5C-A8C69F9D7383}" type="pres">
      <dgm:prSet presAssocID="{3F663907-5ADB-4DCE-9049-DEC618DC305D}" presName="Name13" presStyleLbl="parChTrans1D2" presStyleIdx="0" presStyleCnt="5"/>
      <dgm:spPr/>
      <dgm:t>
        <a:bodyPr/>
        <a:lstStyle/>
        <a:p>
          <a:endParaRPr lang="ru-RU"/>
        </a:p>
      </dgm:t>
    </dgm:pt>
    <dgm:pt modelId="{59C76C8F-F7FA-42E6-B08F-5ADE00D09C32}" type="pres">
      <dgm:prSet presAssocID="{49E3EA19-E981-4201-8A86-C0710200C28C}" presName="childText" presStyleLbl="bgAcc1" presStyleIdx="0" presStyleCnt="5" custFlipVert="0" custScaleX="2000000" custScaleY="286607" custLinFactNeighborX="-31446" custLinFactNeighborY="-40759">
        <dgm:presLayoutVars>
          <dgm:bulletEnabled val="1"/>
        </dgm:presLayoutVars>
      </dgm:prSet>
      <dgm:spPr/>
      <dgm:t>
        <a:bodyPr/>
        <a:lstStyle/>
        <a:p>
          <a:endParaRPr lang="ru-RU"/>
        </a:p>
      </dgm:t>
    </dgm:pt>
    <dgm:pt modelId="{64353747-283E-49BE-AD67-A5479F1675FA}" type="pres">
      <dgm:prSet presAssocID="{0123042C-D5E5-43B3-8DC2-3D423CE7A025}" presName="Name13" presStyleLbl="parChTrans1D2" presStyleIdx="1" presStyleCnt="5"/>
      <dgm:spPr/>
      <dgm:t>
        <a:bodyPr/>
        <a:lstStyle/>
        <a:p>
          <a:endParaRPr lang="ru-RU"/>
        </a:p>
      </dgm:t>
    </dgm:pt>
    <dgm:pt modelId="{F4E5F43C-9930-47AB-B70E-3D01194FDF23}" type="pres">
      <dgm:prSet presAssocID="{A1F78AC0-5529-4904-8A8F-066630F07AB4}" presName="childText" presStyleLbl="bgAcc1" presStyleIdx="1" presStyleCnt="5" custFlipVert="0" custScaleX="2000000" custScaleY="336055" custLinFactNeighborX="-31446" custLinFactNeighborY="-40759">
        <dgm:presLayoutVars>
          <dgm:bulletEnabled val="1"/>
        </dgm:presLayoutVars>
      </dgm:prSet>
      <dgm:spPr/>
      <dgm:t>
        <a:bodyPr/>
        <a:lstStyle/>
        <a:p>
          <a:endParaRPr lang="ru-RU"/>
        </a:p>
      </dgm:t>
    </dgm:pt>
    <dgm:pt modelId="{B4358369-27E5-45C7-AC31-E54A30A73D39}" type="pres">
      <dgm:prSet presAssocID="{633901A7-9108-454A-82B7-E4DA73E9E74D}" presName="Name13" presStyleLbl="parChTrans1D2" presStyleIdx="2" presStyleCnt="5"/>
      <dgm:spPr/>
      <dgm:t>
        <a:bodyPr/>
        <a:lstStyle/>
        <a:p>
          <a:endParaRPr lang="ru-RU"/>
        </a:p>
      </dgm:t>
    </dgm:pt>
    <dgm:pt modelId="{E025CAD0-0AC4-43D7-9D05-F534FF76F2D7}" type="pres">
      <dgm:prSet presAssocID="{4D6F3865-ACB0-492F-873D-531D9129CA09}" presName="childText" presStyleLbl="bgAcc1" presStyleIdx="2" presStyleCnt="5" custFlipVert="0" custScaleX="2000000" custScaleY="379799" custLinFactNeighborX="-32188" custLinFactNeighborY="-42278">
        <dgm:presLayoutVars>
          <dgm:bulletEnabled val="1"/>
        </dgm:presLayoutVars>
      </dgm:prSet>
      <dgm:spPr/>
      <dgm:t>
        <a:bodyPr/>
        <a:lstStyle/>
        <a:p>
          <a:endParaRPr lang="ru-RU"/>
        </a:p>
      </dgm:t>
    </dgm:pt>
    <dgm:pt modelId="{E8174552-16DB-4DFD-A0C0-AE1DCDB042DB}" type="pres">
      <dgm:prSet presAssocID="{F9A6527A-5FC1-4F8F-9E97-47C398382991}" presName="Name13" presStyleLbl="parChTrans1D2" presStyleIdx="3" presStyleCnt="5"/>
      <dgm:spPr/>
      <dgm:t>
        <a:bodyPr/>
        <a:lstStyle/>
        <a:p>
          <a:endParaRPr lang="ru-RU"/>
        </a:p>
      </dgm:t>
    </dgm:pt>
    <dgm:pt modelId="{97153863-0BDB-4867-94F7-A8700488659A}" type="pres">
      <dgm:prSet presAssocID="{303CF8D0-5AA6-44DA-97EB-E71076083CD2}" presName="childText" presStyleLbl="bgAcc1" presStyleIdx="3" presStyleCnt="5" custFlipVert="0" custScaleX="2000000" custScaleY="314183" custLinFactNeighborX="-32188" custLinFactNeighborY="-38215">
        <dgm:presLayoutVars>
          <dgm:bulletEnabled val="1"/>
        </dgm:presLayoutVars>
      </dgm:prSet>
      <dgm:spPr/>
      <dgm:t>
        <a:bodyPr/>
        <a:lstStyle/>
        <a:p>
          <a:endParaRPr lang="ru-RU"/>
        </a:p>
      </dgm:t>
    </dgm:pt>
    <dgm:pt modelId="{C67C97FA-984B-436A-A7EB-EB7E875834A9}" type="pres">
      <dgm:prSet presAssocID="{97061D1A-E3D6-4DEB-B943-1E8E9C192F51}" presName="Name13" presStyleLbl="parChTrans1D2" presStyleIdx="4" presStyleCnt="5"/>
      <dgm:spPr/>
      <dgm:t>
        <a:bodyPr/>
        <a:lstStyle/>
        <a:p>
          <a:endParaRPr lang="ru-RU"/>
        </a:p>
      </dgm:t>
    </dgm:pt>
    <dgm:pt modelId="{9405F446-9932-4A49-9770-FF00A7C0353A}" type="pres">
      <dgm:prSet presAssocID="{8673B360-6BDA-453F-9675-E5216D3A2853}" presName="childText" presStyleLbl="bgAcc1" presStyleIdx="4" presStyleCnt="5" custFlipVert="0" custScaleX="2000000" custScaleY="323531" custLinFactNeighborX="-32188" custLinFactNeighborY="-35378">
        <dgm:presLayoutVars>
          <dgm:bulletEnabled val="1"/>
        </dgm:presLayoutVars>
      </dgm:prSet>
      <dgm:spPr/>
      <dgm:t>
        <a:bodyPr/>
        <a:lstStyle/>
        <a:p>
          <a:endParaRPr lang="ru-RU"/>
        </a:p>
      </dgm:t>
    </dgm:pt>
  </dgm:ptLst>
  <dgm:cxnLst>
    <dgm:cxn modelId="{57DF5A9D-B8FD-4608-B0C6-4859CC8FDEE8}" type="presOf" srcId="{97061D1A-E3D6-4DEB-B943-1E8E9C192F51}" destId="{C67C97FA-984B-436A-A7EB-EB7E875834A9}" srcOrd="0" destOrd="0" presId="urn:microsoft.com/office/officeart/2005/8/layout/hierarchy3"/>
    <dgm:cxn modelId="{44335D62-16B0-42F7-B54D-F94342B00F55}" type="presOf" srcId="{34F5AD13-E91D-4402-850C-1DE2974AE97E}" destId="{2902A3E2-F8BA-42F8-B42C-3AE4EEB21B51}" srcOrd="0" destOrd="0" presId="urn:microsoft.com/office/officeart/2005/8/layout/hierarchy3"/>
    <dgm:cxn modelId="{A064F655-5F96-4254-AF85-82BA31F4E1F3}" type="presOf" srcId="{8673B360-6BDA-453F-9675-E5216D3A2853}" destId="{9405F446-9932-4A49-9770-FF00A7C0353A}" srcOrd="0" destOrd="0" presId="urn:microsoft.com/office/officeart/2005/8/layout/hierarchy3"/>
    <dgm:cxn modelId="{6AE755E3-B54E-497F-A750-55DC3A0C4C67}" type="presOf" srcId="{4D6F3865-ACB0-492F-873D-531D9129CA09}" destId="{E025CAD0-0AC4-43D7-9D05-F534FF76F2D7}" srcOrd="0" destOrd="0" presId="urn:microsoft.com/office/officeart/2005/8/layout/hierarchy3"/>
    <dgm:cxn modelId="{662B6BB3-8914-4E57-87D1-1139D977BFC1}" type="presOf" srcId="{F9A6527A-5FC1-4F8F-9E97-47C398382991}" destId="{E8174552-16DB-4DFD-A0C0-AE1DCDB042DB}" srcOrd="0" destOrd="0" presId="urn:microsoft.com/office/officeart/2005/8/layout/hierarchy3"/>
    <dgm:cxn modelId="{4633581C-9F96-41DD-AAB6-E739EAEABCF2}" srcId="{C501BFAA-B8E6-4805-BB66-2F4973C0A878}" destId="{8673B360-6BDA-453F-9675-E5216D3A2853}" srcOrd="4" destOrd="0" parTransId="{97061D1A-E3D6-4DEB-B943-1E8E9C192F51}" sibTransId="{6D800D5A-5DF4-46E5-97A8-63C28049B96D}"/>
    <dgm:cxn modelId="{D299B497-23D6-4796-93A0-9976D7F7EC4D}" type="presOf" srcId="{3F663907-5ADB-4DCE-9049-DEC618DC305D}" destId="{F810BC23-1BAE-4136-BC5C-A8C69F9D7383}" srcOrd="0" destOrd="0" presId="urn:microsoft.com/office/officeart/2005/8/layout/hierarchy3"/>
    <dgm:cxn modelId="{803BC9AC-B5C0-454D-99C4-8B93F438D504}" type="presOf" srcId="{C501BFAA-B8E6-4805-BB66-2F4973C0A878}" destId="{EFCB2B61-6AE2-4CEE-BBAD-A94DE5C171E4}" srcOrd="0" destOrd="0" presId="urn:microsoft.com/office/officeart/2005/8/layout/hierarchy3"/>
    <dgm:cxn modelId="{9016FEA9-791C-41E8-B866-5181ABEE6531}" srcId="{C501BFAA-B8E6-4805-BB66-2F4973C0A878}" destId="{49E3EA19-E981-4201-8A86-C0710200C28C}" srcOrd="0" destOrd="0" parTransId="{3F663907-5ADB-4DCE-9049-DEC618DC305D}" sibTransId="{4D151C38-74B0-4693-9525-F0CA35F0E692}"/>
    <dgm:cxn modelId="{D5E79163-70DB-4219-B483-0729E437B3D2}" type="presOf" srcId="{A1F78AC0-5529-4904-8A8F-066630F07AB4}" destId="{F4E5F43C-9930-47AB-B70E-3D01194FDF23}" srcOrd="0" destOrd="0" presId="urn:microsoft.com/office/officeart/2005/8/layout/hierarchy3"/>
    <dgm:cxn modelId="{ADB9D5E4-33AA-4EE5-86C2-AD65A4BC8A7E}" srcId="{C501BFAA-B8E6-4805-BB66-2F4973C0A878}" destId="{303CF8D0-5AA6-44DA-97EB-E71076083CD2}" srcOrd="3" destOrd="0" parTransId="{F9A6527A-5FC1-4F8F-9E97-47C398382991}" sibTransId="{9B568F9C-24DB-44F4-828F-5F55FB4B6D90}"/>
    <dgm:cxn modelId="{5B35278F-9620-4734-B4CC-44BE13C3CD7B}" type="presOf" srcId="{633901A7-9108-454A-82B7-E4DA73E9E74D}" destId="{B4358369-27E5-45C7-AC31-E54A30A73D39}" srcOrd="0" destOrd="0" presId="urn:microsoft.com/office/officeart/2005/8/layout/hierarchy3"/>
    <dgm:cxn modelId="{1D4F5DAD-33C3-4B33-A501-C869B590F07B}" type="presOf" srcId="{C501BFAA-B8E6-4805-BB66-2F4973C0A878}" destId="{62A0D20E-CC1E-419A-B627-B96C78B4D47C}" srcOrd="1" destOrd="0" presId="urn:microsoft.com/office/officeart/2005/8/layout/hierarchy3"/>
    <dgm:cxn modelId="{ABA7D8AB-C5EB-4FF1-9E4E-EE76127E6FE1}" type="presOf" srcId="{49E3EA19-E981-4201-8A86-C0710200C28C}" destId="{59C76C8F-F7FA-42E6-B08F-5ADE00D09C32}" srcOrd="0" destOrd="0" presId="urn:microsoft.com/office/officeart/2005/8/layout/hierarchy3"/>
    <dgm:cxn modelId="{5ABEB83B-EAA3-46F7-A60D-2A754F0475A4}" srcId="{C501BFAA-B8E6-4805-BB66-2F4973C0A878}" destId="{A1F78AC0-5529-4904-8A8F-066630F07AB4}" srcOrd="1" destOrd="0" parTransId="{0123042C-D5E5-43B3-8DC2-3D423CE7A025}" sibTransId="{E5204BD7-C220-4C31-84D5-8A7D8317657F}"/>
    <dgm:cxn modelId="{4E2EF4BB-C6BE-4B1F-A453-8A790CC988D2}" srcId="{34F5AD13-E91D-4402-850C-1DE2974AE97E}" destId="{C501BFAA-B8E6-4805-BB66-2F4973C0A878}" srcOrd="0" destOrd="0" parTransId="{6103CE85-9F14-4965-BE1E-B28108BAC70E}" sibTransId="{A80EB43D-0C2D-40F0-A138-B0CBA6E8F00D}"/>
    <dgm:cxn modelId="{ACD73230-20F5-423A-B9F5-4D07F7259B11}" type="presOf" srcId="{303CF8D0-5AA6-44DA-97EB-E71076083CD2}" destId="{97153863-0BDB-4867-94F7-A8700488659A}" srcOrd="0" destOrd="0" presId="urn:microsoft.com/office/officeart/2005/8/layout/hierarchy3"/>
    <dgm:cxn modelId="{14E577A2-B648-4816-91FC-D278785D56CA}" srcId="{C501BFAA-B8E6-4805-BB66-2F4973C0A878}" destId="{4D6F3865-ACB0-492F-873D-531D9129CA09}" srcOrd="2" destOrd="0" parTransId="{633901A7-9108-454A-82B7-E4DA73E9E74D}" sibTransId="{002636B9-59FF-4D7B-AD1F-8AFE29C270D3}"/>
    <dgm:cxn modelId="{24CB755A-246C-4876-9953-2C09AE89974C}" type="presOf" srcId="{0123042C-D5E5-43B3-8DC2-3D423CE7A025}" destId="{64353747-283E-49BE-AD67-A5479F1675FA}" srcOrd="0" destOrd="0" presId="urn:microsoft.com/office/officeart/2005/8/layout/hierarchy3"/>
    <dgm:cxn modelId="{ED69265B-801B-4386-BB36-31105B40A2CD}" type="presParOf" srcId="{2902A3E2-F8BA-42F8-B42C-3AE4EEB21B51}" destId="{4004F168-18BC-49A9-9CC5-1F0EE8A5485A}" srcOrd="0" destOrd="0" presId="urn:microsoft.com/office/officeart/2005/8/layout/hierarchy3"/>
    <dgm:cxn modelId="{C57927C1-25C2-4941-908A-0817F2B71639}" type="presParOf" srcId="{4004F168-18BC-49A9-9CC5-1F0EE8A5485A}" destId="{E55B23B9-52BF-4D3F-A7B0-E7574A25C087}" srcOrd="0" destOrd="0" presId="urn:microsoft.com/office/officeart/2005/8/layout/hierarchy3"/>
    <dgm:cxn modelId="{236258AF-F35F-4D62-A245-306A66350AF9}" type="presParOf" srcId="{E55B23B9-52BF-4D3F-A7B0-E7574A25C087}" destId="{EFCB2B61-6AE2-4CEE-BBAD-A94DE5C171E4}" srcOrd="0" destOrd="0" presId="urn:microsoft.com/office/officeart/2005/8/layout/hierarchy3"/>
    <dgm:cxn modelId="{F498FA47-65F8-41FD-965C-11584F00B34F}" type="presParOf" srcId="{E55B23B9-52BF-4D3F-A7B0-E7574A25C087}" destId="{62A0D20E-CC1E-419A-B627-B96C78B4D47C}" srcOrd="1" destOrd="0" presId="urn:microsoft.com/office/officeart/2005/8/layout/hierarchy3"/>
    <dgm:cxn modelId="{C7E9E49E-BFD5-4951-B516-8C17AFCF1E5A}" type="presParOf" srcId="{4004F168-18BC-49A9-9CC5-1F0EE8A5485A}" destId="{E6724B25-D1B6-4BA3-B304-08B4B504EF68}" srcOrd="1" destOrd="0" presId="urn:microsoft.com/office/officeart/2005/8/layout/hierarchy3"/>
    <dgm:cxn modelId="{43030484-89D6-4473-956B-E07591F306A2}" type="presParOf" srcId="{E6724B25-D1B6-4BA3-B304-08B4B504EF68}" destId="{F810BC23-1BAE-4136-BC5C-A8C69F9D7383}" srcOrd="0" destOrd="0" presId="urn:microsoft.com/office/officeart/2005/8/layout/hierarchy3"/>
    <dgm:cxn modelId="{B875B97C-7BA5-4083-B997-7AC77002F09B}" type="presParOf" srcId="{E6724B25-D1B6-4BA3-B304-08B4B504EF68}" destId="{59C76C8F-F7FA-42E6-B08F-5ADE00D09C32}" srcOrd="1" destOrd="0" presId="urn:microsoft.com/office/officeart/2005/8/layout/hierarchy3"/>
    <dgm:cxn modelId="{8D8EB5C5-D7F9-44DF-A250-48E109EA1389}" type="presParOf" srcId="{E6724B25-D1B6-4BA3-B304-08B4B504EF68}" destId="{64353747-283E-49BE-AD67-A5479F1675FA}" srcOrd="2" destOrd="0" presId="urn:microsoft.com/office/officeart/2005/8/layout/hierarchy3"/>
    <dgm:cxn modelId="{33BC4BE9-64CF-4CB0-8D0B-0FEA2D4996B3}" type="presParOf" srcId="{E6724B25-D1B6-4BA3-B304-08B4B504EF68}" destId="{F4E5F43C-9930-47AB-B70E-3D01194FDF23}" srcOrd="3" destOrd="0" presId="urn:microsoft.com/office/officeart/2005/8/layout/hierarchy3"/>
    <dgm:cxn modelId="{C424C0E8-E024-4BDE-BB5C-2F13E1A4A620}" type="presParOf" srcId="{E6724B25-D1B6-4BA3-B304-08B4B504EF68}" destId="{B4358369-27E5-45C7-AC31-E54A30A73D39}" srcOrd="4" destOrd="0" presId="urn:microsoft.com/office/officeart/2005/8/layout/hierarchy3"/>
    <dgm:cxn modelId="{29968389-CCAF-4B73-8A4A-71844B19E30F}" type="presParOf" srcId="{E6724B25-D1B6-4BA3-B304-08B4B504EF68}" destId="{E025CAD0-0AC4-43D7-9D05-F534FF76F2D7}" srcOrd="5" destOrd="0" presId="urn:microsoft.com/office/officeart/2005/8/layout/hierarchy3"/>
    <dgm:cxn modelId="{895AD128-99FC-46E6-A8B7-585AA85A8EA4}" type="presParOf" srcId="{E6724B25-D1B6-4BA3-B304-08B4B504EF68}" destId="{E8174552-16DB-4DFD-A0C0-AE1DCDB042DB}" srcOrd="6" destOrd="0" presId="urn:microsoft.com/office/officeart/2005/8/layout/hierarchy3"/>
    <dgm:cxn modelId="{60734B0A-30DB-4A95-9854-1DD42101EC2C}" type="presParOf" srcId="{E6724B25-D1B6-4BA3-B304-08B4B504EF68}" destId="{97153863-0BDB-4867-94F7-A8700488659A}" srcOrd="7" destOrd="0" presId="urn:microsoft.com/office/officeart/2005/8/layout/hierarchy3"/>
    <dgm:cxn modelId="{990298FB-1C88-4268-8990-F8DC6B8774F6}" type="presParOf" srcId="{E6724B25-D1B6-4BA3-B304-08B4B504EF68}" destId="{C67C97FA-984B-436A-A7EB-EB7E875834A9}" srcOrd="8" destOrd="0" presId="urn:microsoft.com/office/officeart/2005/8/layout/hierarchy3"/>
    <dgm:cxn modelId="{4CDBA927-B87C-4A36-81C9-04E0C3FE01E5}" type="presParOf" srcId="{E6724B25-D1B6-4BA3-B304-08B4B504EF68}" destId="{9405F446-9932-4A49-9770-FF00A7C0353A}"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lnSpc>
              <a:spcPct val="100000"/>
            </a:lnSpc>
          </a:pPr>
          <a:r>
            <a:rPr lang="ru-RU" sz="1400" b="0" i="0" u="none" dirty="0" smtClean="0"/>
            <a:t>Лицо, передавшее информацию об угрозе совершения или о совершении террористического акта, фиксирует фамилию, имя, отчество, должность лица, принявшего информацию, а также дату и время ее передачи.</a:t>
          </a:r>
          <a:endParaRPr lang="ru-RU" sz="14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FFD1AFF9-F94C-440E-A852-DBAF809D9D76}">
      <dgm:prSet custT="1"/>
      <dgm:spPr/>
      <dgm:t>
        <a:bodyPr/>
        <a:lstStyle/>
        <a:p>
          <a:pPr algn="ctr" rtl="0"/>
          <a:r>
            <a:rPr lang="ru-RU" sz="1400" b="0" i="0" u="none" dirty="0" smtClean="0"/>
            <a:t>При направлении такой информации с использованием средств факсимильной связи лицо, передающее информацию, удостоверяет сообщение своей подписью.</a:t>
          </a:r>
          <a:endParaRPr lang="ru-RU" sz="1400" b="0" i="0" u="none" dirty="0"/>
        </a:p>
      </dgm:t>
    </dgm:pt>
    <dgm:pt modelId="{303E3404-8725-4F11-9D4F-F3F0ACC27B0D}" type="parTrans" cxnId="{66AF8ED5-4F09-436B-B5D5-A35404B66982}">
      <dgm:prSet/>
      <dgm:spPr/>
      <dgm:t>
        <a:bodyPr/>
        <a:lstStyle/>
        <a:p>
          <a:endParaRPr lang="ru-RU"/>
        </a:p>
      </dgm:t>
    </dgm:pt>
    <dgm:pt modelId="{B31EC608-A083-47C2-9AE6-9239768E03C8}" type="sibTrans" cxnId="{66AF8ED5-4F09-436B-B5D5-A35404B66982}">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2" custScaleY="100864">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469270D4-5365-4C6F-9704-BCB8F86B6714}" type="pres">
      <dgm:prSet presAssocID="{FFD1AFF9-F94C-440E-A852-DBAF809D9D76}" presName="parentText" presStyleLbl="node1" presStyleIdx="1" presStyleCnt="2">
        <dgm:presLayoutVars>
          <dgm:chMax val="0"/>
          <dgm:bulletEnabled val="1"/>
        </dgm:presLayoutVars>
      </dgm:prSet>
      <dgm:spPr/>
      <dgm:t>
        <a:bodyPr/>
        <a:lstStyle/>
        <a:p>
          <a:endParaRPr lang="ru-RU"/>
        </a:p>
      </dgm:t>
    </dgm:pt>
  </dgm:ptLst>
  <dgm:cxnLst>
    <dgm:cxn modelId="{66AF8ED5-4F09-436B-B5D5-A35404B66982}" srcId="{34F5AD13-E91D-4402-850C-1DE2974AE97E}" destId="{FFD1AFF9-F94C-440E-A852-DBAF809D9D76}" srcOrd="1" destOrd="0" parTransId="{303E3404-8725-4F11-9D4F-F3F0ACC27B0D}" sibTransId="{B31EC608-A083-47C2-9AE6-9239768E03C8}"/>
    <dgm:cxn modelId="{A8707CBF-27D7-41E6-9FEE-1972C369DB57}" type="presOf" srcId="{34F5AD13-E91D-4402-850C-1DE2974AE97E}" destId="{4536C1C0-E6F3-4F1E-8D56-798FE0439A58}" srcOrd="0" destOrd="0" presId="urn:microsoft.com/office/officeart/2005/8/layout/vList2"/>
    <dgm:cxn modelId="{605DAAED-C86C-40E6-BE07-2E1110584941}" type="presOf" srcId="{FFD1AFF9-F94C-440E-A852-DBAF809D9D76}" destId="{469270D4-5365-4C6F-9704-BCB8F86B6714}" srcOrd="0" destOrd="0" presId="urn:microsoft.com/office/officeart/2005/8/layout/vList2"/>
    <dgm:cxn modelId="{48660D35-867C-43AF-905F-53AA4887BEFB}" srcId="{34F5AD13-E91D-4402-850C-1DE2974AE97E}" destId="{07832EFD-5769-4956-96DE-2F4DBF285682}" srcOrd="0" destOrd="0" parTransId="{9203FEAE-A874-419F-9C89-3A3B7ACA2089}" sibTransId="{03DC7D48-0145-4594-A658-6C32CFF2C5DA}"/>
    <dgm:cxn modelId="{536098DE-FB14-4905-84E2-6898D17C5D80}" type="presOf" srcId="{07832EFD-5769-4956-96DE-2F4DBF285682}" destId="{856920FC-CF76-41D8-B001-8DFF6AC57CCE}" srcOrd="0" destOrd="0" presId="urn:microsoft.com/office/officeart/2005/8/layout/vList2"/>
    <dgm:cxn modelId="{5DA9A95C-47B0-410A-8B02-C96645464F97}" type="presParOf" srcId="{4536C1C0-E6F3-4F1E-8D56-798FE0439A58}" destId="{856920FC-CF76-41D8-B001-8DFF6AC57CCE}" srcOrd="0" destOrd="0" presId="urn:microsoft.com/office/officeart/2005/8/layout/vList2"/>
    <dgm:cxn modelId="{81C13D57-6317-439F-B0FE-6F1AF1A2192C}" type="presParOf" srcId="{4536C1C0-E6F3-4F1E-8D56-798FE0439A58}" destId="{E7043A65-6476-4919-8A04-791DEAA443AA}" srcOrd="1" destOrd="0" presId="urn:microsoft.com/office/officeart/2005/8/layout/vList2"/>
    <dgm:cxn modelId="{D07225F9-8CE2-425C-BD50-9AF79DF51D98}" type="presParOf" srcId="{4536C1C0-E6F3-4F1E-8D56-798FE0439A58}" destId="{469270D4-5365-4C6F-9704-BCB8F86B671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34F5AD13-E91D-4402-850C-1DE2974AE97E}" type="doc">
      <dgm:prSet loTypeId="urn:microsoft.com/office/officeart/2005/8/layout/hierarchy3" loCatId="hierarchy"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algn="ctr" rtl="0">
            <a:lnSpc>
              <a:spcPct val="100000"/>
            </a:lnSpc>
          </a:pPr>
          <a:r>
            <a:rPr lang="ru-RU" sz="1400" b="0" i="0" u="none" dirty="0" smtClean="0"/>
            <a:t>При обнаружении угрозы совершения теракта на торговом объекте (территории), получении информации об угрозе совершения или о совершении теракта руководитель объекта обеспечивает:</a:t>
          </a:r>
          <a:endParaRPr lang="ru-RU" sz="1400"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BA1CC919-6C35-4987-B4D7-5EB346E82160}">
      <dgm:prSet custT="1"/>
      <dgm:spPr/>
      <dgm:t>
        <a:bodyPr/>
        <a:lstStyle/>
        <a:p>
          <a:pPr algn="ctr" rtl="0"/>
          <a:r>
            <a:rPr lang="ru-RU" sz="1400" b="0" i="0" u="none" dirty="0" smtClean="0"/>
            <a:t>а) осуществление мероприятий по усилению противодействия терроризму в целях своевременного и адекватного реагирования на возникающие террористические угрозы предупреждения совершения терактов, направленных против торгового объекта (территории);</a:t>
          </a:r>
          <a:endParaRPr lang="ru-RU" sz="1400" b="0" i="0" u="none" dirty="0"/>
        </a:p>
      </dgm:t>
    </dgm:pt>
    <dgm:pt modelId="{7539688B-1F25-4E8A-973D-A54E98F890E5}" type="parTrans" cxnId="{2274AA19-8429-47B9-9994-BA9BDDA122A2}">
      <dgm:prSet/>
      <dgm:spPr/>
      <dgm:t>
        <a:bodyPr/>
        <a:lstStyle/>
        <a:p>
          <a:endParaRPr lang="ru-RU"/>
        </a:p>
      </dgm:t>
    </dgm:pt>
    <dgm:pt modelId="{51D81015-602E-406E-8815-B0FBB5D1C613}" type="sibTrans" cxnId="{2274AA19-8429-47B9-9994-BA9BDDA122A2}">
      <dgm:prSet/>
      <dgm:spPr/>
      <dgm:t>
        <a:bodyPr/>
        <a:lstStyle/>
        <a:p>
          <a:endParaRPr lang="ru-RU"/>
        </a:p>
      </dgm:t>
    </dgm:pt>
    <dgm:pt modelId="{85AF7A15-E64C-4F89-B847-290723823014}">
      <dgm:prSet custT="1"/>
      <dgm:spPr/>
      <dgm:t>
        <a:bodyPr/>
        <a:lstStyle/>
        <a:p>
          <a:pPr algn="ctr" rtl="0"/>
          <a:r>
            <a:rPr lang="ru-RU" sz="1400" b="0" i="0" u="none" dirty="0" smtClean="0"/>
            <a:t>б) оповещение находящихся на торговом объекте (территории) лиц об угрозе совершения или о совершении террористического акта;</a:t>
          </a:r>
          <a:endParaRPr lang="ru-RU" sz="1400" b="0" i="0" u="none" dirty="0"/>
        </a:p>
      </dgm:t>
    </dgm:pt>
    <dgm:pt modelId="{DEEDA463-F3C7-4645-A755-0E4333E51E2F}" type="parTrans" cxnId="{2BBB6321-1F06-4EA3-B4D1-DCEBB6BE9B1E}">
      <dgm:prSet/>
      <dgm:spPr/>
      <dgm:t>
        <a:bodyPr/>
        <a:lstStyle/>
        <a:p>
          <a:endParaRPr lang="ru-RU"/>
        </a:p>
      </dgm:t>
    </dgm:pt>
    <dgm:pt modelId="{E8C7B941-7EA9-407A-B0A1-EF22AB06FFF7}" type="sibTrans" cxnId="{2BBB6321-1F06-4EA3-B4D1-DCEBB6BE9B1E}">
      <dgm:prSet/>
      <dgm:spPr/>
      <dgm:t>
        <a:bodyPr/>
        <a:lstStyle/>
        <a:p>
          <a:endParaRPr lang="ru-RU"/>
        </a:p>
      </dgm:t>
    </dgm:pt>
    <dgm:pt modelId="{02DD0505-A694-4A0B-9623-E91C94389BDC}">
      <dgm:prSet custT="1"/>
      <dgm:spPr/>
      <dgm:t>
        <a:bodyPr/>
        <a:lstStyle/>
        <a:p>
          <a:pPr algn="ctr" rtl="0"/>
          <a:r>
            <a:rPr lang="ru-RU" sz="1400" b="0" i="0" u="none" dirty="0" smtClean="0"/>
            <a:t>в) эвакуацию людей;</a:t>
          </a:r>
          <a:endParaRPr lang="ru-RU" sz="1400" b="0" i="0" u="none" dirty="0"/>
        </a:p>
      </dgm:t>
    </dgm:pt>
    <dgm:pt modelId="{E70D8AEC-F1BE-4333-B751-9F0018178EEE}" type="parTrans" cxnId="{D17A83B4-854A-44B6-840E-81E690091304}">
      <dgm:prSet/>
      <dgm:spPr/>
      <dgm:t>
        <a:bodyPr/>
        <a:lstStyle/>
        <a:p>
          <a:endParaRPr lang="ru-RU"/>
        </a:p>
      </dgm:t>
    </dgm:pt>
    <dgm:pt modelId="{7D049227-7D06-46E8-A2B8-AA490C828B98}" type="sibTrans" cxnId="{D17A83B4-854A-44B6-840E-81E690091304}">
      <dgm:prSet/>
      <dgm:spPr/>
      <dgm:t>
        <a:bodyPr/>
        <a:lstStyle/>
        <a:p>
          <a:endParaRPr lang="ru-RU"/>
        </a:p>
      </dgm:t>
    </dgm:pt>
    <dgm:pt modelId="{5FC9D89C-F7E6-45AD-BDA6-C9C804D17BD0}">
      <dgm:prSet custT="1"/>
      <dgm:spPr/>
      <dgm:t>
        <a:bodyPr/>
        <a:lstStyle/>
        <a:p>
          <a:pPr algn="ctr" rtl="0"/>
          <a:r>
            <a:rPr lang="ru-RU" sz="1400" b="0" i="0" u="none" dirty="0" smtClean="0"/>
            <a:t>г) усиление охраны торгового объекта (территории);</a:t>
          </a:r>
          <a:endParaRPr lang="ru-RU" sz="1400" b="0" i="0" u="none" dirty="0"/>
        </a:p>
      </dgm:t>
    </dgm:pt>
    <dgm:pt modelId="{938709AB-0536-4F8D-9451-B3C5C93462B3}" type="parTrans" cxnId="{27FC853A-68E2-4050-AFDA-1833E64758B6}">
      <dgm:prSet/>
      <dgm:spPr/>
      <dgm:t>
        <a:bodyPr/>
        <a:lstStyle/>
        <a:p>
          <a:endParaRPr lang="ru-RU"/>
        </a:p>
      </dgm:t>
    </dgm:pt>
    <dgm:pt modelId="{6D69A9CD-BC6F-434C-9D24-572798DC8231}" type="sibTrans" cxnId="{27FC853A-68E2-4050-AFDA-1833E64758B6}">
      <dgm:prSet/>
      <dgm:spPr/>
      <dgm:t>
        <a:bodyPr/>
        <a:lstStyle/>
        <a:p>
          <a:endParaRPr lang="ru-RU"/>
        </a:p>
      </dgm:t>
    </dgm:pt>
    <dgm:pt modelId="{13C91896-4942-4141-B4F3-EC65A779B39E}">
      <dgm:prSet custT="1"/>
      <dgm:spPr/>
      <dgm:t>
        <a:bodyPr/>
        <a:lstStyle/>
        <a:p>
          <a:pPr algn="ctr" rtl="0"/>
          <a:r>
            <a:rPr lang="ru-RU" sz="1400" b="0" i="0" u="none" dirty="0" smtClean="0"/>
            <a:t>д) организацию доступа на торговый объект (территорию) оперативных подразделений правоохранительных органов и спасательных служб</a:t>
          </a:r>
          <a:endParaRPr lang="ru-RU" sz="1400" b="0" i="0" u="none" dirty="0"/>
        </a:p>
      </dgm:t>
    </dgm:pt>
    <dgm:pt modelId="{A13C158C-2594-44DE-850F-EBF2FB1E386D}" type="parTrans" cxnId="{2944313C-7DEE-4BC1-BEEA-09E7B4EC1913}">
      <dgm:prSet/>
      <dgm:spPr/>
      <dgm:t>
        <a:bodyPr/>
        <a:lstStyle/>
        <a:p>
          <a:endParaRPr lang="ru-RU"/>
        </a:p>
      </dgm:t>
    </dgm:pt>
    <dgm:pt modelId="{A3B514DF-9A9E-4557-8C0C-9001BCCF1A24}" type="sibTrans" cxnId="{2944313C-7DEE-4BC1-BEEA-09E7B4EC1913}">
      <dgm:prSet/>
      <dgm:spPr/>
      <dgm:t>
        <a:bodyPr/>
        <a:lstStyle/>
        <a:p>
          <a:endParaRPr lang="ru-RU"/>
        </a:p>
      </dgm:t>
    </dgm:pt>
    <dgm:pt modelId="{6A8935D4-A192-4FAE-9A8C-C4230008CC6A}" type="pres">
      <dgm:prSet presAssocID="{34F5AD13-E91D-4402-850C-1DE2974AE97E}" presName="diagram" presStyleCnt="0">
        <dgm:presLayoutVars>
          <dgm:chPref val="1"/>
          <dgm:dir/>
          <dgm:animOne val="branch"/>
          <dgm:animLvl val="lvl"/>
          <dgm:resizeHandles/>
        </dgm:presLayoutVars>
      </dgm:prSet>
      <dgm:spPr/>
      <dgm:t>
        <a:bodyPr/>
        <a:lstStyle/>
        <a:p>
          <a:endParaRPr lang="ru-RU"/>
        </a:p>
      </dgm:t>
    </dgm:pt>
    <dgm:pt modelId="{50B9416B-8176-4252-A734-CC13D6784CD2}" type="pres">
      <dgm:prSet presAssocID="{07832EFD-5769-4956-96DE-2F4DBF285682}" presName="root" presStyleCnt="0"/>
      <dgm:spPr/>
    </dgm:pt>
    <dgm:pt modelId="{6F9CC9C9-5CE5-4180-8203-1762C0B3112F}" type="pres">
      <dgm:prSet presAssocID="{07832EFD-5769-4956-96DE-2F4DBF285682}" presName="rootComposite" presStyleCnt="0"/>
      <dgm:spPr/>
    </dgm:pt>
    <dgm:pt modelId="{665FF1FC-9933-4663-B309-5F68572BFBB7}" type="pres">
      <dgm:prSet presAssocID="{07832EFD-5769-4956-96DE-2F4DBF285682}" presName="rootText" presStyleLbl="node1" presStyleIdx="0" presStyleCnt="1" custScaleX="589091"/>
      <dgm:spPr/>
      <dgm:t>
        <a:bodyPr/>
        <a:lstStyle/>
        <a:p>
          <a:endParaRPr lang="ru-RU"/>
        </a:p>
      </dgm:t>
    </dgm:pt>
    <dgm:pt modelId="{3FD5B749-33B3-478D-AF0C-5E97D4613328}" type="pres">
      <dgm:prSet presAssocID="{07832EFD-5769-4956-96DE-2F4DBF285682}" presName="rootConnector" presStyleLbl="node1" presStyleIdx="0" presStyleCnt="1"/>
      <dgm:spPr/>
      <dgm:t>
        <a:bodyPr/>
        <a:lstStyle/>
        <a:p>
          <a:endParaRPr lang="ru-RU"/>
        </a:p>
      </dgm:t>
    </dgm:pt>
    <dgm:pt modelId="{720460AD-9C7A-4B50-9AD8-466466ADBD66}" type="pres">
      <dgm:prSet presAssocID="{07832EFD-5769-4956-96DE-2F4DBF285682}" presName="childShape" presStyleCnt="0"/>
      <dgm:spPr/>
    </dgm:pt>
    <dgm:pt modelId="{25265F50-79C6-4F33-83CE-DABF7C5ACDEF}" type="pres">
      <dgm:prSet presAssocID="{7539688B-1F25-4E8A-973D-A54E98F890E5}" presName="Name13" presStyleLbl="parChTrans1D2" presStyleIdx="0" presStyleCnt="5"/>
      <dgm:spPr/>
      <dgm:t>
        <a:bodyPr/>
        <a:lstStyle/>
        <a:p>
          <a:endParaRPr lang="ru-RU"/>
        </a:p>
      </dgm:t>
    </dgm:pt>
    <dgm:pt modelId="{DD5DCF2B-5447-4164-9F29-01D4DF0E2D74}" type="pres">
      <dgm:prSet presAssocID="{BA1CC919-6C35-4987-B4D7-5EB346E82160}" presName="childText" presStyleLbl="bgAcc1" presStyleIdx="0" presStyleCnt="5" custScaleX="589091" custScaleY="125098">
        <dgm:presLayoutVars>
          <dgm:bulletEnabled val="1"/>
        </dgm:presLayoutVars>
      </dgm:prSet>
      <dgm:spPr/>
      <dgm:t>
        <a:bodyPr/>
        <a:lstStyle/>
        <a:p>
          <a:endParaRPr lang="ru-RU"/>
        </a:p>
      </dgm:t>
    </dgm:pt>
    <dgm:pt modelId="{B82DF45F-BE69-4190-9617-3D61FA5036E4}" type="pres">
      <dgm:prSet presAssocID="{DEEDA463-F3C7-4645-A755-0E4333E51E2F}" presName="Name13" presStyleLbl="parChTrans1D2" presStyleIdx="1" presStyleCnt="5"/>
      <dgm:spPr/>
      <dgm:t>
        <a:bodyPr/>
        <a:lstStyle/>
        <a:p>
          <a:endParaRPr lang="ru-RU"/>
        </a:p>
      </dgm:t>
    </dgm:pt>
    <dgm:pt modelId="{8739BA62-CA18-4182-A0AA-1DE29D9657F7}" type="pres">
      <dgm:prSet presAssocID="{85AF7A15-E64C-4F89-B847-290723823014}" presName="childText" presStyleLbl="bgAcc1" presStyleIdx="1" presStyleCnt="5" custScaleX="589091" custScaleY="72401">
        <dgm:presLayoutVars>
          <dgm:bulletEnabled val="1"/>
        </dgm:presLayoutVars>
      </dgm:prSet>
      <dgm:spPr/>
      <dgm:t>
        <a:bodyPr/>
        <a:lstStyle/>
        <a:p>
          <a:endParaRPr lang="ru-RU"/>
        </a:p>
      </dgm:t>
    </dgm:pt>
    <dgm:pt modelId="{EDA0AA58-F2BA-48A0-B494-7DAAF63FB9E1}" type="pres">
      <dgm:prSet presAssocID="{E70D8AEC-F1BE-4333-B751-9F0018178EEE}" presName="Name13" presStyleLbl="parChTrans1D2" presStyleIdx="2" presStyleCnt="5"/>
      <dgm:spPr/>
      <dgm:t>
        <a:bodyPr/>
        <a:lstStyle/>
        <a:p>
          <a:endParaRPr lang="ru-RU"/>
        </a:p>
      </dgm:t>
    </dgm:pt>
    <dgm:pt modelId="{64ECEE39-1C5B-4A71-B7A2-8ACFEA270AA1}" type="pres">
      <dgm:prSet presAssocID="{02DD0505-A694-4A0B-9623-E91C94389BDC}" presName="childText" presStyleLbl="bgAcc1" presStyleIdx="2" presStyleCnt="5" custScaleX="589091" custScaleY="56076">
        <dgm:presLayoutVars>
          <dgm:bulletEnabled val="1"/>
        </dgm:presLayoutVars>
      </dgm:prSet>
      <dgm:spPr/>
      <dgm:t>
        <a:bodyPr/>
        <a:lstStyle/>
        <a:p>
          <a:endParaRPr lang="ru-RU"/>
        </a:p>
      </dgm:t>
    </dgm:pt>
    <dgm:pt modelId="{39F989F7-29E5-4805-8469-85DB19E44366}" type="pres">
      <dgm:prSet presAssocID="{938709AB-0536-4F8D-9451-B3C5C93462B3}" presName="Name13" presStyleLbl="parChTrans1D2" presStyleIdx="3" presStyleCnt="5"/>
      <dgm:spPr/>
      <dgm:t>
        <a:bodyPr/>
        <a:lstStyle/>
        <a:p>
          <a:endParaRPr lang="ru-RU"/>
        </a:p>
      </dgm:t>
    </dgm:pt>
    <dgm:pt modelId="{4EE6BE56-6870-43F9-B8F7-A03698AC2D04}" type="pres">
      <dgm:prSet presAssocID="{5FC9D89C-F7E6-45AD-BDA6-C9C804D17BD0}" presName="childText" presStyleLbl="bgAcc1" presStyleIdx="3" presStyleCnt="5" custScaleX="589091" custScaleY="54637">
        <dgm:presLayoutVars>
          <dgm:bulletEnabled val="1"/>
        </dgm:presLayoutVars>
      </dgm:prSet>
      <dgm:spPr/>
      <dgm:t>
        <a:bodyPr/>
        <a:lstStyle/>
        <a:p>
          <a:endParaRPr lang="ru-RU"/>
        </a:p>
      </dgm:t>
    </dgm:pt>
    <dgm:pt modelId="{79511FB2-0FA6-4F28-A905-68C79B966F8B}" type="pres">
      <dgm:prSet presAssocID="{A13C158C-2594-44DE-850F-EBF2FB1E386D}" presName="Name13" presStyleLbl="parChTrans1D2" presStyleIdx="4" presStyleCnt="5"/>
      <dgm:spPr/>
      <dgm:t>
        <a:bodyPr/>
        <a:lstStyle/>
        <a:p>
          <a:endParaRPr lang="ru-RU"/>
        </a:p>
      </dgm:t>
    </dgm:pt>
    <dgm:pt modelId="{5C58C269-76C0-46FE-9ADB-FF41DF6D8913}" type="pres">
      <dgm:prSet presAssocID="{13C91896-4942-4141-B4F3-EC65A779B39E}" presName="childText" presStyleLbl="bgAcc1" presStyleIdx="4" presStyleCnt="5" custScaleX="589091">
        <dgm:presLayoutVars>
          <dgm:bulletEnabled val="1"/>
        </dgm:presLayoutVars>
      </dgm:prSet>
      <dgm:spPr/>
      <dgm:t>
        <a:bodyPr/>
        <a:lstStyle/>
        <a:p>
          <a:endParaRPr lang="ru-RU"/>
        </a:p>
      </dgm:t>
    </dgm:pt>
  </dgm:ptLst>
  <dgm:cxnLst>
    <dgm:cxn modelId="{48802B6B-DFC1-46E3-9D1D-0E5101D442A4}" type="presOf" srcId="{07832EFD-5769-4956-96DE-2F4DBF285682}" destId="{3FD5B749-33B3-478D-AF0C-5E97D4613328}" srcOrd="1" destOrd="0" presId="urn:microsoft.com/office/officeart/2005/8/layout/hierarchy3"/>
    <dgm:cxn modelId="{B84AD5B8-FF5C-4849-8BC0-01EA072EDDC3}" type="presOf" srcId="{7539688B-1F25-4E8A-973D-A54E98F890E5}" destId="{25265F50-79C6-4F33-83CE-DABF7C5ACDEF}" srcOrd="0" destOrd="0" presId="urn:microsoft.com/office/officeart/2005/8/layout/hierarchy3"/>
    <dgm:cxn modelId="{4160BBD2-C4E9-4C86-B467-502BE8E94EE6}" type="presOf" srcId="{5FC9D89C-F7E6-45AD-BDA6-C9C804D17BD0}" destId="{4EE6BE56-6870-43F9-B8F7-A03698AC2D04}" srcOrd="0" destOrd="0" presId="urn:microsoft.com/office/officeart/2005/8/layout/hierarchy3"/>
    <dgm:cxn modelId="{659E9685-CD23-4BF6-A02D-D60C292414F1}" type="presOf" srcId="{938709AB-0536-4F8D-9451-B3C5C93462B3}" destId="{39F989F7-29E5-4805-8469-85DB19E44366}" srcOrd="0" destOrd="0" presId="urn:microsoft.com/office/officeart/2005/8/layout/hierarchy3"/>
    <dgm:cxn modelId="{2274AA19-8429-47B9-9994-BA9BDDA122A2}" srcId="{07832EFD-5769-4956-96DE-2F4DBF285682}" destId="{BA1CC919-6C35-4987-B4D7-5EB346E82160}" srcOrd="0" destOrd="0" parTransId="{7539688B-1F25-4E8A-973D-A54E98F890E5}" sibTransId="{51D81015-602E-406E-8815-B0FBB5D1C613}"/>
    <dgm:cxn modelId="{9FBD820B-6520-4093-BF6B-2D9AA518375E}" type="presOf" srcId="{85AF7A15-E64C-4F89-B847-290723823014}" destId="{8739BA62-CA18-4182-A0AA-1DE29D9657F7}" srcOrd="0" destOrd="0" presId="urn:microsoft.com/office/officeart/2005/8/layout/hierarchy3"/>
    <dgm:cxn modelId="{A914DCDB-E3AF-4976-BE74-734B0C7457C6}" type="presOf" srcId="{13C91896-4942-4141-B4F3-EC65A779B39E}" destId="{5C58C269-76C0-46FE-9ADB-FF41DF6D8913}" srcOrd="0" destOrd="0" presId="urn:microsoft.com/office/officeart/2005/8/layout/hierarchy3"/>
    <dgm:cxn modelId="{CDD02A85-B1A7-4C1F-BFA2-719631AC130D}" type="presOf" srcId="{07832EFD-5769-4956-96DE-2F4DBF285682}" destId="{665FF1FC-9933-4663-B309-5F68572BFBB7}" srcOrd="0" destOrd="0" presId="urn:microsoft.com/office/officeart/2005/8/layout/hierarchy3"/>
    <dgm:cxn modelId="{27FC853A-68E2-4050-AFDA-1833E64758B6}" srcId="{07832EFD-5769-4956-96DE-2F4DBF285682}" destId="{5FC9D89C-F7E6-45AD-BDA6-C9C804D17BD0}" srcOrd="3" destOrd="0" parTransId="{938709AB-0536-4F8D-9451-B3C5C93462B3}" sibTransId="{6D69A9CD-BC6F-434C-9D24-572798DC8231}"/>
    <dgm:cxn modelId="{8D498481-6787-4F4A-BD5C-153D62DDFC7E}" type="presOf" srcId="{BA1CC919-6C35-4987-B4D7-5EB346E82160}" destId="{DD5DCF2B-5447-4164-9F29-01D4DF0E2D74}" srcOrd="0" destOrd="0" presId="urn:microsoft.com/office/officeart/2005/8/layout/hierarchy3"/>
    <dgm:cxn modelId="{D17A83B4-854A-44B6-840E-81E690091304}" srcId="{07832EFD-5769-4956-96DE-2F4DBF285682}" destId="{02DD0505-A694-4A0B-9623-E91C94389BDC}" srcOrd="2" destOrd="0" parTransId="{E70D8AEC-F1BE-4333-B751-9F0018178EEE}" sibTransId="{7D049227-7D06-46E8-A2B8-AA490C828B98}"/>
    <dgm:cxn modelId="{2BBB6321-1F06-4EA3-B4D1-DCEBB6BE9B1E}" srcId="{07832EFD-5769-4956-96DE-2F4DBF285682}" destId="{85AF7A15-E64C-4F89-B847-290723823014}" srcOrd="1" destOrd="0" parTransId="{DEEDA463-F3C7-4645-A755-0E4333E51E2F}" sibTransId="{E8C7B941-7EA9-407A-B0A1-EF22AB06FFF7}"/>
    <dgm:cxn modelId="{15606206-055A-4DEB-BD9D-66F2E2C86389}" type="presOf" srcId="{A13C158C-2594-44DE-850F-EBF2FB1E386D}" destId="{79511FB2-0FA6-4F28-A905-68C79B966F8B}" srcOrd="0" destOrd="0" presId="urn:microsoft.com/office/officeart/2005/8/layout/hierarchy3"/>
    <dgm:cxn modelId="{48660D35-867C-43AF-905F-53AA4887BEFB}" srcId="{34F5AD13-E91D-4402-850C-1DE2974AE97E}" destId="{07832EFD-5769-4956-96DE-2F4DBF285682}" srcOrd="0" destOrd="0" parTransId="{9203FEAE-A874-419F-9C89-3A3B7ACA2089}" sibTransId="{03DC7D48-0145-4594-A658-6C32CFF2C5DA}"/>
    <dgm:cxn modelId="{2944313C-7DEE-4BC1-BEEA-09E7B4EC1913}" srcId="{07832EFD-5769-4956-96DE-2F4DBF285682}" destId="{13C91896-4942-4141-B4F3-EC65A779B39E}" srcOrd="4" destOrd="0" parTransId="{A13C158C-2594-44DE-850F-EBF2FB1E386D}" sibTransId="{A3B514DF-9A9E-4557-8C0C-9001BCCF1A24}"/>
    <dgm:cxn modelId="{2E45249E-292E-4B63-BCE8-CC895D4C0CF6}" type="presOf" srcId="{DEEDA463-F3C7-4645-A755-0E4333E51E2F}" destId="{B82DF45F-BE69-4190-9617-3D61FA5036E4}" srcOrd="0" destOrd="0" presId="urn:microsoft.com/office/officeart/2005/8/layout/hierarchy3"/>
    <dgm:cxn modelId="{DF5F136B-7170-4B37-A0BE-DA5576BAE724}" type="presOf" srcId="{02DD0505-A694-4A0B-9623-E91C94389BDC}" destId="{64ECEE39-1C5B-4A71-B7A2-8ACFEA270AA1}" srcOrd="0" destOrd="0" presId="urn:microsoft.com/office/officeart/2005/8/layout/hierarchy3"/>
    <dgm:cxn modelId="{26D1EC19-5A8E-43CC-B990-C3A9FDF3F925}" type="presOf" srcId="{E70D8AEC-F1BE-4333-B751-9F0018178EEE}" destId="{EDA0AA58-F2BA-48A0-B494-7DAAF63FB9E1}" srcOrd="0" destOrd="0" presId="urn:microsoft.com/office/officeart/2005/8/layout/hierarchy3"/>
    <dgm:cxn modelId="{33A27524-EFB9-47C4-8944-629E9144D886}" type="presOf" srcId="{34F5AD13-E91D-4402-850C-1DE2974AE97E}" destId="{6A8935D4-A192-4FAE-9A8C-C4230008CC6A}" srcOrd="0" destOrd="0" presId="urn:microsoft.com/office/officeart/2005/8/layout/hierarchy3"/>
    <dgm:cxn modelId="{8AD7ED3A-6097-4A5A-9F64-F951C295C25A}" type="presParOf" srcId="{6A8935D4-A192-4FAE-9A8C-C4230008CC6A}" destId="{50B9416B-8176-4252-A734-CC13D6784CD2}" srcOrd="0" destOrd="0" presId="urn:microsoft.com/office/officeart/2005/8/layout/hierarchy3"/>
    <dgm:cxn modelId="{6272890C-82E6-4AE6-A5EB-39C54B6A0895}" type="presParOf" srcId="{50B9416B-8176-4252-A734-CC13D6784CD2}" destId="{6F9CC9C9-5CE5-4180-8203-1762C0B3112F}" srcOrd="0" destOrd="0" presId="urn:microsoft.com/office/officeart/2005/8/layout/hierarchy3"/>
    <dgm:cxn modelId="{33E2054B-9ADD-4A61-B357-926B20BEC85B}" type="presParOf" srcId="{6F9CC9C9-5CE5-4180-8203-1762C0B3112F}" destId="{665FF1FC-9933-4663-B309-5F68572BFBB7}" srcOrd="0" destOrd="0" presId="urn:microsoft.com/office/officeart/2005/8/layout/hierarchy3"/>
    <dgm:cxn modelId="{9E51C78B-4BF2-434F-9956-CDC847BDA550}" type="presParOf" srcId="{6F9CC9C9-5CE5-4180-8203-1762C0B3112F}" destId="{3FD5B749-33B3-478D-AF0C-5E97D4613328}" srcOrd="1" destOrd="0" presId="urn:microsoft.com/office/officeart/2005/8/layout/hierarchy3"/>
    <dgm:cxn modelId="{7FEFCF91-B155-42F5-976A-A16DFFA2D6D6}" type="presParOf" srcId="{50B9416B-8176-4252-A734-CC13D6784CD2}" destId="{720460AD-9C7A-4B50-9AD8-466466ADBD66}" srcOrd="1" destOrd="0" presId="urn:microsoft.com/office/officeart/2005/8/layout/hierarchy3"/>
    <dgm:cxn modelId="{6B89272B-9547-4DBB-AFED-26DF13915A7A}" type="presParOf" srcId="{720460AD-9C7A-4B50-9AD8-466466ADBD66}" destId="{25265F50-79C6-4F33-83CE-DABF7C5ACDEF}" srcOrd="0" destOrd="0" presId="urn:microsoft.com/office/officeart/2005/8/layout/hierarchy3"/>
    <dgm:cxn modelId="{B29019DB-5203-410E-91B3-61002A89050D}" type="presParOf" srcId="{720460AD-9C7A-4B50-9AD8-466466ADBD66}" destId="{DD5DCF2B-5447-4164-9F29-01D4DF0E2D74}" srcOrd="1" destOrd="0" presId="urn:microsoft.com/office/officeart/2005/8/layout/hierarchy3"/>
    <dgm:cxn modelId="{DB230454-2BC9-43ED-9884-6D7CB647245E}" type="presParOf" srcId="{720460AD-9C7A-4B50-9AD8-466466ADBD66}" destId="{B82DF45F-BE69-4190-9617-3D61FA5036E4}" srcOrd="2" destOrd="0" presId="urn:microsoft.com/office/officeart/2005/8/layout/hierarchy3"/>
    <dgm:cxn modelId="{14688896-4DFC-4BBB-B3CE-756A434C283C}" type="presParOf" srcId="{720460AD-9C7A-4B50-9AD8-466466ADBD66}" destId="{8739BA62-CA18-4182-A0AA-1DE29D9657F7}" srcOrd="3" destOrd="0" presId="urn:microsoft.com/office/officeart/2005/8/layout/hierarchy3"/>
    <dgm:cxn modelId="{A9EBE685-EC9F-4B5E-897D-F4A566D72241}" type="presParOf" srcId="{720460AD-9C7A-4B50-9AD8-466466ADBD66}" destId="{EDA0AA58-F2BA-48A0-B494-7DAAF63FB9E1}" srcOrd="4" destOrd="0" presId="urn:microsoft.com/office/officeart/2005/8/layout/hierarchy3"/>
    <dgm:cxn modelId="{C8AFF31F-2B4C-4FDF-BF41-DF1B155E62E9}" type="presParOf" srcId="{720460AD-9C7A-4B50-9AD8-466466ADBD66}" destId="{64ECEE39-1C5B-4A71-B7A2-8ACFEA270AA1}" srcOrd="5" destOrd="0" presId="urn:microsoft.com/office/officeart/2005/8/layout/hierarchy3"/>
    <dgm:cxn modelId="{F26A7F8E-1161-488A-AE8B-E815D747EE1F}" type="presParOf" srcId="{720460AD-9C7A-4B50-9AD8-466466ADBD66}" destId="{39F989F7-29E5-4805-8469-85DB19E44366}" srcOrd="6" destOrd="0" presId="urn:microsoft.com/office/officeart/2005/8/layout/hierarchy3"/>
    <dgm:cxn modelId="{47672228-6F79-4F3D-B716-E7B20C96A2C3}" type="presParOf" srcId="{720460AD-9C7A-4B50-9AD8-466466ADBD66}" destId="{4EE6BE56-6870-43F9-B8F7-A03698AC2D04}" srcOrd="7" destOrd="0" presId="urn:microsoft.com/office/officeart/2005/8/layout/hierarchy3"/>
    <dgm:cxn modelId="{5FAE2B48-640F-4DCE-8894-85A18DD79ABA}" type="presParOf" srcId="{720460AD-9C7A-4B50-9AD8-466466ADBD66}" destId="{79511FB2-0FA6-4F28-A905-68C79B966F8B}" srcOrd="8" destOrd="0" presId="urn:microsoft.com/office/officeart/2005/8/layout/hierarchy3"/>
    <dgm:cxn modelId="{AE8514C3-48AF-447E-A6EE-41FC694747CA}" type="presParOf" srcId="{720460AD-9C7A-4B50-9AD8-466466ADBD66}" destId="{5C58C269-76C0-46FE-9ADB-FF41DF6D8913}"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34F5AD13-E91D-4402-850C-1DE2974AE97E}" type="doc">
      <dgm:prSet loTypeId="urn:microsoft.com/office/officeart/2005/8/layout/vList2" loCatId="list" qsTypeId="urn:microsoft.com/office/officeart/2005/8/quickstyle/simple3" qsCatId="simple" csTypeId="urn:microsoft.com/office/officeart/2005/8/colors/accent1_2" csCatId="accent1" phldr="1"/>
      <dgm:spPr/>
      <dgm:t>
        <a:bodyPr/>
        <a:lstStyle/>
        <a:p>
          <a:endParaRPr lang="ru-RU"/>
        </a:p>
      </dgm:t>
    </dgm:pt>
    <dgm:pt modelId="{07832EFD-5769-4956-96DE-2F4DBF285682}">
      <dgm:prSet phldrT="[Текст]" custT="1"/>
      <dgm:spPr/>
      <dgm:t>
        <a:bodyPr/>
        <a:lstStyle/>
        <a:p>
          <a:pPr rtl="0"/>
          <a:r>
            <a:rPr lang="ru-RU" sz="1400" b="0" i="0" u="none" dirty="0" smtClean="0"/>
            <a:t>Контроль за обеспечением антитеррористической защищенности торговых объектов (территорий) и выполнением настоящих требований осуществляется посредством организации и проведения Комитетом промышленности и торговли Волгоградской области плановых и внеплановых проверок торговых объектов (территорий) с докладом результатов Губернатору Волгоградской области.</a:t>
          </a:r>
          <a:endParaRPr lang="ru-RU" sz="1400" b="0" i="0" u="none" dirty="0"/>
        </a:p>
      </dgm:t>
    </dgm:pt>
    <dgm:pt modelId="{9203FEAE-A874-419F-9C89-3A3B7ACA2089}" type="parTrans" cxnId="{48660D35-867C-43AF-905F-53AA4887BEFB}">
      <dgm:prSet/>
      <dgm:spPr/>
      <dgm:t>
        <a:bodyPr/>
        <a:lstStyle/>
        <a:p>
          <a:endParaRPr lang="ru-RU"/>
        </a:p>
      </dgm:t>
    </dgm:pt>
    <dgm:pt modelId="{03DC7D48-0145-4594-A658-6C32CFF2C5DA}" type="sibTrans" cxnId="{48660D35-867C-43AF-905F-53AA4887BEFB}">
      <dgm:prSet/>
      <dgm:spPr/>
      <dgm:t>
        <a:bodyPr/>
        <a:lstStyle/>
        <a:p>
          <a:endParaRPr lang="ru-RU"/>
        </a:p>
      </dgm:t>
    </dgm:pt>
    <dgm:pt modelId="{8AEBF66A-1E84-4158-A815-87701F4E226E}">
      <dgm:prSet custT="1"/>
      <dgm:spPr/>
      <dgm:t>
        <a:bodyPr/>
        <a:lstStyle/>
        <a:p>
          <a:pPr rtl="0"/>
          <a:r>
            <a:rPr lang="ru-RU" sz="1400" b="0" i="0" u="none" dirty="0" smtClean="0"/>
            <a:t>Плановая проверка осуществляется один раз в 3 года в соответствии с планом, утвержденным руководителем комитета промышленности и торговли Волгоградской области, и проводится в форме документарного контроля или выездного обследования торгового объекта (территории) на предмет определения состояния его антитеррористической защищенности и выработки мер по устранению выявленных в ходе проведения проверок недостатков.</a:t>
          </a:r>
          <a:endParaRPr lang="ru-RU" sz="1400" b="0" i="0" u="none" dirty="0"/>
        </a:p>
      </dgm:t>
    </dgm:pt>
    <dgm:pt modelId="{6EF08098-BDB4-4C4C-8CA2-DF255FD43244}" type="parTrans" cxnId="{AEF755FE-703F-42E1-83D7-EC67FEC3CEF7}">
      <dgm:prSet/>
      <dgm:spPr/>
      <dgm:t>
        <a:bodyPr/>
        <a:lstStyle/>
        <a:p>
          <a:endParaRPr lang="ru-RU"/>
        </a:p>
      </dgm:t>
    </dgm:pt>
    <dgm:pt modelId="{BFA96833-CDBC-4AA4-A88D-FD4EA1FE078E}" type="sibTrans" cxnId="{AEF755FE-703F-42E1-83D7-EC67FEC3CEF7}">
      <dgm:prSet/>
      <dgm:spPr/>
      <dgm:t>
        <a:bodyPr/>
        <a:lstStyle/>
        <a:p>
          <a:endParaRPr lang="ru-RU"/>
        </a:p>
      </dgm:t>
    </dgm:pt>
    <dgm:pt modelId="{C9700A11-5A19-48DC-9AA9-CEB14BD8F1AF}">
      <dgm:prSet custT="1"/>
      <dgm:spPr/>
      <dgm:t>
        <a:bodyPr/>
        <a:lstStyle/>
        <a:p>
          <a:pPr algn="ctr" rtl="0"/>
          <a:r>
            <a:rPr lang="ru-RU" sz="1400" b="0" i="0" u="none" dirty="0" smtClean="0"/>
            <a:t>Внеплановые проверки проводятся в форме документарного контроля или выездного обследования торгового объекта (территории).</a:t>
          </a:r>
          <a:endParaRPr lang="ru-RU" sz="1400" b="0" i="0" u="none" dirty="0"/>
        </a:p>
      </dgm:t>
    </dgm:pt>
    <dgm:pt modelId="{2C191022-CCDD-4CF0-8933-831019B7FD01}" type="parTrans" cxnId="{AFC64910-FD0F-4EFE-A2CB-9E4BA6D6ED59}">
      <dgm:prSet/>
      <dgm:spPr/>
      <dgm:t>
        <a:bodyPr/>
        <a:lstStyle/>
        <a:p>
          <a:endParaRPr lang="ru-RU"/>
        </a:p>
      </dgm:t>
    </dgm:pt>
    <dgm:pt modelId="{216B3884-96C8-413C-AE36-689976DDCDDC}" type="sibTrans" cxnId="{AFC64910-FD0F-4EFE-A2CB-9E4BA6D6ED59}">
      <dgm:prSet/>
      <dgm:spPr/>
      <dgm:t>
        <a:bodyPr/>
        <a:lstStyle/>
        <a:p>
          <a:endParaRPr lang="ru-RU"/>
        </a:p>
      </dgm:t>
    </dgm:pt>
    <dgm:pt modelId="{5BD94B33-F8E4-4EE5-9456-748D00502F3B}">
      <dgm:prSet custT="1"/>
      <dgm:spPr/>
      <dgm:t>
        <a:bodyPr/>
        <a:lstStyle/>
        <a:p>
          <a:pPr algn="ctr" rtl="0"/>
          <a:r>
            <a:rPr lang="ru-RU" sz="1400" b="0" i="0" u="none" dirty="0" smtClean="0"/>
            <a:t>Срок проведения плановых и внеплановых проверок не может превышать 10 рабочих дней.</a:t>
          </a:r>
          <a:endParaRPr lang="ru-RU" sz="1400" b="0" i="0" u="none" dirty="0"/>
        </a:p>
      </dgm:t>
    </dgm:pt>
    <dgm:pt modelId="{B3FDBA41-DDF1-474F-9024-9A9EB6E23510}" type="parTrans" cxnId="{08A8B751-5926-48ED-9B50-D7323663ED88}">
      <dgm:prSet/>
      <dgm:spPr/>
      <dgm:t>
        <a:bodyPr/>
        <a:lstStyle/>
        <a:p>
          <a:endParaRPr lang="ru-RU"/>
        </a:p>
      </dgm:t>
    </dgm:pt>
    <dgm:pt modelId="{A17FB22F-C3BD-424F-A25D-D442141B9DC1}" type="sibTrans" cxnId="{08A8B751-5926-48ED-9B50-D7323663ED88}">
      <dgm:prSet/>
      <dgm:spPr/>
      <dgm:t>
        <a:bodyPr/>
        <a:lstStyle/>
        <a:p>
          <a:endParaRPr lang="ru-RU"/>
        </a:p>
      </dgm:t>
    </dgm:pt>
    <dgm:pt modelId="{2021D633-14D4-418F-88CD-AAAA68B7E091}">
      <dgm:prSet custT="1"/>
      <dgm:spPr/>
      <dgm:t>
        <a:bodyPr/>
        <a:lstStyle/>
        <a:p>
          <a:pPr algn="ctr" rtl="0"/>
          <a:r>
            <a:rPr lang="ru-RU" sz="1400" b="0" i="0" u="none" dirty="0" smtClean="0"/>
            <a:t>После проведения проверки в случае выявления нарушений правообладателю торгового объекта (территории) и руководителю комитета промышленности и торговли Волгоградской области направляются предложения о совершенствовании мероприятий по обеспечению антитеррористической защищенности торгового объекта (территории) и устранению выявленных недостатков.</a:t>
          </a:r>
          <a:endParaRPr lang="ru-RU" sz="1400" b="0" i="0" u="none" dirty="0"/>
        </a:p>
      </dgm:t>
    </dgm:pt>
    <dgm:pt modelId="{BFF0D729-AF18-4309-8C79-DEA268EA4BE2}" type="parTrans" cxnId="{2481EDE0-5845-44B8-BC24-F0B7F2E970B4}">
      <dgm:prSet/>
      <dgm:spPr/>
      <dgm:t>
        <a:bodyPr/>
        <a:lstStyle/>
        <a:p>
          <a:endParaRPr lang="ru-RU"/>
        </a:p>
      </dgm:t>
    </dgm:pt>
    <dgm:pt modelId="{E84CA0C6-75CB-4254-88B6-84AEA37B9B27}" type="sibTrans" cxnId="{2481EDE0-5845-44B8-BC24-F0B7F2E970B4}">
      <dgm:prSet/>
      <dgm:spPr/>
      <dgm:t>
        <a:bodyPr/>
        <a:lstStyle/>
        <a:p>
          <a:endParaRPr lang="ru-RU"/>
        </a:p>
      </dgm:t>
    </dgm:pt>
    <dgm:pt modelId="{4536C1C0-E6F3-4F1E-8D56-798FE0439A58}" type="pres">
      <dgm:prSet presAssocID="{34F5AD13-E91D-4402-850C-1DE2974AE97E}" presName="linear" presStyleCnt="0">
        <dgm:presLayoutVars>
          <dgm:animLvl val="lvl"/>
          <dgm:resizeHandles val="exact"/>
        </dgm:presLayoutVars>
      </dgm:prSet>
      <dgm:spPr/>
      <dgm:t>
        <a:bodyPr/>
        <a:lstStyle/>
        <a:p>
          <a:endParaRPr lang="ru-RU"/>
        </a:p>
      </dgm:t>
    </dgm:pt>
    <dgm:pt modelId="{856920FC-CF76-41D8-B001-8DFF6AC57CCE}" type="pres">
      <dgm:prSet presAssocID="{07832EFD-5769-4956-96DE-2F4DBF285682}" presName="parentText" presStyleLbl="node1" presStyleIdx="0" presStyleCnt="5" custScaleY="128842" custLinFactY="-1247" custLinFactNeighborX="-749" custLinFactNeighborY="-100000">
        <dgm:presLayoutVars>
          <dgm:chMax val="0"/>
          <dgm:bulletEnabled val="1"/>
        </dgm:presLayoutVars>
      </dgm:prSet>
      <dgm:spPr/>
      <dgm:t>
        <a:bodyPr/>
        <a:lstStyle/>
        <a:p>
          <a:endParaRPr lang="ru-RU"/>
        </a:p>
      </dgm:t>
    </dgm:pt>
    <dgm:pt modelId="{E7043A65-6476-4919-8A04-791DEAA443AA}" type="pres">
      <dgm:prSet presAssocID="{03DC7D48-0145-4594-A658-6C32CFF2C5DA}" presName="spacer" presStyleCnt="0"/>
      <dgm:spPr/>
    </dgm:pt>
    <dgm:pt modelId="{0A0FB249-F42B-48C2-9BBE-BAECEFCD2CCD}" type="pres">
      <dgm:prSet presAssocID="{8AEBF66A-1E84-4158-A815-87701F4E226E}" presName="parentText" presStyleLbl="node1" presStyleIdx="1" presStyleCnt="5" custScaleY="119153" custLinFactY="902" custLinFactNeighborX="-749" custLinFactNeighborY="100000">
        <dgm:presLayoutVars>
          <dgm:chMax val="0"/>
          <dgm:bulletEnabled val="1"/>
        </dgm:presLayoutVars>
      </dgm:prSet>
      <dgm:spPr/>
      <dgm:t>
        <a:bodyPr/>
        <a:lstStyle/>
        <a:p>
          <a:endParaRPr lang="ru-RU"/>
        </a:p>
      </dgm:t>
    </dgm:pt>
    <dgm:pt modelId="{95B221CC-077D-44E5-B688-5AE87CB2A481}" type="pres">
      <dgm:prSet presAssocID="{BFA96833-CDBC-4AA4-A88D-FD4EA1FE078E}" presName="spacer" presStyleCnt="0"/>
      <dgm:spPr/>
    </dgm:pt>
    <dgm:pt modelId="{0DB127C0-4EBE-4525-963A-A2DB28E1F918}" type="pres">
      <dgm:prSet presAssocID="{C9700A11-5A19-48DC-9AA9-CEB14BD8F1AF}" presName="parentText" presStyleLbl="node1" presStyleIdx="2" presStyleCnt="5" custScaleY="73376">
        <dgm:presLayoutVars>
          <dgm:chMax val="0"/>
          <dgm:bulletEnabled val="1"/>
        </dgm:presLayoutVars>
      </dgm:prSet>
      <dgm:spPr/>
      <dgm:t>
        <a:bodyPr/>
        <a:lstStyle/>
        <a:p>
          <a:endParaRPr lang="ru-RU"/>
        </a:p>
      </dgm:t>
    </dgm:pt>
    <dgm:pt modelId="{E4046BA5-94B4-4901-B778-E4515BD1D12D}" type="pres">
      <dgm:prSet presAssocID="{216B3884-96C8-413C-AE36-689976DDCDDC}" presName="spacer" presStyleCnt="0"/>
      <dgm:spPr/>
    </dgm:pt>
    <dgm:pt modelId="{B955AC2D-2F81-472A-BB0B-28F3E899DDD8}" type="pres">
      <dgm:prSet presAssocID="{5BD94B33-F8E4-4EE5-9456-748D00502F3B}" presName="parentText" presStyleLbl="node1" presStyleIdx="3" presStyleCnt="5" custScaleY="53545">
        <dgm:presLayoutVars>
          <dgm:chMax val="0"/>
          <dgm:bulletEnabled val="1"/>
        </dgm:presLayoutVars>
      </dgm:prSet>
      <dgm:spPr/>
      <dgm:t>
        <a:bodyPr/>
        <a:lstStyle/>
        <a:p>
          <a:endParaRPr lang="ru-RU"/>
        </a:p>
      </dgm:t>
    </dgm:pt>
    <dgm:pt modelId="{697EBB9E-B980-4070-B0D7-24F1F2BBB2E8}" type="pres">
      <dgm:prSet presAssocID="{A17FB22F-C3BD-424F-A25D-D442141B9DC1}" presName="spacer" presStyleCnt="0"/>
      <dgm:spPr/>
    </dgm:pt>
    <dgm:pt modelId="{A5F476F9-3F32-438B-8C30-98375498C6DD}" type="pres">
      <dgm:prSet presAssocID="{2021D633-14D4-418F-88CD-AAAA68B7E091}" presName="parentText" presStyleLbl="node1" presStyleIdx="4" presStyleCnt="5">
        <dgm:presLayoutVars>
          <dgm:chMax val="0"/>
          <dgm:bulletEnabled val="1"/>
        </dgm:presLayoutVars>
      </dgm:prSet>
      <dgm:spPr/>
      <dgm:t>
        <a:bodyPr/>
        <a:lstStyle/>
        <a:p>
          <a:endParaRPr lang="ru-RU"/>
        </a:p>
      </dgm:t>
    </dgm:pt>
  </dgm:ptLst>
  <dgm:cxnLst>
    <dgm:cxn modelId="{8CA41F67-BE81-455F-9476-7D74466E52F8}" type="presOf" srcId="{5BD94B33-F8E4-4EE5-9456-748D00502F3B}" destId="{B955AC2D-2F81-472A-BB0B-28F3E899DDD8}" srcOrd="0" destOrd="0" presId="urn:microsoft.com/office/officeart/2005/8/layout/vList2"/>
    <dgm:cxn modelId="{A50DEFFD-479A-41CC-A829-8A97B4C23DCB}" type="presOf" srcId="{07832EFD-5769-4956-96DE-2F4DBF285682}" destId="{856920FC-CF76-41D8-B001-8DFF6AC57CCE}" srcOrd="0" destOrd="0" presId="urn:microsoft.com/office/officeart/2005/8/layout/vList2"/>
    <dgm:cxn modelId="{A6273861-B8C3-4B1A-B9CB-D9DB79F019A9}" type="presOf" srcId="{34F5AD13-E91D-4402-850C-1DE2974AE97E}" destId="{4536C1C0-E6F3-4F1E-8D56-798FE0439A58}" srcOrd="0" destOrd="0" presId="urn:microsoft.com/office/officeart/2005/8/layout/vList2"/>
    <dgm:cxn modelId="{02F98248-BDB0-4BD6-912D-7EB45B4713DE}" type="presOf" srcId="{8AEBF66A-1E84-4158-A815-87701F4E226E}" destId="{0A0FB249-F42B-48C2-9BBE-BAECEFCD2CCD}" srcOrd="0" destOrd="0" presId="urn:microsoft.com/office/officeart/2005/8/layout/vList2"/>
    <dgm:cxn modelId="{2481EDE0-5845-44B8-BC24-F0B7F2E970B4}" srcId="{34F5AD13-E91D-4402-850C-1DE2974AE97E}" destId="{2021D633-14D4-418F-88CD-AAAA68B7E091}" srcOrd="4" destOrd="0" parTransId="{BFF0D729-AF18-4309-8C79-DEA268EA4BE2}" sibTransId="{E84CA0C6-75CB-4254-88B6-84AEA37B9B27}"/>
    <dgm:cxn modelId="{08A8B751-5926-48ED-9B50-D7323663ED88}" srcId="{34F5AD13-E91D-4402-850C-1DE2974AE97E}" destId="{5BD94B33-F8E4-4EE5-9456-748D00502F3B}" srcOrd="3" destOrd="0" parTransId="{B3FDBA41-DDF1-474F-9024-9A9EB6E23510}" sibTransId="{A17FB22F-C3BD-424F-A25D-D442141B9DC1}"/>
    <dgm:cxn modelId="{9488FFB8-9AD2-4EC3-8B4A-82DAB2246A4C}" type="presOf" srcId="{2021D633-14D4-418F-88CD-AAAA68B7E091}" destId="{A5F476F9-3F32-438B-8C30-98375498C6DD}" srcOrd="0" destOrd="0" presId="urn:microsoft.com/office/officeart/2005/8/layout/vList2"/>
    <dgm:cxn modelId="{AEF755FE-703F-42E1-83D7-EC67FEC3CEF7}" srcId="{34F5AD13-E91D-4402-850C-1DE2974AE97E}" destId="{8AEBF66A-1E84-4158-A815-87701F4E226E}" srcOrd="1" destOrd="0" parTransId="{6EF08098-BDB4-4C4C-8CA2-DF255FD43244}" sibTransId="{BFA96833-CDBC-4AA4-A88D-FD4EA1FE078E}"/>
    <dgm:cxn modelId="{48660D35-867C-43AF-905F-53AA4887BEFB}" srcId="{34F5AD13-E91D-4402-850C-1DE2974AE97E}" destId="{07832EFD-5769-4956-96DE-2F4DBF285682}" srcOrd="0" destOrd="0" parTransId="{9203FEAE-A874-419F-9C89-3A3B7ACA2089}" sibTransId="{03DC7D48-0145-4594-A658-6C32CFF2C5DA}"/>
    <dgm:cxn modelId="{C5470D6A-F850-4EA7-8B0F-6C313CA74464}" type="presOf" srcId="{C9700A11-5A19-48DC-9AA9-CEB14BD8F1AF}" destId="{0DB127C0-4EBE-4525-963A-A2DB28E1F918}" srcOrd="0" destOrd="0" presId="urn:microsoft.com/office/officeart/2005/8/layout/vList2"/>
    <dgm:cxn modelId="{AFC64910-FD0F-4EFE-A2CB-9E4BA6D6ED59}" srcId="{34F5AD13-E91D-4402-850C-1DE2974AE97E}" destId="{C9700A11-5A19-48DC-9AA9-CEB14BD8F1AF}" srcOrd="2" destOrd="0" parTransId="{2C191022-CCDD-4CF0-8933-831019B7FD01}" sibTransId="{216B3884-96C8-413C-AE36-689976DDCDDC}"/>
    <dgm:cxn modelId="{61937D45-744B-42F1-B675-C6BCCCC5DCA3}" type="presParOf" srcId="{4536C1C0-E6F3-4F1E-8D56-798FE0439A58}" destId="{856920FC-CF76-41D8-B001-8DFF6AC57CCE}" srcOrd="0" destOrd="0" presId="urn:microsoft.com/office/officeart/2005/8/layout/vList2"/>
    <dgm:cxn modelId="{B7DA1FAE-E975-4EF4-8874-1193CAD69179}" type="presParOf" srcId="{4536C1C0-E6F3-4F1E-8D56-798FE0439A58}" destId="{E7043A65-6476-4919-8A04-791DEAA443AA}" srcOrd="1" destOrd="0" presId="urn:microsoft.com/office/officeart/2005/8/layout/vList2"/>
    <dgm:cxn modelId="{88F39A2D-B70F-45C3-9275-43CEBB37C2FD}" type="presParOf" srcId="{4536C1C0-E6F3-4F1E-8D56-798FE0439A58}" destId="{0A0FB249-F42B-48C2-9BBE-BAECEFCD2CCD}" srcOrd="2" destOrd="0" presId="urn:microsoft.com/office/officeart/2005/8/layout/vList2"/>
    <dgm:cxn modelId="{A6FED491-C594-4543-AF35-7DB5EF55CD04}" type="presParOf" srcId="{4536C1C0-E6F3-4F1E-8D56-798FE0439A58}" destId="{95B221CC-077D-44E5-B688-5AE87CB2A481}" srcOrd="3" destOrd="0" presId="urn:microsoft.com/office/officeart/2005/8/layout/vList2"/>
    <dgm:cxn modelId="{DA504151-2A0D-4956-B9DE-7CEE5573F8D2}" type="presParOf" srcId="{4536C1C0-E6F3-4F1E-8D56-798FE0439A58}" destId="{0DB127C0-4EBE-4525-963A-A2DB28E1F918}" srcOrd="4" destOrd="0" presId="urn:microsoft.com/office/officeart/2005/8/layout/vList2"/>
    <dgm:cxn modelId="{984330D7-D75D-470A-B26A-50482DC7C1CA}" type="presParOf" srcId="{4536C1C0-E6F3-4F1E-8D56-798FE0439A58}" destId="{E4046BA5-94B4-4901-B778-E4515BD1D12D}" srcOrd="5" destOrd="0" presId="urn:microsoft.com/office/officeart/2005/8/layout/vList2"/>
    <dgm:cxn modelId="{926D124B-7DBF-4F4C-9889-1F34498FFFA6}" type="presParOf" srcId="{4536C1C0-E6F3-4F1E-8D56-798FE0439A58}" destId="{B955AC2D-2F81-472A-BB0B-28F3E899DDD8}" srcOrd="6" destOrd="0" presId="urn:microsoft.com/office/officeart/2005/8/layout/vList2"/>
    <dgm:cxn modelId="{53B3BE6C-C04C-4AEA-B952-F717008788A3}" type="presParOf" srcId="{4536C1C0-E6F3-4F1E-8D56-798FE0439A58}" destId="{697EBB9E-B980-4070-B0D7-24F1F2BBB2E8}" srcOrd="7" destOrd="0" presId="urn:microsoft.com/office/officeart/2005/8/layout/vList2"/>
    <dgm:cxn modelId="{12FE875D-727B-4F66-801D-FF5C318E5FD0}" type="presParOf" srcId="{4536C1C0-E6F3-4F1E-8D56-798FE0439A58}" destId="{A5F476F9-3F32-438B-8C30-98375498C6D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6B6AEF-21F4-4C4D-B04C-33F9B3900CDC}" type="doc">
      <dgm:prSet loTypeId="urn:microsoft.com/office/officeart/2005/8/layout/hierarchy3" loCatId="list" qsTypeId="urn:microsoft.com/office/officeart/2005/8/quickstyle/simple3" qsCatId="simple" csTypeId="urn:microsoft.com/office/officeart/2005/8/colors/accent1_2" csCatId="accent1" phldr="1"/>
      <dgm:spPr/>
      <dgm:t>
        <a:bodyPr/>
        <a:lstStyle/>
        <a:p>
          <a:endParaRPr lang="ru-RU"/>
        </a:p>
      </dgm:t>
    </dgm:pt>
    <dgm:pt modelId="{A3921515-4EFF-491B-BB3D-8BEEA1941DDC}">
      <dgm:prSet phldrT="[Текст]" custT="1"/>
      <dgm:spPr/>
      <dgm:t>
        <a:bodyPr/>
        <a:lstStyle/>
        <a:p>
          <a:r>
            <a:rPr lang="ru-RU" sz="1400" b="0" dirty="0" smtClean="0"/>
            <a:t>Постановление определяет требования и устанавливает следующее:</a:t>
          </a:r>
          <a:endParaRPr lang="ru-RU" sz="1400" b="0" dirty="0"/>
        </a:p>
      </dgm:t>
    </dgm:pt>
    <dgm:pt modelId="{E1A0D59D-19DF-42AD-BE3C-7197524B28EB}" type="parTrans" cxnId="{7924A22A-A55C-4EA6-AA42-8DABC5F5BECB}">
      <dgm:prSet/>
      <dgm:spPr/>
      <dgm:t>
        <a:bodyPr/>
        <a:lstStyle/>
        <a:p>
          <a:endParaRPr lang="ru-RU"/>
        </a:p>
      </dgm:t>
    </dgm:pt>
    <dgm:pt modelId="{269DB2C5-3B17-4F2C-896A-47572033DB1E}" type="sibTrans" cxnId="{7924A22A-A55C-4EA6-AA42-8DABC5F5BECB}">
      <dgm:prSet/>
      <dgm:spPr/>
      <dgm:t>
        <a:bodyPr/>
        <a:lstStyle/>
        <a:p>
          <a:endParaRPr lang="ru-RU"/>
        </a:p>
      </dgm:t>
    </dgm:pt>
    <dgm:pt modelId="{5763E1A9-30E1-4D2E-B724-FA2C792A0889}">
      <dgm:prSet phldrT="[Текст]" custT="1"/>
      <dgm:spPr/>
      <dgm:t>
        <a:bodyPr/>
        <a:lstStyle/>
        <a:p>
          <a:r>
            <a:rPr lang="ru-RU" sz="1400" b="0" dirty="0" smtClean="0"/>
            <a:t>комплекс мероприятий, направленных на обеспечение антитеррористической защищенности </a:t>
          </a:r>
          <a:r>
            <a:rPr lang="ru-RU" sz="1400" b="0" i="1" dirty="0" smtClean="0"/>
            <a:t>торговых объектов (территорий</a:t>
          </a:r>
          <a:r>
            <a:rPr lang="ru-RU" sz="1400" b="0" dirty="0" smtClean="0"/>
            <a:t>)</a:t>
          </a:r>
          <a:endParaRPr lang="ru-RU" sz="1400" b="0" dirty="0"/>
        </a:p>
      </dgm:t>
    </dgm:pt>
    <dgm:pt modelId="{A5459633-0EC3-4C99-AE3B-9BBEE6BF121C}" type="parTrans" cxnId="{C4A1AC63-E128-4F84-8073-88B41FEE3CEF}">
      <dgm:prSet/>
      <dgm:spPr/>
      <dgm:t>
        <a:bodyPr/>
        <a:lstStyle/>
        <a:p>
          <a:endParaRPr lang="ru-RU"/>
        </a:p>
      </dgm:t>
    </dgm:pt>
    <dgm:pt modelId="{CA60C703-193E-40BB-8A55-20D9783C2B19}" type="sibTrans" cxnId="{C4A1AC63-E128-4F84-8073-88B41FEE3CEF}">
      <dgm:prSet/>
      <dgm:spPr/>
      <dgm:t>
        <a:bodyPr/>
        <a:lstStyle/>
        <a:p>
          <a:endParaRPr lang="ru-RU"/>
        </a:p>
      </dgm:t>
    </dgm:pt>
    <dgm:pt modelId="{5F834783-8A86-480F-B18B-F6D814F29E6C}">
      <dgm:prSet phldrT="[Текст]" custT="1"/>
      <dgm:spPr/>
      <dgm:t>
        <a:bodyPr/>
        <a:lstStyle/>
        <a:p>
          <a:r>
            <a:rPr lang="ru-RU" sz="1400" b="0" dirty="0" smtClean="0"/>
            <a:t>порядок организации и проведения работ в области обеспечения антитеррористической защищенности торговых объектов (территорий), включая вопросы инженерно-технической укрепленности торговых объектов (территорий), их категорирования, контроля за выполнением настоящих требований и разработки паспорта безопасности торговых объектов (территорий) (далее - паспорт безопасности)</a:t>
          </a:r>
          <a:endParaRPr lang="ru-RU" sz="1400" b="0" dirty="0"/>
        </a:p>
      </dgm:t>
    </dgm:pt>
    <dgm:pt modelId="{0BA8D94C-D9A0-4187-A33F-665DCE39D00D}" type="parTrans" cxnId="{EBB92E41-754A-4B8C-9FFA-DF52CAE646E6}">
      <dgm:prSet/>
      <dgm:spPr/>
      <dgm:t>
        <a:bodyPr/>
        <a:lstStyle/>
        <a:p>
          <a:endParaRPr lang="ru-RU"/>
        </a:p>
      </dgm:t>
    </dgm:pt>
    <dgm:pt modelId="{C1940820-B3A0-4A4C-972F-9C1268BBEC2B}" type="sibTrans" cxnId="{EBB92E41-754A-4B8C-9FFA-DF52CAE646E6}">
      <dgm:prSet/>
      <dgm:spPr/>
      <dgm:t>
        <a:bodyPr/>
        <a:lstStyle/>
        <a:p>
          <a:endParaRPr lang="ru-RU"/>
        </a:p>
      </dgm:t>
    </dgm:pt>
    <dgm:pt modelId="{ECFFB22D-E801-4C4A-930D-4456DF69E7D5}">
      <dgm:prSet phldrT="[Текст]" custT="1"/>
      <dgm:spPr/>
      <dgm:t>
        <a:bodyPr/>
        <a:lstStyle/>
        <a:p>
          <a:r>
            <a:rPr lang="ru-RU" sz="1400" dirty="0" smtClean="0"/>
            <a:t>Для целей настоящих требований </a:t>
          </a:r>
          <a:r>
            <a:rPr lang="ru-RU" sz="1400" b="1" i="1" dirty="0" smtClean="0"/>
            <a:t>под торговым объектом (территорией)</a:t>
          </a:r>
          <a:r>
            <a:rPr lang="ru-RU" sz="1400" dirty="0" smtClean="0"/>
            <a:t> понимаются земельный участок, комплекс технологически и технически связанных между собой зданий (строений, сооружений) и систем, отдельное здание (строение, сооружение) или часть здания (строения, сооружения), специально оснащенные оборудованием, предназначенным и используемым для выкладки, демонстрации товаров, обслуживания покупателей и проведения денежных расчетов с покупателями при продаже товаров.</a:t>
          </a:r>
          <a:endParaRPr lang="ru-RU" sz="1400" b="0" dirty="0"/>
        </a:p>
      </dgm:t>
    </dgm:pt>
    <dgm:pt modelId="{CD8678A5-7F75-42F6-ADD6-9EBA66B177D9}" type="parTrans" cxnId="{4D7D93E9-ED59-4176-9EDB-DFF672419A9D}">
      <dgm:prSet/>
      <dgm:spPr/>
      <dgm:t>
        <a:bodyPr/>
        <a:lstStyle/>
        <a:p>
          <a:endParaRPr lang="ru-RU"/>
        </a:p>
      </dgm:t>
    </dgm:pt>
    <dgm:pt modelId="{F635E0EA-1249-4CA5-9652-EED6C8143DD6}" type="sibTrans" cxnId="{4D7D93E9-ED59-4176-9EDB-DFF672419A9D}">
      <dgm:prSet/>
      <dgm:spPr/>
      <dgm:t>
        <a:bodyPr/>
        <a:lstStyle/>
        <a:p>
          <a:endParaRPr lang="ru-RU"/>
        </a:p>
      </dgm:t>
    </dgm:pt>
    <dgm:pt modelId="{83A6498A-F2C3-4D32-836D-516E9A82670D}" type="pres">
      <dgm:prSet presAssocID="{A76B6AEF-21F4-4C4D-B04C-33F9B3900CDC}" presName="diagram" presStyleCnt="0">
        <dgm:presLayoutVars>
          <dgm:chPref val="1"/>
          <dgm:dir/>
          <dgm:animOne val="branch"/>
          <dgm:animLvl val="lvl"/>
          <dgm:resizeHandles/>
        </dgm:presLayoutVars>
      </dgm:prSet>
      <dgm:spPr/>
      <dgm:t>
        <a:bodyPr/>
        <a:lstStyle/>
        <a:p>
          <a:endParaRPr lang="ru-RU"/>
        </a:p>
      </dgm:t>
    </dgm:pt>
    <dgm:pt modelId="{3802EC28-AFD1-46AD-81CF-F418ADBA45C8}" type="pres">
      <dgm:prSet presAssocID="{A3921515-4EFF-491B-BB3D-8BEEA1941DDC}" presName="root" presStyleCnt="0"/>
      <dgm:spPr/>
    </dgm:pt>
    <dgm:pt modelId="{563FB15C-70D3-4585-9A62-A33E78A71A5E}" type="pres">
      <dgm:prSet presAssocID="{A3921515-4EFF-491B-BB3D-8BEEA1941DDC}" presName="rootComposite" presStyleCnt="0"/>
      <dgm:spPr/>
    </dgm:pt>
    <dgm:pt modelId="{73B31744-D4F3-4045-AD48-B2B61240CB9E}" type="pres">
      <dgm:prSet presAssocID="{A3921515-4EFF-491B-BB3D-8BEEA1941DDC}" presName="rootText" presStyleLbl="node1" presStyleIdx="0" presStyleCnt="1" custScaleX="239317" custScaleY="38784"/>
      <dgm:spPr/>
      <dgm:t>
        <a:bodyPr/>
        <a:lstStyle/>
        <a:p>
          <a:endParaRPr lang="ru-RU"/>
        </a:p>
      </dgm:t>
    </dgm:pt>
    <dgm:pt modelId="{D447D855-A4AB-4A25-B28E-E792E056D585}" type="pres">
      <dgm:prSet presAssocID="{A3921515-4EFF-491B-BB3D-8BEEA1941DDC}" presName="rootConnector" presStyleLbl="node1" presStyleIdx="0" presStyleCnt="1"/>
      <dgm:spPr/>
      <dgm:t>
        <a:bodyPr/>
        <a:lstStyle/>
        <a:p>
          <a:endParaRPr lang="ru-RU"/>
        </a:p>
      </dgm:t>
    </dgm:pt>
    <dgm:pt modelId="{15FD7EA1-CF46-4025-9854-F9E066D3895D}" type="pres">
      <dgm:prSet presAssocID="{A3921515-4EFF-491B-BB3D-8BEEA1941DDC}" presName="childShape" presStyleCnt="0"/>
      <dgm:spPr/>
    </dgm:pt>
    <dgm:pt modelId="{30A36062-2B79-4991-BEDC-7C0A59734ED7}" type="pres">
      <dgm:prSet presAssocID="{A5459633-0EC3-4C99-AE3B-9BBEE6BF121C}" presName="Name13" presStyleLbl="parChTrans1D2" presStyleIdx="0" presStyleCnt="3"/>
      <dgm:spPr/>
      <dgm:t>
        <a:bodyPr/>
        <a:lstStyle/>
        <a:p>
          <a:endParaRPr lang="ru-RU"/>
        </a:p>
      </dgm:t>
    </dgm:pt>
    <dgm:pt modelId="{C669A574-1800-4A73-AD3E-A3F0EABF647E}" type="pres">
      <dgm:prSet presAssocID="{5763E1A9-30E1-4D2E-B724-FA2C792A0889}" presName="childText" presStyleLbl="bgAcc1" presStyleIdx="0" presStyleCnt="3" custScaleX="311736" custScaleY="54049" custLinFactNeighborX="-906" custLinFactNeighborY="-5021">
        <dgm:presLayoutVars>
          <dgm:bulletEnabled val="1"/>
        </dgm:presLayoutVars>
      </dgm:prSet>
      <dgm:spPr/>
      <dgm:t>
        <a:bodyPr/>
        <a:lstStyle/>
        <a:p>
          <a:endParaRPr lang="ru-RU"/>
        </a:p>
      </dgm:t>
    </dgm:pt>
    <dgm:pt modelId="{E2B46A44-A05A-4BE0-9393-8A43AB937CAE}" type="pres">
      <dgm:prSet presAssocID="{0BA8D94C-D9A0-4187-A33F-665DCE39D00D}" presName="Name13" presStyleLbl="parChTrans1D2" presStyleIdx="1" presStyleCnt="3"/>
      <dgm:spPr/>
      <dgm:t>
        <a:bodyPr/>
        <a:lstStyle/>
        <a:p>
          <a:endParaRPr lang="ru-RU"/>
        </a:p>
      </dgm:t>
    </dgm:pt>
    <dgm:pt modelId="{0B0E05D3-2584-4DE4-A1B1-BDE0EC020B67}" type="pres">
      <dgm:prSet presAssocID="{5F834783-8A86-480F-B18B-F6D814F29E6C}" presName="childText" presStyleLbl="bgAcc1" presStyleIdx="1" presStyleCnt="3" custScaleX="312342" custLinFactNeighborX="-906" custLinFactNeighborY="-8763">
        <dgm:presLayoutVars>
          <dgm:bulletEnabled val="1"/>
        </dgm:presLayoutVars>
      </dgm:prSet>
      <dgm:spPr/>
      <dgm:t>
        <a:bodyPr/>
        <a:lstStyle/>
        <a:p>
          <a:endParaRPr lang="ru-RU"/>
        </a:p>
      </dgm:t>
    </dgm:pt>
    <dgm:pt modelId="{1C836D8C-FA77-4946-9452-DB7241D5B7E4}" type="pres">
      <dgm:prSet presAssocID="{CD8678A5-7F75-42F6-ADD6-9EBA66B177D9}" presName="Name13" presStyleLbl="parChTrans1D2" presStyleIdx="2" presStyleCnt="3"/>
      <dgm:spPr/>
      <dgm:t>
        <a:bodyPr/>
        <a:lstStyle/>
        <a:p>
          <a:endParaRPr lang="ru-RU"/>
        </a:p>
      </dgm:t>
    </dgm:pt>
    <dgm:pt modelId="{D1DC795C-7F51-4B9D-91B6-C245D935CB1B}" type="pres">
      <dgm:prSet presAssocID="{ECFFB22D-E801-4C4A-930D-4456DF69E7D5}" presName="childText" presStyleLbl="bgAcc1" presStyleIdx="2" presStyleCnt="3" custScaleX="314666" custScaleY="130845">
        <dgm:presLayoutVars>
          <dgm:bulletEnabled val="1"/>
        </dgm:presLayoutVars>
      </dgm:prSet>
      <dgm:spPr/>
      <dgm:t>
        <a:bodyPr/>
        <a:lstStyle/>
        <a:p>
          <a:endParaRPr lang="ru-RU"/>
        </a:p>
      </dgm:t>
    </dgm:pt>
  </dgm:ptLst>
  <dgm:cxnLst>
    <dgm:cxn modelId="{7924A22A-A55C-4EA6-AA42-8DABC5F5BECB}" srcId="{A76B6AEF-21F4-4C4D-B04C-33F9B3900CDC}" destId="{A3921515-4EFF-491B-BB3D-8BEEA1941DDC}" srcOrd="0" destOrd="0" parTransId="{E1A0D59D-19DF-42AD-BE3C-7197524B28EB}" sibTransId="{269DB2C5-3B17-4F2C-896A-47572033DB1E}"/>
    <dgm:cxn modelId="{1C19FDAA-1CF2-402E-A0B3-860A2051235D}" type="presOf" srcId="{5763E1A9-30E1-4D2E-B724-FA2C792A0889}" destId="{C669A574-1800-4A73-AD3E-A3F0EABF647E}" srcOrd="0" destOrd="0" presId="urn:microsoft.com/office/officeart/2005/8/layout/hierarchy3"/>
    <dgm:cxn modelId="{4C42E686-2192-4063-9B71-4DABC7FDEF0B}" type="presOf" srcId="{A3921515-4EFF-491B-BB3D-8BEEA1941DDC}" destId="{D447D855-A4AB-4A25-B28E-E792E056D585}" srcOrd="1" destOrd="0" presId="urn:microsoft.com/office/officeart/2005/8/layout/hierarchy3"/>
    <dgm:cxn modelId="{198C8C76-112F-498B-BB54-8C9F5A05D539}" type="presOf" srcId="{CD8678A5-7F75-42F6-ADD6-9EBA66B177D9}" destId="{1C836D8C-FA77-4946-9452-DB7241D5B7E4}" srcOrd="0" destOrd="0" presId="urn:microsoft.com/office/officeart/2005/8/layout/hierarchy3"/>
    <dgm:cxn modelId="{681B13BC-FF60-4C8F-9A11-FAED48F5FC9E}" type="presOf" srcId="{0BA8D94C-D9A0-4187-A33F-665DCE39D00D}" destId="{E2B46A44-A05A-4BE0-9393-8A43AB937CAE}" srcOrd="0" destOrd="0" presId="urn:microsoft.com/office/officeart/2005/8/layout/hierarchy3"/>
    <dgm:cxn modelId="{844C2856-C439-4706-89D3-8BA7D34C8719}" type="presOf" srcId="{A3921515-4EFF-491B-BB3D-8BEEA1941DDC}" destId="{73B31744-D4F3-4045-AD48-B2B61240CB9E}" srcOrd="0" destOrd="0" presId="urn:microsoft.com/office/officeart/2005/8/layout/hierarchy3"/>
    <dgm:cxn modelId="{A1F63992-6D3A-4A90-81A4-8C8567BFC2B8}" type="presOf" srcId="{ECFFB22D-E801-4C4A-930D-4456DF69E7D5}" destId="{D1DC795C-7F51-4B9D-91B6-C245D935CB1B}" srcOrd="0" destOrd="0" presId="urn:microsoft.com/office/officeart/2005/8/layout/hierarchy3"/>
    <dgm:cxn modelId="{C4A1AC63-E128-4F84-8073-88B41FEE3CEF}" srcId="{A3921515-4EFF-491B-BB3D-8BEEA1941DDC}" destId="{5763E1A9-30E1-4D2E-B724-FA2C792A0889}" srcOrd="0" destOrd="0" parTransId="{A5459633-0EC3-4C99-AE3B-9BBEE6BF121C}" sibTransId="{CA60C703-193E-40BB-8A55-20D9783C2B19}"/>
    <dgm:cxn modelId="{81F812C7-5CD7-4841-AF9D-37FA1522F6DE}" type="presOf" srcId="{A5459633-0EC3-4C99-AE3B-9BBEE6BF121C}" destId="{30A36062-2B79-4991-BEDC-7C0A59734ED7}" srcOrd="0" destOrd="0" presId="urn:microsoft.com/office/officeart/2005/8/layout/hierarchy3"/>
    <dgm:cxn modelId="{EBB92E41-754A-4B8C-9FFA-DF52CAE646E6}" srcId="{A3921515-4EFF-491B-BB3D-8BEEA1941DDC}" destId="{5F834783-8A86-480F-B18B-F6D814F29E6C}" srcOrd="1" destOrd="0" parTransId="{0BA8D94C-D9A0-4187-A33F-665DCE39D00D}" sibTransId="{C1940820-B3A0-4A4C-972F-9C1268BBEC2B}"/>
    <dgm:cxn modelId="{4D7D93E9-ED59-4176-9EDB-DFF672419A9D}" srcId="{A3921515-4EFF-491B-BB3D-8BEEA1941DDC}" destId="{ECFFB22D-E801-4C4A-930D-4456DF69E7D5}" srcOrd="2" destOrd="0" parTransId="{CD8678A5-7F75-42F6-ADD6-9EBA66B177D9}" sibTransId="{F635E0EA-1249-4CA5-9652-EED6C8143DD6}"/>
    <dgm:cxn modelId="{7C521B71-F0BD-4A05-9DF4-9C318C359AC6}" type="presOf" srcId="{A76B6AEF-21F4-4C4D-B04C-33F9B3900CDC}" destId="{83A6498A-F2C3-4D32-836D-516E9A82670D}" srcOrd="0" destOrd="0" presId="urn:microsoft.com/office/officeart/2005/8/layout/hierarchy3"/>
    <dgm:cxn modelId="{446B2DA2-0A75-436B-BB89-3EF4FD968071}" type="presOf" srcId="{5F834783-8A86-480F-B18B-F6D814F29E6C}" destId="{0B0E05D3-2584-4DE4-A1B1-BDE0EC020B67}" srcOrd="0" destOrd="0" presId="urn:microsoft.com/office/officeart/2005/8/layout/hierarchy3"/>
    <dgm:cxn modelId="{4D4569AE-3C2E-4220-8F73-BF04FAD3622D}" type="presParOf" srcId="{83A6498A-F2C3-4D32-836D-516E9A82670D}" destId="{3802EC28-AFD1-46AD-81CF-F418ADBA45C8}" srcOrd="0" destOrd="0" presId="urn:microsoft.com/office/officeart/2005/8/layout/hierarchy3"/>
    <dgm:cxn modelId="{E88ABD4A-DFB3-4598-AEB6-59412C9ABF7E}" type="presParOf" srcId="{3802EC28-AFD1-46AD-81CF-F418ADBA45C8}" destId="{563FB15C-70D3-4585-9A62-A33E78A71A5E}" srcOrd="0" destOrd="0" presId="urn:microsoft.com/office/officeart/2005/8/layout/hierarchy3"/>
    <dgm:cxn modelId="{D840531D-B683-49BA-A103-16B5563FB38F}" type="presParOf" srcId="{563FB15C-70D3-4585-9A62-A33E78A71A5E}" destId="{73B31744-D4F3-4045-AD48-B2B61240CB9E}" srcOrd="0" destOrd="0" presId="urn:microsoft.com/office/officeart/2005/8/layout/hierarchy3"/>
    <dgm:cxn modelId="{80EAB36A-6E59-4503-9C95-39A859615E19}" type="presParOf" srcId="{563FB15C-70D3-4585-9A62-A33E78A71A5E}" destId="{D447D855-A4AB-4A25-B28E-E792E056D585}" srcOrd="1" destOrd="0" presId="urn:microsoft.com/office/officeart/2005/8/layout/hierarchy3"/>
    <dgm:cxn modelId="{3C63D97C-E79E-4F58-8274-118DBAAE75F5}" type="presParOf" srcId="{3802EC28-AFD1-46AD-81CF-F418ADBA45C8}" destId="{15FD7EA1-CF46-4025-9854-F9E066D3895D}" srcOrd="1" destOrd="0" presId="urn:microsoft.com/office/officeart/2005/8/layout/hierarchy3"/>
    <dgm:cxn modelId="{86DEC58C-1C8C-446F-86A3-5E777F86AB54}" type="presParOf" srcId="{15FD7EA1-CF46-4025-9854-F9E066D3895D}" destId="{30A36062-2B79-4991-BEDC-7C0A59734ED7}" srcOrd="0" destOrd="0" presId="urn:microsoft.com/office/officeart/2005/8/layout/hierarchy3"/>
    <dgm:cxn modelId="{2D805FBC-A77C-4C07-A4A9-26D2F44E7DCE}" type="presParOf" srcId="{15FD7EA1-CF46-4025-9854-F9E066D3895D}" destId="{C669A574-1800-4A73-AD3E-A3F0EABF647E}" srcOrd="1" destOrd="0" presId="urn:microsoft.com/office/officeart/2005/8/layout/hierarchy3"/>
    <dgm:cxn modelId="{04A647B3-8699-46C6-9514-75F145483ECB}" type="presParOf" srcId="{15FD7EA1-CF46-4025-9854-F9E066D3895D}" destId="{E2B46A44-A05A-4BE0-9393-8A43AB937CAE}" srcOrd="2" destOrd="0" presId="urn:microsoft.com/office/officeart/2005/8/layout/hierarchy3"/>
    <dgm:cxn modelId="{FEA97DA5-E41E-4FB8-BEC0-5C33EE09672B}" type="presParOf" srcId="{15FD7EA1-CF46-4025-9854-F9E066D3895D}" destId="{0B0E05D3-2584-4DE4-A1B1-BDE0EC020B67}" srcOrd="3" destOrd="0" presId="urn:microsoft.com/office/officeart/2005/8/layout/hierarchy3"/>
    <dgm:cxn modelId="{1AE7852D-EED4-4FCA-925A-B716BA896D10}" type="presParOf" srcId="{15FD7EA1-CF46-4025-9854-F9E066D3895D}" destId="{1C836D8C-FA77-4946-9452-DB7241D5B7E4}" srcOrd="4" destOrd="0" presId="urn:microsoft.com/office/officeart/2005/8/layout/hierarchy3"/>
    <dgm:cxn modelId="{9E5215F7-BA13-42B6-AD60-C6493C9B108F}" type="presParOf" srcId="{15FD7EA1-CF46-4025-9854-F9E066D3895D}" destId="{D1DC795C-7F51-4B9D-91B6-C245D935CB1B}"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74A1AD5-EF55-48C3-A2F8-753665452001}" type="doc">
      <dgm:prSet loTypeId="urn:microsoft.com/office/officeart/2005/8/layout/hierarchy4" loCatId="hierarchy" qsTypeId="urn:microsoft.com/office/officeart/2005/8/quickstyle/simple3" qsCatId="simple" csTypeId="urn:microsoft.com/office/officeart/2005/8/colors/accent1_2" csCatId="accent1" phldr="1"/>
      <dgm:spPr/>
      <dgm:t>
        <a:bodyPr/>
        <a:lstStyle/>
        <a:p>
          <a:endParaRPr lang="ru-RU"/>
        </a:p>
      </dgm:t>
    </dgm:pt>
    <dgm:pt modelId="{C70C071F-A038-4F06-8E37-6A05ED2003C3}">
      <dgm:prSet/>
      <dgm:spPr/>
      <dgm:t>
        <a:bodyPr/>
        <a:lstStyle/>
        <a:p>
          <a:pPr rtl="0"/>
          <a:r>
            <a:rPr lang="ru-RU" b="1" i="0" u="none" dirty="0" smtClean="0"/>
            <a:t>Ответственность за обеспечение антитеррористической защищенности торговых объектов (территорий) возлагается на:</a:t>
          </a:r>
          <a:endParaRPr lang="ru-RU" b="0" i="0" dirty="0"/>
        </a:p>
      </dgm:t>
    </dgm:pt>
    <dgm:pt modelId="{660F36EA-BB73-487E-9E5E-F6320EEDC663}" type="parTrans" cxnId="{2EC05E57-8C4D-4317-80A6-309D8E8FFD8D}">
      <dgm:prSet/>
      <dgm:spPr/>
      <dgm:t>
        <a:bodyPr/>
        <a:lstStyle/>
        <a:p>
          <a:endParaRPr lang="ru-RU"/>
        </a:p>
      </dgm:t>
    </dgm:pt>
    <dgm:pt modelId="{F2B396D4-6C63-45D8-8CB6-7A13F49E4328}" type="sibTrans" cxnId="{2EC05E57-8C4D-4317-80A6-309D8E8FFD8D}">
      <dgm:prSet/>
      <dgm:spPr/>
      <dgm:t>
        <a:bodyPr/>
        <a:lstStyle/>
        <a:p>
          <a:endParaRPr lang="ru-RU"/>
        </a:p>
      </dgm:t>
    </dgm:pt>
    <dgm:pt modelId="{8203C16D-1268-4557-B76D-639F94F2A957}">
      <dgm:prSet/>
      <dgm:spPr/>
      <dgm:t>
        <a:bodyPr/>
        <a:lstStyle/>
        <a:p>
          <a:pPr rtl="0"/>
          <a:r>
            <a:rPr lang="en-US" b="1" i="1" u="none" dirty="0" smtClean="0"/>
            <a:t>I.</a:t>
          </a:r>
          <a:r>
            <a:rPr lang="en-US" b="1" i="0" u="none" dirty="0" smtClean="0"/>
            <a:t> </a:t>
          </a:r>
          <a:r>
            <a:rPr lang="ru-RU" b="1" i="1" u="none" dirty="0" smtClean="0"/>
            <a:t>Правообладателей</a:t>
          </a:r>
          <a:r>
            <a:rPr lang="ru-RU" b="1" i="0" u="none" dirty="0" smtClean="0"/>
            <a:t> - </a:t>
          </a:r>
          <a:r>
            <a:rPr lang="ru-RU" b="0" i="0" u="none" dirty="0" smtClean="0"/>
            <a:t>на юридических и физических лиц, владеющих на праве собственности, хозяйственного ведения или оперативного управления земельными участками, зданиями, строениями, сооружениями и помещениями, используемыми для размещения торговых объектов (территорий), или использующих земельные участки, здания, строения, сооружения и помещения для размещения торговых объектов (территорий) на ином законном основании;</a:t>
          </a:r>
          <a:endParaRPr lang="ru-RU" b="0" i="0" dirty="0"/>
        </a:p>
      </dgm:t>
    </dgm:pt>
    <dgm:pt modelId="{D3444211-C037-45F8-B6D3-F46EC433F24C}" type="parTrans" cxnId="{4CF3679B-019B-448E-BE33-8027912412EF}">
      <dgm:prSet/>
      <dgm:spPr/>
      <dgm:t>
        <a:bodyPr/>
        <a:lstStyle/>
        <a:p>
          <a:endParaRPr lang="ru-RU"/>
        </a:p>
      </dgm:t>
    </dgm:pt>
    <dgm:pt modelId="{34C69232-007E-4394-90C6-DFA03C9A3135}" type="sibTrans" cxnId="{4CF3679B-019B-448E-BE33-8027912412EF}">
      <dgm:prSet/>
      <dgm:spPr/>
      <dgm:t>
        <a:bodyPr/>
        <a:lstStyle/>
        <a:p>
          <a:endParaRPr lang="ru-RU"/>
        </a:p>
      </dgm:t>
    </dgm:pt>
    <dgm:pt modelId="{168E66A1-8B73-45A4-832D-63A7852BD3C7}">
      <dgm:prSet/>
      <dgm:spPr/>
      <dgm:t>
        <a:bodyPr/>
        <a:lstStyle/>
        <a:p>
          <a:pPr rtl="0"/>
          <a:r>
            <a:rPr lang="en-US" b="1" i="1" u="none" dirty="0" smtClean="0"/>
            <a:t>II. </a:t>
          </a:r>
          <a:r>
            <a:rPr lang="ru-RU" b="1" i="1" u="none" dirty="0" smtClean="0"/>
            <a:t>Руководителей объекта - </a:t>
          </a:r>
          <a:r>
            <a:rPr lang="ru-RU" b="0" i="0" u="none" dirty="0" smtClean="0"/>
            <a:t>лиц, осуществляющих непосредственное руководство деятельностью работников торговых объектов.</a:t>
          </a:r>
          <a:endParaRPr lang="ru-RU" b="0" i="0" dirty="0"/>
        </a:p>
      </dgm:t>
    </dgm:pt>
    <dgm:pt modelId="{BFA18064-FEC4-45AF-A4E1-9D67E315D2B6}" type="parTrans" cxnId="{70724420-7CCA-4D81-8612-8118CE17E0F4}">
      <dgm:prSet/>
      <dgm:spPr/>
      <dgm:t>
        <a:bodyPr/>
        <a:lstStyle/>
        <a:p>
          <a:endParaRPr lang="ru-RU"/>
        </a:p>
      </dgm:t>
    </dgm:pt>
    <dgm:pt modelId="{0CEB7106-1A36-431C-A9BA-8FFD666734D7}" type="sibTrans" cxnId="{70724420-7CCA-4D81-8612-8118CE17E0F4}">
      <dgm:prSet/>
      <dgm:spPr/>
      <dgm:t>
        <a:bodyPr/>
        <a:lstStyle/>
        <a:p>
          <a:endParaRPr lang="ru-RU"/>
        </a:p>
      </dgm:t>
    </dgm:pt>
    <dgm:pt modelId="{985CF04D-EBA8-44C1-877B-DECA855A03A8}" type="pres">
      <dgm:prSet presAssocID="{774A1AD5-EF55-48C3-A2F8-753665452001}" presName="Name0" presStyleCnt="0">
        <dgm:presLayoutVars>
          <dgm:chPref val="1"/>
          <dgm:dir/>
          <dgm:animOne val="branch"/>
          <dgm:animLvl val="lvl"/>
          <dgm:resizeHandles/>
        </dgm:presLayoutVars>
      </dgm:prSet>
      <dgm:spPr/>
      <dgm:t>
        <a:bodyPr/>
        <a:lstStyle/>
        <a:p>
          <a:endParaRPr lang="ru-RU"/>
        </a:p>
      </dgm:t>
    </dgm:pt>
    <dgm:pt modelId="{B899F206-461F-4EEA-850C-4162427E64C7}" type="pres">
      <dgm:prSet presAssocID="{C70C071F-A038-4F06-8E37-6A05ED2003C3}" presName="vertOne" presStyleCnt="0"/>
      <dgm:spPr/>
    </dgm:pt>
    <dgm:pt modelId="{B1632322-59CB-4703-AE66-B6341DFDDD49}" type="pres">
      <dgm:prSet presAssocID="{C70C071F-A038-4F06-8E37-6A05ED2003C3}" presName="txOne" presStyleLbl="node0" presStyleIdx="0" presStyleCnt="3">
        <dgm:presLayoutVars>
          <dgm:chPref val="3"/>
        </dgm:presLayoutVars>
      </dgm:prSet>
      <dgm:spPr/>
      <dgm:t>
        <a:bodyPr/>
        <a:lstStyle/>
        <a:p>
          <a:endParaRPr lang="ru-RU"/>
        </a:p>
      </dgm:t>
    </dgm:pt>
    <dgm:pt modelId="{5E26F4F3-AC3C-4650-872B-84D111D82758}" type="pres">
      <dgm:prSet presAssocID="{C70C071F-A038-4F06-8E37-6A05ED2003C3}" presName="horzOne" presStyleCnt="0"/>
      <dgm:spPr/>
    </dgm:pt>
    <dgm:pt modelId="{3DE40A5A-1D96-43E2-BFE4-934A8F351AC5}" type="pres">
      <dgm:prSet presAssocID="{F2B396D4-6C63-45D8-8CB6-7A13F49E4328}" presName="sibSpaceOne" presStyleCnt="0"/>
      <dgm:spPr/>
    </dgm:pt>
    <dgm:pt modelId="{45C9D6FA-1137-4F4B-B517-042EE0DA3ECF}" type="pres">
      <dgm:prSet presAssocID="{8203C16D-1268-4557-B76D-639F94F2A957}" presName="vertOne" presStyleCnt="0"/>
      <dgm:spPr/>
    </dgm:pt>
    <dgm:pt modelId="{5DFFC889-8362-4540-A13C-03482667C5D9}" type="pres">
      <dgm:prSet presAssocID="{8203C16D-1268-4557-B76D-639F94F2A957}" presName="txOne" presStyleLbl="node0" presStyleIdx="1" presStyleCnt="3">
        <dgm:presLayoutVars>
          <dgm:chPref val="3"/>
        </dgm:presLayoutVars>
      </dgm:prSet>
      <dgm:spPr/>
      <dgm:t>
        <a:bodyPr/>
        <a:lstStyle/>
        <a:p>
          <a:endParaRPr lang="ru-RU"/>
        </a:p>
      </dgm:t>
    </dgm:pt>
    <dgm:pt modelId="{64CD97D8-CB8B-4FC8-85FE-C1B196CA1FED}" type="pres">
      <dgm:prSet presAssocID="{8203C16D-1268-4557-B76D-639F94F2A957}" presName="horzOne" presStyleCnt="0"/>
      <dgm:spPr/>
    </dgm:pt>
    <dgm:pt modelId="{ED0974D8-2B7D-484A-8911-1764FF39A34D}" type="pres">
      <dgm:prSet presAssocID="{34C69232-007E-4394-90C6-DFA03C9A3135}" presName="sibSpaceOne" presStyleCnt="0"/>
      <dgm:spPr/>
    </dgm:pt>
    <dgm:pt modelId="{744B04FF-1577-498B-BDD2-3BF07C6BEA3E}" type="pres">
      <dgm:prSet presAssocID="{168E66A1-8B73-45A4-832D-63A7852BD3C7}" presName="vertOne" presStyleCnt="0"/>
      <dgm:spPr/>
    </dgm:pt>
    <dgm:pt modelId="{55B80FD7-A4DF-4F28-8C59-01BB48CAD483}" type="pres">
      <dgm:prSet presAssocID="{168E66A1-8B73-45A4-832D-63A7852BD3C7}" presName="txOne" presStyleLbl="node0" presStyleIdx="2" presStyleCnt="3">
        <dgm:presLayoutVars>
          <dgm:chPref val="3"/>
        </dgm:presLayoutVars>
      </dgm:prSet>
      <dgm:spPr/>
      <dgm:t>
        <a:bodyPr/>
        <a:lstStyle/>
        <a:p>
          <a:endParaRPr lang="ru-RU"/>
        </a:p>
      </dgm:t>
    </dgm:pt>
    <dgm:pt modelId="{BA0D4C92-F9AE-4313-81DD-F3BB8D12564E}" type="pres">
      <dgm:prSet presAssocID="{168E66A1-8B73-45A4-832D-63A7852BD3C7}" presName="horzOne" presStyleCnt="0"/>
      <dgm:spPr/>
    </dgm:pt>
  </dgm:ptLst>
  <dgm:cxnLst>
    <dgm:cxn modelId="{519763CC-C152-43F1-9784-0CC8E4CCACD1}" type="presOf" srcId="{C70C071F-A038-4F06-8E37-6A05ED2003C3}" destId="{B1632322-59CB-4703-AE66-B6341DFDDD49}" srcOrd="0" destOrd="0" presId="urn:microsoft.com/office/officeart/2005/8/layout/hierarchy4"/>
    <dgm:cxn modelId="{2EC05E57-8C4D-4317-80A6-309D8E8FFD8D}" srcId="{774A1AD5-EF55-48C3-A2F8-753665452001}" destId="{C70C071F-A038-4F06-8E37-6A05ED2003C3}" srcOrd="0" destOrd="0" parTransId="{660F36EA-BB73-487E-9E5E-F6320EEDC663}" sibTransId="{F2B396D4-6C63-45D8-8CB6-7A13F49E4328}"/>
    <dgm:cxn modelId="{CC1BD264-8296-4DB6-9383-B15CBCB0E15B}" type="presOf" srcId="{168E66A1-8B73-45A4-832D-63A7852BD3C7}" destId="{55B80FD7-A4DF-4F28-8C59-01BB48CAD483}" srcOrd="0" destOrd="0" presId="urn:microsoft.com/office/officeart/2005/8/layout/hierarchy4"/>
    <dgm:cxn modelId="{1B370436-6EAE-44BF-B31A-C1A60F51760B}" type="presOf" srcId="{8203C16D-1268-4557-B76D-639F94F2A957}" destId="{5DFFC889-8362-4540-A13C-03482667C5D9}" srcOrd="0" destOrd="0" presId="urn:microsoft.com/office/officeart/2005/8/layout/hierarchy4"/>
    <dgm:cxn modelId="{4CF3679B-019B-448E-BE33-8027912412EF}" srcId="{774A1AD5-EF55-48C3-A2F8-753665452001}" destId="{8203C16D-1268-4557-B76D-639F94F2A957}" srcOrd="1" destOrd="0" parTransId="{D3444211-C037-45F8-B6D3-F46EC433F24C}" sibTransId="{34C69232-007E-4394-90C6-DFA03C9A3135}"/>
    <dgm:cxn modelId="{BE8671BC-857E-4E40-96AA-4AAB846A9606}" type="presOf" srcId="{774A1AD5-EF55-48C3-A2F8-753665452001}" destId="{985CF04D-EBA8-44C1-877B-DECA855A03A8}" srcOrd="0" destOrd="0" presId="urn:microsoft.com/office/officeart/2005/8/layout/hierarchy4"/>
    <dgm:cxn modelId="{70724420-7CCA-4D81-8612-8118CE17E0F4}" srcId="{774A1AD5-EF55-48C3-A2F8-753665452001}" destId="{168E66A1-8B73-45A4-832D-63A7852BD3C7}" srcOrd="2" destOrd="0" parTransId="{BFA18064-FEC4-45AF-A4E1-9D67E315D2B6}" sibTransId="{0CEB7106-1A36-431C-A9BA-8FFD666734D7}"/>
    <dgm:cxn modelId="{BEA3E81D-062D-48EC-A4F6-90763ADEB664}" type="presParOf" srcId="{985CF04D-EBA8-44C1-877B-DECA855A03A8}" destId="{B899F206-461F-4EEA-850C-4162427E64C7}" srcOrd="0" destOrd="0" presId="urn:microsoft.com/office/officeart/2005/8/layout/hierarchy4"/>
    <dgm:cxn modelId="{81EF13B3-4C9D-4649-AC53-3FD8FA3774BA}" type="presParOf" srcId="{B899F206-461F-4EEA-850C-4162427E64C7}" destId="{B1632322-59CB-4703-AE66-B6341DFDDD49}" srcOrd="0" destOrd="0" presId="urn:microsoft.com/office/officeart/2005/8/layout/hierarchy4"/>
    <dgm:cxn modelId="{AB002A38-5E2B-477A-875E-03E64AE1522C}" type="presParOf" srcId="{B899F206-461F-4EEA-850C-4162427E64C7}" destId="{5E26F4F3-AC3C-4650-872B-84D111D82758}" srcOrd="1" destOrd="0" presId="urn:microsoft.com/office/officeart/2005/8/layout/hierarchy4"/>
    <dgm:cxn modelId="{FE10F3DF-A031-4411-BFF4-FA8AC7498732}" type="presParOf" srcId="{985CF04D-EBA8-44C1-877B-DECA855A03A8}" destId="{3DE40A5A-1D96-43E2-BFE4-934A8F351AC5}" srcOrd="1" destOrd="0" presId="urn:microsoft.com/office/officeart/2005/8/layout/hierarchy4"/>
    <dgm:cxn modelId="{B8E2AA94-D64C-44F1-B002-C584C6D9525D}" type="presParOf" srcId="{985CF04D-EBA8-44C1-877B-DECA855A03A8}" destId="{45C9D6FA-1137-4F4B-B517-042EE0DA3ECF}" srcOrd="2" destOrd="0" presId="urn:microsoft.com/office/officeart/2005/8/layout/hierarchy4"/>
    <dgm:cxn modelId="{F25AB06E-B421-4949-9D47-10BD64F86504}" type="presParOf" srcId="{45C9D6FA-1137-4F4B-B517-042EE0DA3ECF}" destId="{5DFFC889-8362-4540-A13C-03482667C5D9}" srcOrd="0" destOrd="0" presId="urn:microsoft.com/office/officeart/2005/8/layout/hierarchy4"/>
    <dgm:cxn modelId="{644BEACC-8D57-4B69-ACEE-47882F67D6F8}" type="presParOf" srcId="{45C9D6FA-1137-4F4B-B517-042EE0DA3ECF}" destId="{64CD97D8-CB8B-4FC8-85FE-C1B196CA1FED}" srcOrd="1" destOrd="0" presId="urn:microsoft.com/office/officeart/2005/8/layout/hierarchy4"/>
    <dgm:cxn modelId="{69C8134F-D131-40D4-9401-6CEAF456BE87}" type="presParOf" srcId="{985CF04D-EBA8-44C1-877B-DECA855A03A8}" destId="{ED0974D8-2B7D-484A-8911-1764FF39A34D}" srcOrd="3" destOrd="0" presId="urn:microsoft.com/office/officeart/2005/8/layout/hierarchy4"/>
    <dgm:cxn modelId="{E2670B6E-0714-4B2C-89DC-5E6251C1A967}" type="presParOf" srcId="{985CF04D-EBA8-44C1-877B-DECA855A03A8}" destId="{744B04FF-1577-498B-BDD2-3BF07C6BEA3E}" srcOrd="4" destOrd="0" presId="urn:microsoft.com/office/officeart/2005/8/layout/hierarchy4"/>
    <dgm:cxn modelId="{097D3C71-7EDD-4E4E-B294-1AD3452D0FAB}" type="presParOf" srcId="{744B04FF-1577-498B-BDD2-3BF07C6BEA3E}" destId="{55B80FD7-A4DF-4F28-8C59-01BB48CAD483}" srcOrd="0" destOrd="0" presId="urn:microsoft.com/office/officeart/2005/8/layout/hierarchy4"/>
    <dgm:cxn modelId="{54F39E28-9764-4A31-A8D9-A851D77F3E02}" type="presParOf" srcId="{744B04FF-1577-498B-BDD2-3BF07C6BEA3E}" destId="{BA0D4C92-F9AE-4313-81DD-F3BB8D12564E}"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74A1AD5-EF55-48C3-A2F8-753665452001}" type="doc">
      <dgm:prSet loTypeId="urn:microsoft.com/office/officeart/2005/8/layout/default#2" loCatId="list" qsTypeId="urn:microsoft.com/office/officeart/2005/8/quickstyle/simple3" qsCatId="simple" csTypeId="urn:microsoft.com/office/officeart/2005/8/colors/accent1_2" csCatId="accent1" phldr="1"/>
      <dgm:spPr/>
      <dgm:t>
        <a:bodyPr/>
        <a:lstStyle/>
        <a:p>
          <a:endParaRPr lang="ru-RU"/>
        </a:p>
      </dgm:t>
    </dgm:pt>
    <dgm:pt modelId="{C70C071F-A038-4F06-8E37-6A05ED2003C3}">
      <dgm:prSet custT="1"/>
      <dgm:spPr/>
      <dgm:t>
        <a:bodyPr/>
        <a:lstStyle/>
        <a:p>
          <a:pPr rtl="0"/>
          <a:r>
            <a:rPr lang="ru-RU" sz="1400" b="1" i="1" u="sng" dirty="0" smtClean="0"/>
            <a:t>Перечень торговых объектов (территорий)</a:t>
          </a:r>
          <a:r>
            <a:rPr lang="ru-RU" sz="1400" b="0" i="0" u="none" dirty="0" smtClean="0"/>
            <a:t>, расположенных в пределах территории субъекта Российской Федерации и подлежащих категорированию в интересах их антитеррористической защиты, определяется уполномоченным органом субъекта Российской Федерации - </a:t>
          </a:r>
          <a:r>
            <a:rPr lang="ru-RU" sz="1400" b="1" i="1" u="sng" dirty="0" smtClean="0"/>
            <a:t>(Комитет промышленности и торговли Волгоградской области).</a:t>
          </a:r>
          <a:endParaRPr lang="ru-RU" sz="1400" b="0" i="0" dirty="0"/>
        </a:p>
      </dgm:t>
    </dgm:pt>
    <dgm:pt modelId="{660F36EA-BB73-487E-9E5E-F6320EEDC663}" type="parTrans" cxnId="{2EC05E57-8C4D-4317-80A6-309D8E8FFD8D}">
      <dgm:prSet/>
      <dgm:spPr/>
      <dgm:t>
        <a:bodyPr/>
        <a:lstStyle/>
        <a:p>
          <a:endParaRPr lang="ru-RU"/>
        </a:p>
      </dgm:t>
    </dgm:pt>
    <dgm:pt modelId="{F2B396D4-6C63-45D8-8CB6-7A13F49E4328}" type="sibTrans" cxnId="{2EC05E57-8C4D-4317-80A6-309D8E8FFD8D}">
      <dgm:prSet/>
      <dgm:spPr/>
      <dgm:t>
        <a:bodyPr/>
        <a:lstStyle/>
        <a:p>
          <a:endParaRPr lang="ru-RU"/>
        </a:p>
      </dgm:t>
    </dgm:pt>
    <dgm:pt modelId="{8203C16D-1268-4557-B76D-639F94F2A957}">
      <dgm:prSet custT="1"/>
      <dgm:spPr/>
      <dgm:t>
        <a:bodyPr/>
        <a:lstStyle/>
        <a:p>
          <a:pPr rtl="0"/>
          <a:r>
            <a:rPr lang="ru-RU" sz="1400" b="1" i="1" u="none" dirty="0" smtClean="0"/>
            <a:t>По согласованию</a:t>
          </a:r>
          <a:endParaRPr lang="ru-RU" sz="1400" b="0" i="0" dirty="0"/>
        </a:p>
      </dgm:t>
    </dgm:pt>
    <dgm:pt modelId="{D3444211-C037-45F8-B6D3-F46EC433F24C}" type="parTrans" cxnId="{4CF3679B-019B-448E-BE33-8027912412EF}">
      <dgm:prSet/>
      <dgm:spPr/>
      <dgm:t>
        <a:bodyPr/>
        <a:lstStyle/>
        <a:p>
          <a:endParaRPr lang="ru-RU"/>
        </a:p>
      </dgm:t>
    </dgm:pt>
    <dgm:pt modelId="{34C69232-007E-4394-90C6-DFA03C9A3135}" type="sibTrans" cxnId="{4CF3679B-019B-448E-BE33-8027912412EF}">
      <dgm:prSet/>
      <dgm:spPr/>
      <dgm:t>
        <a:bodyPr/>
        <a:lstStyle/>
        <a:p>
          <a:endParaRPr lang="ru-RU"/>
        </a:p>
      </dgm:t>
    </dgm:pt>
    <dgm:pt modelId="{168E66A1-8B73-45A4-832D-63A7852BD3C7}">
      <dgm:prSet custT="1"/>
      <dgm:spPr/>
      <dgm:t>
        <a:bodyPr/>
        <a:lstStyle/>
        <a:p>
          <a:pPr rtl="0"/>
          <a:r>
            <a:rPr lang="ru-RU" sz="1400" b="0" i="0" u="none" dirty="0" smtClean="0"/>
            <a:t>Управление ФСБ России по Волгоградской области</a:t>
          </a:r>
          <a:endParaRPr lang="ru-RU" sz="1400" b="0" i="0" dirty="0"/>
        </a:p>
      </dgm:t>
    </dgm:pt>
    <dgm:pt modelId="{BFA18064-FEC4-45AF-A4E1-9D67E315D2B6}" type="parTrans" cxnId="{70724420-7CCA-4D81-8612-8118CE17E0F4}">
      <dgm:prSet/>
      <dgm:spPr/>
      <dgm:t>
        <a:bodyPr/>
        <a:lstStyle/>
        <a:p>
          <a:endParaRPr lang="ru-RU"/>
        </a:p>
      </dgm:t>
    </dgm:pt>
    <dgm:pt modelId="{0CEB7106-1A36-431C-A9BA-8FFD666734D7}" type="sibTrans" cxnId="{70724420-7CCA-4D81-8612-8118CE17E0F4}">
      <dgm:prSet/>
      <dgm:spPr/>
      <dgm:t>
        <a:bodyPr/>
        <a:lstStyle/>
        <a:p>
          <a:endParaRPr lang="ru-RU"/>
        </a:p>
      </dgm:t>
    </dgm:pt>
    <dgm:pt modelId="{FD652CFC-E57E-47CD-859A-7E831DC0CECA}">
      <dgm:prSet custT="1"/>
      <dgm:spPr/>
      <dgm:t>
        <a:bodyPr/>
        <a:lstStyle/>
        <a:p>
          <a:pPr rtl="0"/>
          <a:r>
            <a:rPr lang="ru-RU" sz="1400" b="0" i="0" u="none" dirty="0" smtClean="0"/>
            <a:t>Управление </a:t>
          </a:r>
          <a:r>
            <a:rPr lang="ru-RU" sz="1400" b="0" i="0" u="none" dirty="0" err="1" smtClean="0"/>
            <a:t>Росгвардии</a:t>
          </a:r>
          <a:r>
            <a:rPr lang="ru-RU" sz="1400" b="0" i="0" u="none" dirty="0" smtClean="0"/>
            <a:t> России по Волгоградской  области</a:t>
          </a:r>
          <a:endParaRPr lang="ru-RU" sz="1400" b="0" i="0" dirty="0"/>
        </a:p>
      </dgm:t>
    </dgm:pt>
    <dgm:pt modelId="{A6BF2F2A-BAA6-42FE-B2CE-706E6E36DFAA}" type="parTrans" cxnId="{8AB50288-E173-4C60-A488-8D22559DC255}">
      <dgm:prSet/>
      <dgm:spPr/>
      <dgm:t>
        <a:bodyPr/>
        <a:lstStyle/>
        <a:p>
          <a:endParaRPr lang="ru-RU"/>
        </a:p>
      </dgm:t>
    </dgm:pt>
    <dgm:pt modelId="{9EFF39D3-26A6-4855-B6B4-111E3F27B441}" type="sibTrans" cxnId="{8AB50288-E173-4C60-A488-8D22559DC255}">
      <dgm:prSet/>
      <dgm:spPr/>
      <dgm:t>
        <a:bodyPr/>
        <a:lstStyle/>
        <a:p>
          <a:endParaRPr lang="ru-RU"/>
        </a:p>
      </dgm:t>
    </dgm:pt>
    <dgm:pt modelId="{E97D3177-91E7-405C-96E1-AA9EECF961EB}">
      <dgm:prSet custT="1"/>
      <dgm:spPr/>
      <dgm:t>
        <a:bodyPr/>
        <a:lstStyle/>
        <a:p>
          <a:pPr rtl="0"/>
          <a:r>
            <a:rPr lang="ru-RU" sz="1400" b="0" i="0" u="none" dirty="0" smtClean="0"/>
            <a:t>Главное управление МЧС России по Волгоградской области</a:t>
          </a:r>
          <a:endParaRPr lang="ru-RU" sz="1400" b="0" i="0" dirty="0"/>
        </a:p>
      </dgm:t>
    </dgm:pt>
    <dgm:pt modelId="{CF798FF9-3C7A-4CA7-BCE2-6837AF1A9D6A}" type="parTrans" cxnId="{3639EF01-B4A6-440E-895B-69CFB746A76D}">
      <dgm:prSet/>
      <dgm:spPr/>
      <dgm:t>
        <a:bodyPr/>
        <a:lstStyle/>
        <a:p>
          <a:endParaRPr lang="ru-RU"/>
        </a:p>
      </dgm:t>
    </dgm:pt>
    <dgm:pt modelId="{66284003-D9FF-4961-ACAC-1EFB4641D508}" type="sibTrans" cxnId="{3639EF01-B4A6-440E-895B-69CFB746A76D}">
      <dgm:prSet/>
      <dgm:spPr/>
      <dgm:t>
        <a:bodyPr/>
        <a:lstStyle/>
        <a:p>
          <a:endParaRPr lang="ru-RU"/>
        </a:p>
      </dgm:t>
    </dgm:pt>
    <dgm:pt modelId="{CE9D0A93-523E-4583-BBFB-128A507606DC}">
      <dgm:prSet custT="1"/>
      <dgm:spPr/>
      <dgm:t>
        <a:bodyPr/>
        <a:lstStyle/>
        <a:p>
          <a:pPr rtl="0"/>
          <a:r>
            <a:rPr lang="ru-RU" sz="1400" b="0" i="0" u="none" dirty="0" smtClean="0"/>
            <a:t>перечень является документом, содержащим служебную информацию ограниченного распространения, и имеет пометку «</a:t>
          </a:r>
          <a:r>
            <a:rPr lang="ru-RU" sz="1400" b="0" i="1" u="none" dirty="0" smtClean="0"/>
            <a:t>Для служебного пользования»</a:t>
          </a:r>
          <a:endParaRPr lang="ru-RU" sz="1400" b="0" i="0" dirty="0"/>
        </a:p>
      </dgm:t>
    </dgm:pt>
    <dgm:pt modelId="{8797351C-90EA-43FE-98C2-298F80F212CB}" type="parTrans" cxnId="{F86FF40A-6198-4AB4-B61B-4367328C43DC}">
      <dgm:prSet/>
      <dgm:spPr/>
      <dgm:t>
        <a:bodyPr/>
        <a:lstStyle/>
        <a:p>
          <a:endParaRPr lang="ru-RU"/>
        </a:p>
      </dgm:t>
    </dgm:pt>
    <dgm:pt modelId="{730736C7-6D10-40F6-812A-E5D06349BA98}" type="sibTrans" cxnId="{F86FF40A-6198-4AB4-B61B-4367328C43DC}">
      <dgm:prSet/>
      <dgm:spPr/>
      <dgm:t>
        <a:bodyPr/>
        <a:lstStyle/>
        <a:p>
          <a:endParaRPr lang="ru-RU"/>
        </a:p>
      </dgm:t>
    </dgm:pt>
    <dgm:pt modelId="{DC264FAD-2827-412B-BE49-306128D5D070}" type="pres">
      <dgm:prSet presAssocID="{774A1AD5-EF55-48C3-A2F8-753665452001}" presName="diagram" presStyleCnt="0">
        <dgm:presLayoutVars>
          <dgm:dir/>
          <dgm:resizeHandles val="exact"/>
        </dgm:presLayoutVars>
      </dgm:prSet>
      <dgm:spPr/>
      <dgm:t>
        <a:bodyPr/>
        <a:lstStyle/>
        <a:p>
          <a:endParaRPr lang="ru-RU"/>
        </a:p>
      </dgm:t>
    </dgm:pt>
    <dgm:pt modelId="{699A37CE-EC10-4C08-8BCF-258D84ED258C}" type="pres">
      <dgm:prSet presAssocID="{C70C071F-A038-4F06-8E37-6A05ED2003C3}" presName="node" presStyleLbl="node1" presStyleIdx="0" presStyleCnt="6" custScaleX="435377" custScaleY="119457" custLinFactNeighborX="0" custLinFactNeighborY="-69125">
        <dgm:presLayoutVars>
          <dgm:bulletEnabled val="1"/>
        </dgm:presLayoutVars>
      </dgm:prSet>
      <dgm:spPr/>
      <dgm:t>
        <a:bodyPr/>
        <a:lstStyle/>
        <a:p>
          <a:endParaRPr lang="ru-RU"/>
        </a:p>
      </dgm:t>
    </dgm:pt>
    <dgm:pt modelId="{404CB8B8-873F-4377-A559-B4700245EC15}" type="pres">
      <dgm:prSet presAssocID="{F2B396D4-6C63-45D8-8CB6-7A13F49E4328}" presName="sibTrans" presStyleCnt="0"/>
      <dgm:spPr/>
    </dgm:pt>
    <dgm:pt modelId="{F598E4BF-9479-4039-968C-B12DB97DE923}" type="pres">
      <dgm:prSet presAssocID="{8203C16D-1268-4557-B76D-639F94F2A957}" presName="node" presStyleLbl="node1" presStyleIdx="1" presStyleCnt="6" custScaleY="38565" custLinFactX="76628" custLinFactY="-3861" custLinFactNeighborX="100000" custLinFactNeighborY="-100000">
        <dgm:presLayoutVars>
          <dgm:bulletEnabled val="1"/>
        </dgm:presLayoutVars>
      </dgm:prSet>
      <dgm:spPr/>
      <dgm:t>
        <a:bodyPr/>
        <a:lstStyle/>
        <a:p>
          <a:endParaRPr lang="ru-RU"/>
        </a:p>
      </dgm:t>
    </dgm:pt>
    <dgm:pt modelId="{521772AE-D9B0-439D-A6DE-E527EF392B59}" type="pres">
      <dgm:prSet presAssocID="{34C69232-007E-4394-90C6-DFA03C9A3135}" presName="sibTrans" presStyleCnt="0"/>
      <dgm:spPr/>
    </dgm:pt>
    <dgm:pt modelId="{1F765783-BF69-4E8F-A273-07F3E46AD71D}" type="pres">
      <dgm:prSet presAssocID="{168E66A1-8B73-45A4-832D-63A7852BD3C7}" presName="node" presStyleLbl="node1" presStyleIdx="2" presStyleCnt="6" custScaleX="100417" custScaleY="128223" custLinFactX="-559" custLinFactNeighborX="-100000" custLinFactNeighborY="33450">
        <dgm:presLayoutVars>
          <dgm:bulletEnabled val="1"/>
        </dgm:presLayoutVars>
      </dgm:prSet>
      <dgm:spPr/>
      <dgm:t>
        <a:bodyPr/>
        <a:lstStyle/>
        <a:p>
          <a:endParaRPr lang="ru-RU"/>
        </a:p>
      </dgm:t>
    </dgm:pt>
    <dgm:pt modelId="{443C2FA9-4581-4086-B55A-091857CE668D}" type="pres">
      <dgm:prSet presAssocID="{0CEB7106-1A36-431C-A9BA-8FFD666734D7}" presName="sibTrans" presStyleCnt="0"/>
      <dgm:spPr/>
    </dgm:pt>
    <dgm:pt modelId="{19B160A2-BA49-441E-877E-6A4EB3661938}" type="pres">
      <dgm:prSet presAssocID="{FD652CFC-E57E-47CD-859A-7E831DC0CECA}" presName="node" presStyleLbl="node1" presStyleIdx="3" presStyleCnt="6" custScaleX="103755" custScaleY="172944" custLinFactNeighborX="-43789" custLinFactNeighborY="55811">
        <dgm:presLayoutVars>
          <dgm:bulletEnabled val="1"/>
        </dgm:presLayoutVars>
      </dgm:prSet>
      <dgm:spPr/>
      <dgm:t>
        <a:bodyPr/>
        <a:lstStyle/>
        <a:p>
          <a:endParaRPr lang="ru-RU"/>
        </a:p>
      </dgm:t>
    </dgm:pt>
    <dgm:pt modelId="{EED5FBBE-CC0A-4E99-97EB-9F46E143C0A7}" type="pres">
      <dgm:prSet presAssocID="{9EFF39D3-26A6-4855-B6B4-111E3F27B441}" presName="sibTrans" presStyleCnt="0"/>
      <dgm:spPr/>
    </dgm:pt>
    <dgm:pt modelId="{405ED978-04B3-4E30-8093-3400BA7B6679}" type="pres">
      <dgm:prSet presAssocID="{E97D3177-91E7-405C-96E1-AA9EECF961EB}" presName="node" presStyleLbl="node1" presStyleIdx="4" presStyleCnt="6" custScaleX="138599" custScaleY="184447" custLinFactNeighborX="3865" custLinFactNeighborY="61562">
        <dgm:presLayoutVars>
          <dgm:bulletEnabled val="1"/>
        </dgm:presLayoutVars>
      </dgm:prSet>
      <dgm:spPr/>
      <dgm:t>
        <a:bodyPr/>
        <a:lstStyle/>
        <a:p>
          <a:endParaRPr lang="ru-RU"/>
        </a:p>
      </dgm:t>
    </dgm:pt>
    <dgm:pt modelId="{EB8B2EC2-9DD0-491A-A22B-8056170DFDCF}" type="pres">
      <dgm:prSet presAssocID="{66284003-D9FF-4961-ACAC-1EFB4641D508}" presName="sibTrans" presStyleCnt="0"/>
      <dgm:spPr/>
    </dgm:pt>
    <dgm:pt modelId="{0C4BDBE4-E743-4425-B8F2-4DF08BEF0BE4}" type="pres">
      <dgm:prSet presAssocID="{CE9D0A93-523E-4583-BBFB-128A507606DC}" presName="node" presStyleLbl="node1" presStyleIdx="5" presStyleCnt="6" custScaleX="421277" custScaleY="47987" custLinFactNeighborX="0" custLinFactNeighborY="69068">
        <dgm:presLayoutVars>
          <dgm:bulletEnabled val="1"/>
        </dgm:presLayoutVars>
      </dgm:prSet>
      <dgm:spPr/>
      <dgm:t>
        <a:bodyPr/>
        <a:lstStyle/>
        <a:p>
          <a:endParaRPr lang="ru-RU"/>
        </a:p>
      </dgm:t>
    </dgm:pt>
  </dgm:ptLst>
  <dgm:cxnLst>
    <dgm:cxn modelId="{F86FF40A-6198-4AB4-B61B-4367328C43DC}" srcId="{774A1AD5-EF55-48C3-A2F8-753665452001}" destId="{CE9D0A93-523E-4583-BBFB-128A507606DC}" srcOrd="5" destOrd="0" parTransId="{8797351C-90EA-43FE-98C2-298F80F212CB}" sibTransId="{730736C7-6D10-40F6-812A-E5D06349BA98}"/>
    <dgm:cxn modelId="{80784A8A-9C12-4CCF-9838-F87670B629EE}" type="presOf" srcId="{FD652CFC-E57E-47CD-859A-7E831DC0CECA}" destId="{19B160A2-BA49-441E-877E-6A4EB3661938}" srcOrd="0" destOrd="0" presId="urn:microsoft.com/office/officeart/2005/8/layout/default#2"/>
    <dgm:cxn modelId="{3639EF01-B4A6-440E-895B-69CFB746A76D}" srcId="{774A1AD5-EF55-48C3-A2F8-753665452001}" destId="{E97D3177-91E7-405C-96E1-AA9EECF961EB}" srcOrd="4" destOrd="0" parTransId="{CF798FF9-3C7A-4CA7-BCE2-6837AF1A9D6A}" sibTransId="{66284003-D9FF-4961-ACAC-1EFB4641D508}"/>
    <dgm:cxn modelId="{53801AA8-1EFB-4AB8-B0A5-4F4606AF40CF}" type="presOf" srcId="{C70C071F-A038-4F06-8E37-6A05ED2003C3}" destId="{699A37CE-EC10-4C08-8BCF-258D84ED258C}" srcOrd="0" destOrd="0" presId="urn:microsoft.com/office/officeart/2005/8/layout/default#2"/>
    <dgm:cxn modelId="{8AB50288-E173-4C60-A488-8D22559DC255}" srcId="{774A1AD5-EF55-48C3-A2F8-753665452001}" destId="{FD652CFC-E57E-47CD-859A-7E831DC0CECA}" srcOrd="3" destOrd="0" parTransId="{A6BF2F2A-BAA6-42FE-B2CE-706E6E36DFAA}" sibTransId="{9EFF39D3-26A6-4855-B6B4-111E3F27B441}"/>
    <dgm:cxn modelId="{4CF3679B-019B-448E-BE33-8027912412EF}" srcId="{774A1AD5-EF55-48C3-A2F8-753665452001}" destId="{8203C16D-1268-4557-B76D-639F94F2A957}" srcOrd="1" destOrd="0" parTransId="{D3444211-C037-45F8-B6D3-F46EC433F24C}" sibTransId="{34C69232-007E-4394-90C6-DFA03C9A3135}"/>
    <dgm:cxn modelId="{70724420-7CCA-4D81-8612-8118CE17E0F4}" srcId="{774A1AD5-EF55-48C3-A2F8-753665452001}" destId="{168E66A1-8B73-45A4-832D-63A7852BD3C7}" srcOrd="2" destOrd="0" parTransId="{BFA18064-FEC4-45AF-A4E1-9D67E315D2B6}" sibTransId="{0CEB7106-1A36-431C-A9BA-8FFD666734D7}"/>
    <dgm:cxn modelId="{80707E1B-1368-46E5-9348-068066C53C96}" type="presOf" srcId="{774A1AD5-EF55-48C3-A2F8-753665452001}" destId="{DC264FAD-2827-412B-BE49-306128D5D070}" srcOrd="0" destOrd="0" presId="urn:microsoft.com/office/officeart/2005/8/layout/default#2"/>
    <dgm:cxn modelId="{B47F05E3-EAD5-4098-9F1D-5FA7A4A08FEF}" type="presOf" srcId="{E97D3177-91E7-405C-96E1-AA9EECF961EB}" destId="{405ED978-04B3-4E30-8093-3400BA7B6679}" srcOrd="0" destOrd="0" presId="urn:microsoft.com/office/officeart/2005/8/layout/default#2"/>
    <dgm:cxn modelId="{3AEDC841-55C4-462F-9A8F-E0C7A3F93EB2}" type="presOf" srcId="{168E66A1-8B73-45A4-832D-63A7852BD3C7}" destId="{1F765783-BF69-4E8F-A273-07F3E46AD71D}" srcOrd="0" destOrd="0" presId="urn:microsoft.com/office/officeart/2005/8/layout/default#2"/>
    <dgm:cxn modelId="{E50E7CC4-9EFC-4D34-B798-198A60A36843}" type="presOf" srcId="{CE9D0A93-523E-4583-BBFB-128A507606DC}" destId="{0C4BDBE4-E743-4425-B8F2-4DF08BEF0BE4}" srcOrd="0" destOrd="0" presId="urn:microsoft.com/office/officeart/2005/8/layout/default#2"/>
    <dgm:cxn modelId="{A2C70498-7A13-42AC-A295-65EE9CCC3187}" type="presOf" srcId="{8203C16D-1268-4557-B76D-639F94F2A957}" destId="{F598E4BF-9479-4039-968C-B12DB97DE923}" srcOrd="0" destOrd="0" presId="urn:microsoft.com/office/officeart/2005/8/layout/default#2"/>
    <dgm:cxn modelId="{2EC05E57-8C4D-4317-80A6-309D8E8FFD8D}" srcId="{774A1AD5-EF55-48C3-A2F8-753665452001}" destId="{C70C071F-A038-4F06-8E37-6A05ED2003C3}" srcOrd="0" destOrd="0" parTransId="{660F36EA-BB73-487E-9E5E-F6320EEDC663}" sibTransId="{F2B396D4-6C63-45D8-8CB6-7A13F49E4328}"/>
    <dgm:cxn modelId="{3B59C82B-1839-442F-A036-27C007134C82}" type="presParOf" srcId="{DC264FAD-2827-412B-BE49-306128D5D070}" destId="{699A37CE-EC10-4C08-8BCF-258D84ED258C}" srcOrd="0" destOrd="0" presId="urn:microsoft.com/office/officeart/2005/8/layout/default#2"/>
    <dgm:cxn modelId="{90FFCD1E-D256-4EC8-A0EA-A259AF9DF5D6}" type="presParOf" srcId="{DC264FAD-2827-412B-BE49-306128D5D070}" destId="{404CB8B8-873F-4377-A559-B4700245EC15}" srcOrd="1" destOrd="0" presId="urn:microsoft.com/office/officeart/2005/8/layout/default#2"/>
    <dgm:cxn modelId="{60979135-E29F-4FBA-A732-8B3CB1324CF8}" type="presParOf" srcId="{DC264FAD-2827-412B-BE49-306128D5D070}" destId="{F598E4BF-9479-4039-968C-B12DB97DE923}" srcOrd="2" destOrd="0" presId="urn:microsoft.com/office/officeart/2005/8/layout/default#2"/>
    <dgm:cxn modelId="{2B17560B-54B2-4806-A948-A235C59D32F8}" type="presParOf" srcId="{DC264FAD-2827-412B-BE49-306128D5D070}" destId="{521772AE-D9B0-439D-A6DE-E527EF392B59}" srcOrd="3" destOrd="0" presId="urn:microsoft.com/office/officeart/2005/8/layout/default#2"/>
    <dgm:cxn modelId="{D86BD74D-72FC-43D2-B8EA-E2FE79427B01}" type="presParOf" srcId="{DC264FAD-2827-412B-BE49-306128D5D070}" destId="{1F765783-BF69-4E8F-A273-07F3E46AD71D}" srcOrd="4" destOrd="0" presId="urn:microsoft.com/office/officeart/2005/8/layout/default#2"/>
    <dgm:cxn modelId="{37B5A85B-5092-4083-AC90-B6A2FB1977DB}" type="presParOf" srcId="{DC264FAD-2827-412B-BE49-306128D5D070}" destId="{443C2FA9-4581-4086-B55A-091857CE668D}" srcOrd="5" destOrd="0" presId="urn:microsoft.com/office/officeart/2005/8/layout/default#2"/>
    <dgm:cxn modelId="{353E335F-DC68-4CE8-9C9A-A7813E4C3234}" type="presParOf" srcId="{DC264FAD-2827-412B-BE49-306128D5D070}" destId="{19B160A2-BA49-441E-877E-6A4EB3661938}" srcOrd="6" destOrd="0" presId="urn:microsoft.com/office/officeart/2005/8/layout/default#2"/>
    <dgm:cxn modelId="{39DFE3BB-0D63-4B45-8BCE-A0CC6099F3C1}" type="presParOf" srcId="{DC264FAD-2827-412B-BE49-306128D5D070}" destId="{EED5FBBE-CC0A-4E99-97EB-9F46E143C0A7}" srcOrd="7" destOrd="0" presId="urn:microsoft.com/office/officeart/2005/8/layout/default#2"/>
    <dgm:cxn modelId="{80D0774F-656B-4AEE-A87E-F969EBA35D73}" type="presParOf" srcId="{DC264FAD-2827-412B-BE49-306128D5D070}" destId="{405ED978-04B3-4E30-8093-3400BA7B6679}" srcOrd="8" destOrd="0" presId="urn:microsoft.com/office/officeart/2005/8/layout/default#2"/>
    <dgm:cxn modelId="{4D1AF005-DCCF-4918-AEBE-20262AEEE778}" type="presParOf" srcId="{DC264FAD-2827-412B-BE49-306128D5D070}" destId="{EB8B2EC2-9DD0-491A-A22B-8056170DFDCF}" srcOrd="9" destOrd="0" presId="urn:microsoft.com/office/officeart/2005/8/layout/default#2"/>
    <dgm:cxn modelId="{E2AE93EC-93B7-410F-BFD3-407CCA45E5A7}" type="presParOf" srcId="{DC264FAD-2827-412B-BE49-306128D5D070}" destId="{0C4BDBE4-E743-4425-B8F2-4DF08BEF0BE4}" srcOrd="10"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5D0F734-B559-41EC-B5C1-F8F3D1C7BBB9}" type="doc">
      <dgm:prSet loTypeId="urn:microsoft.com/office/officeart/2005/8/layout/process2" loCatId="process" qsTypeId="urn:microsoft.com/office/officeart/2005/8/quickstyle/simple3" qsCatId="simple" csTypeId="urn:microsoft.com/office/officeart/2005/8/colors/accent1_2" csCatId="accent1" phldr="1"/>
      <dgm:spPr/>
      <dgm:t>
        <a:bodyPr/>
        <a:lstStyle/>
        <a:p>
          <a:endParaRPr lang="ru-RU"/>
        </a:p>
      </dgm:t>
    </dgm:pt>
    <dgm:pt modelId="{4FB8AF67-4DDA-4B4F-A339-00B5547A80A5}">
      <dgm:prSet phldrT="[Текст]" custT="1"/>
      <dgm:spPr/>
      <dgm:t>
        <a:bodyPr/>
        <a:lstStyle/>
        <a:p>
          <a:r>
            <a:rPr lang="ru-RU" sz="1400" b="0" i="0" u="none" dirty="0" smtClean="0"/>
            <a:t>Комитет промышленности и торговли Волгоградской области </a:t>
          </a:r>
          <a:r>
            <a:rPr lang="ru-RU" sz="1400" b="0" i="0" u="none" dirty="0" smtClean="0">
              <a:solidFill>
                <a:prstClr val="black"/>
              </a:solidFill>
            </a:rPr>
            <a:t>в течение 1 месяца после утверждения перечня, письменно уведомляет соответствующих правообладателей торговых объектов (территорий) о включении торговых объектов (территорий) в указанный перечень.</a:t>
          </a:r>
          <a:endParaRPr lang="ru-RU" sz="1400" b="0" i="0" u="none" dirty="0"/>
        </a:p>
      </dgm:t>
    </dgm:pt>
    <dgm:pt modelId="{6A132171-DE93-48FF-99A4-686F55022664}" type="parTrans" cxnId="{161A1B9E-84DA-4A0F-899E-3C9D26CED683}">
      <dgm:prSet/>
      <dgm:spPr/>
      <dgm:t>
        <a:bodyPr/>
        <a:lstStyle/>
        <a:p>
          <a:endParaRPr lang="ru-RU"/>
        </a:p>
      </dgm:t>
    </dgm:pt>
    <dgm:pt modelId="{B56BABDE-96EE-47A6-9EB6-4FA45285958C}" type="sibTrans" cxnId="{161A1B9E-84DA-4A0F-899E-3C9D26CED683}">
      <dgm:prSet>
        <dgm:style>
          <a:lnRef idx="2">
            <a:schemeClr val="accent1">
              <a:shade val="50000"/>
            </a:schemeClr>
          </a:lnRef>
          <a:fillRef idx="1">
            <a:schemeClr val="accent1"/>
          </a:fillRef>
          <a:effectRef idx="0">
            <a:schemeClr val="accent1"/>
          </a:effectRef>
          <a:fontRef idx="minor">
            <a:schemeClr val="lt1"/>
          </a:fontRef>
        </dgm:style>
      </dgm:prSet>
      <dgm:spPr/>
      <dgm:t>
        <a:bodyPr/>
        <a:lstStyle/>
        <a:p>
          <a:endParaRPr lang="ru-RU"/>
        </a:p>
      </dgm:t>
    </dgm:pt>
    <dgm:pt modelId="{D85D31B3-D720-4A00-B8E7-0F95F6E659FB}">
      <dgm:prSet phldrT="[Текст]" custT="1"/>
      <dgm:spPr/>
      <dgm:t>
        <a:bodyPr/>
        <a:lstStyle/>
        <a:p>
          <a:r>
            <a:rPr lang="ru-RU" sz="1400" b="0" i="0" u="none" dirty="0" smtClean="0">
              <a:solidFill>
                <a:prstClr val="black"/>
              </a:solidFill>
            </a:rPr>
            <a:t>Правообладатели торговых объектов (территорий), включенных в перечень, </a:t>
          </a:r>
          <a:r>
            <a:rPr lang="ru-RU" sz="1400" b="1" i="0" u="none" dirty="0" smtClean="0">
              <a:solidFill>
                <a:prstClr val="black"/>
              </a:solidFill>
            </a:rPr>
            <a:t>инициируют проведение</a:t>
          </a:r>
          <a:r>
            <a:rPr lang="ru-RU" sz="1400" b="0" i="0" u="none" dirty="0" smtClean="0">
              <a:solidFill>
                <a:prstClr val="black"/>
              </a:solidFill>
            </a:rPr>
            <a:t> процедуры их обследования и категорирования согласно установленным Постановлением требованиям</a:t>
          </a:r>
          <a:endParaRPr lang="ru-RU" sz="1400" b="0" i="0" u="none" dirty="0"/>
        </a:p>
      </dgm:t>
    </dgm:pt>
    <dgm:pt modelId="{B860C3CB-5C11-4664-AD3D-4382609F9981}" type="parTrans" cxnId="{DD4271D2-EB33-4C32-8DFE-36FA2D4C2E65}">
      <dgm:prSet/>
      <dgm:spPr/>
      <dgm:t>
        <a:bodyPr/>
        <a:lstStyle/>
        <a:p>
          <a:endParaRPr lang="ru-RU"/>
        </a:p>
      </dgm:t>
    </dgm:pt>
    <dgm:pt modelId="{0827DD04-3A6F-4E0D-8596-1AB50D6EF649}" type="sibTrans" cxnId="{DD4271D2-EB33-4C32-8DFE-36FA2D4C2E65}">
      <dgm:prSet>
        <dgm:style>
          <a:lnRef idx="1">
            <a:schemeClr val="accent2"/>
          </a:lnRef>
          <a:fillRef idx="2">
            <a:schemeClr val="accent2"/>
          </a:fillRef>
          <a:effectRef idx="1">
            <a:schemeClr val="accent2"/>
          </a:effectRef>
          <a:fontRef idx="minor">
            <a:schemeClr val="dk1"/>
          </a:fontRef>
        </dgm:style>
      </dgm:prSet>
      <dgm:spPr>
        <a:solidFill>
          <a:schemeClr val="bg1"/>
        </a:solidFill>
      </dgm:spPr>
      <dgm:t>
        <a:bodyPr/>
        <a:lstStyle/>
        <a:p>
          <a:endParaRPr lang="ru-RU"/>
        </a:p>
      </dgm:t>
    </dgm:pt>
    <dgm:pt modelId="{83721283-C4E9-42A0-B7A1-0720A35853D6}">
      <dgm:prSet phldrT="[Текст]" custT="1"/>
      <dgm:spPr/>
      <dgm:t>
        <a:bodyPr/>
        <a:lstStyle/>
        <a:p>
          <a:r>
            <a:rPr lang="ru-RU" sz="1400" b="0" i="0" u="none" dirty="0" smtClean="0">
              <a:solidFill>
                <a:prstClr val="black"/>
              </a:solidFill>
            </a:rPr>
            <a:t>Правообладатели торговых объектов (территорий), которые не включены в перечень, </a:t>
          </a:r>
          <a:r>
            <a:rPr lang="ru-RU" sz="1400" b="1" i="0" u="none" dirty="0" smtClean="0">
              <a:solidFill>
                <a:prstClr val="black"/>
              </a:solidFill>
            </a:rPr>
            <a:t>самостоятельно определяют</a:t>
          </a:r>
          <a:r>
            <a:rPr lang="ru-RU" sz="1400" b="0" i="0" u="none" dirty="0" smtClean="0">
              <a:solidFill>
                <a:prstClr val="black"/>
              </a:solidFill>
            </a:rPr>
            <a:t> содержание и порядок обеспечения антитеррористической защищенности таких торговых объектов (территорий), в частности охрану, реализацию пропускного и внутриобъектового режимов, оборудование инженерно-техническими средствами охраны, реагирование на угрозу совершения или на совершение террористических актов, информирование об этом правоохранительных органов, а также реализацию других мер антитеррористической защищенности.</a:t>
          </a:r>
          <a:endParaRPr lang="ru-RU" sz="1400" b="0" i="0" u="none" dirty="0"/>
        </a:p>
      </dgm:t>
    </dgm:pt>
    <dgm:pt modelId="{FE70A1AE-A8CA-4A0B-A693-F17B8D9716A8}" type="parTrans" cxnId="{AA9F369C-599A-4383-9FCD-36E85526EB64}">
      <dgm:prSet/>
      <dgm:spPr/>
      <dgm:t>
        <a:bodyPr/>
        <a:lstStyle/>
        <a:p>
          <a:endParaRPr lang="ru-RU"/>
        </a:p>
      </dgm:t>
    </dgm:pt>
    <dgm:pt modelId="{38217626-BFFB-4E4D-B103-69AFA5A130F0}" type="sibTrans" cxnId="{AA9F369C-599A-4383-9FCD-36E85526EB64}">
      <dgm:prSet/>
      <dgm:spPr/>
      <dgm:t>
        <a:bodyPr/>
        <a:lstStyle/>
        <a:p>
          <a:endParaRPr lang="ru-RU"/>
        </a:p>
      </dgm:t>
    </dgm:pt>
    <dgm:pt modelId="{88FCC4DB-1662-4113-9EC2-985B2EA2BE7C}" type="pres">
      <dgm:prSet presAssocID="{35D0F734-B559-41EC-B5C1-F8F3D1C7BBB9}" presName="linearFlow" presStyleCnt="0">
        <dgm:presLayoutVars>
          <dgm:resizeHandles val="exact"/>
        </dgm:presLayoutVars>
      </dgm:prSet>
      <dgm:spPr/>
      <dgm:t>
        <a:bodyPr/>
        <a:lstStyle/>
        <a:p>
          <a:endParaRPr lang="ru-RU"/>
        </a:p>
      </dgm:t>
    </dgm:pt>
    <dgm:pt modelId="{FF5C1D60-F6D1-49C4-A799-9E0A7DEB22EE}" type="pres">
      <dgm:prSet presAssocID="{4FB8AF67-4DDA-4B4F-A339-00B5547A80A5}" presName="node" presStyleLbl="node1" presStyleIdx="0" presStyleCnt="3" custScaleX="315062">
        <dgm:presLayoutVars>
          <dgm:bulletEnabled val="1"/>
        </dgm:presLayoutVars>
      </dgm:prSet>
      <dgm:spPr/>
      <dgm:t>
        <a:bodyPr/>
        <a:lstStyle/>
        <a:p>
          <a:endParaRPr lang="ru-RU"/>
        </a:p>
      </dgm:t>
    </dgm:pt>
    <dgm:pt modelId="{DC0E6E74-5514-4FDD-A048-8D6E2FF57531}" type="pres">
      <dgm:prSet presAssocID="{B56BABDE-96EE-47A6-9EB6-4FA45285958C}" presName="sibTrans" presStyleLbl="sibTrans2D1" presStyleIdx="0" presStyleCnt="2"/>
      <dgm:spPr/>
      <dgm:t>
        <a:bodyPr/>
        <a:lstStyle/>
        <a:p>
          <a:endParaRPr lang="ru-RU"/>
        </a:p>
      </dgm:t>
    </dgm:pt>
    <dgm:pt modelId="{C284D700-941A-4A32-963D-19438ABC6855}" type="pres">
      <dgm:prSet presAssocID="{B56BABDE-96EE-47A6-9EB6-4FA45285958C}" presName="connectorText" presStyleLbl="sibTrans2D1" presStyleIdx="0" presStyleCnt="2"/>
      <dgm:spPr/>
      <dgm:t>
        <a:bodyPr/>
        <a:lstStyle/>
        <a:p>
          <a:endParaRPr lang="ru-RU"/>
        </a:p>
      </dgm:t>
    </dgm:pt>
    <dgm:pt modelId="{91C4A44A-0173-4C89-85A8-547C5C504B31}" type="pres">
      <dgm:prSet presAssocID="{D85D31B3-D720-4A00-B8E7-0F95F6E659FB}" presName="node" presStyleLbl="node1" presStyleIdx="1" presStyleCnt="3" custScaleX="315062">
        <dgm:presLayoutVars>
          <dgm:bulletEnabled val="1"/>
        </dgm:presLayoutVars>
      </dgm:prSet>
      <dgm:spPr/>
      <dgm:t>
        <a:bodyPr/>
        <a:lstStyle/>
        <a:p>
          <a:endParaRPr lang="ru-RU"/>
        </a:p>
      </dgm:t>
    </dgm:pt>
    <dgm:pt modelId="{350A384F-8FA5-4AB3-A105-3A9C25BCFF52}" type="pres">
      <dgm:prSet presAssocID="{0827DD04-3A6F-4E0D-8596-1AB50D6EF649}" presName="sibTrans" presStyleLbl="sibTrans2D1" presStyleIdx="1" presStyleCnt="2" custAng="16200000" custScaleX="78092" custScaleY="52475"/>
      <dgm:spPr>
        <a:prstGeom prst="mathPlus">
          <a:avLst/>
        </a:prstGeom>
      </dgm:spPr>
      <dgm:t>
        <a:bodyPr/>
        <a:lstStyle/>
        <a:p>
          <a:endParaRPr lang="ru-RU"/>
        </a:p>
      </dgm:t>
    </dgm:pt>
    <dgm:pt modelId="{E6DD39B2-1F59-4859-8DA9-B5341FD13761}" type="pres">
      <dgm:prSet presAssocID="{0827DD04-3A6F-4E0D-8596-1AB50D6EF649}" presName="connectorText" presStyleLbl="sibTrans2D1" presStyleIdx="1" presStyleCnt="2"/>
      <dgm:spPr/>
      <dgm:t>
        <a:bodyPr/>
        <a:lstStyle/>
        <a:p>
          <a:endParaRPr lang="ru-RU"/>
        </a:p>
      </dgm:t>
    </dgm:pt>
    <dgm:pt modelId="{044B8554-7D4A-483D-BD9C-FE0CD5006709}" type="pres">
      <dgm:prSet presAssocID="{83721283-C4E9-42A0-B7A1-0720A35853D6}" presName="node" presStyleLbl="node1" presStyleIdx="2" presStyleCnt="3" custScaleX="315062" custScaleY="215648">
        <dgm:presLayoutVars>
          <dgm:bulletEnabled val="1"/>
        </dgm:presLayoutVars>
      </dgm:prSet>
      <dgm:spPr/>
      <dgm:t>
        <a:bodyPr/>
        <a:lstStyle/>
        <a:p>
          <a:endParaRPr lang="ru-RU"/>
        </a:p>
      </dgm:t>
    </dgm:pt>
  </dgm:ptLst>
  <dgm:cxnLst>
    <dgm:cxn modelId="{9361D000-915E-41C9-A5E2-C1E412058A8B}" type="presOf" srcId="{4FB8AF67-4DDA-4B4F-A339-00B5547A80A5}" destId="{FF5C1D60-F6D1-49C4-A799-9E0A7DEB22EE}" srcOrd="0" destOrd="0" presId="urn:microsoft.com/office/officeart/2005/8/layout/process2"/>
    <dgm:cxn modelId="{C1FCF2A2-52ED-4229-B46E-4FF15B5A9411}" type="presOf" srcId="{B56BABDE-96EE-47A6-9EB6-4FA45285958C}" destId="{C284D700-941A-4A32-963D-19438ABC6855}" srcOrd="1" destOrd="0" presId="urn:microsoft.com/office/officeart/2005/8/layout/process2"/>
    <dgm:cxn modelId="{B40DB474-7476-4CC8-B927-821B12C63FC8}" type="presOf" srcId="{D85D31B3-D720-4A00-B8E7-0F95F6E659FB}" destId="{91C4A44A-0173-4C89-85A8-547C5C504B31}" srcOrd="0" destOrd="0" presId="urn:microsoft.com/office/officeart/2005/8/layout/process2"/>
    <dgm:cxn modelId="{AA9F369C-599A-4383-9FCD-36E85526EB64}" srcId="{35D0F734-B559-41EC-B5C1-F8F3D1C7BBB9}" destId="{83721283-C4E9-42A0-B7A1-0720A35853D6}" srcOrd="2" destOrd="0" parTransId="{FE70A1AE-A8CA-4A0B-A693-F17B8D9716A8}" sibTransId="{38217626-BFFB-4E4D-B103-69AFA5A130F0}"/>
    <dgm:cxn modelId="{FB2F5096-E43F-484F-9DC5-1AF5D65C5741}" type="presOf" srcId="{B56BABDE-96EE-47A6-9EB6-4FA45285958C}" destId="{DC0E6E74-5514-4FDD-A048-8D6E2FF57531}" srcOrd="0" destOrd="0" presId="urn:microsoft.com/office/officeart/2005/8/layout/process2"/>
    <dgm:cxn modelId="{C3E06924-F37D-4D99-9A78-35373D0E91F2}" type="presOf" srcId="{0827DD04-3A6F-4E0D-8596-1AB50D6EF649}" destId="{E6DD39B2-1F59-4859-8DA9-B5341FD13761}" srcOrd="1" destOrd="0" presId="urn:microsoft.com/office/officeart/2005/8/layout/process2"/>
    <dgm:cxn modelId="{AB75D1DF-14C4-4394-84E8-A0703714C5D8}" type="presOf" srcId="{0827DD04-3A6F-4E0D-8596-1AB50D6EF649}" destId="{350A384F-8FA5-4AB3-A105-3A9C25BCFF52}" srcOrd="0" destOrd="0" presId="urn:microsoft.com/office/officeart/2005/8/layout/process2"/>
    <dgm:cxn modelId="{DD4271D2-EB33-4C32-8DFE-36FA2D4C2E65}" srcId="{35D0F734-B559-41EC-B5C1-F8F3D1C7BBB9}" destId="{D85D31B3-D720-4A00-B8E7-0F95F6E659FB}" srcOrd="1" destOrd="0" parTransId="{B860C3CB-5C11-4664-AD3D-4382609F9981}" sibTransId="{0827DD04-3A6F-4E0D-8596-1AB50D6EF649}"/>
    <dgm:cxn modelId="{163D8F20-14D7-4F3F-92E0-FA85DEB7B19C}" type="presOf" srcId="{35D0F734-B559-41EC-B5C1-F8F3D1C7BBB9}" destId="{88FCC4DB-1662-4113-9EC2-985B2EA2BE7C}" srcOrd="0" destOrd="0" presId="urn:microsoft.com/office/officeart/2005/8/layout/process2"/>
    <dgm:cxn modelId="{161A1B9E-84DA-4A0F-899E-3C9D26CED683}" srcId="{35D0F734-B559-41EC-B5C1-F8F3D1C7BBB9}" destId="{4FB8AF67-4DDA-4B4F-A339-00B5547A80A5}" srcOrd="0" destOrd="0" parTransId="{6A132171-DE93-48FF-99A4-686F55022664}" sibTransId="{B56BABDE-96EE-47A6-9EB6-4FA45285958C}"/>
    <dgm:cxn modelId="{C751EFEF-2191-4807-8689-CAE45FE95805}" type="presOf" srcId="{83721283-C4E9-42A0-B7A1-0720A35853D6}" destId="{044B8554-7D4A-483D-BD9C-FE0CD5006709}" srcOrd="0" destOrd="0" presId="urn:microsoft.com/office/officeart/2005/8/layout/process2"/>
    <dgm:cxn modelId="{767F01E6-FB50-4F27-ABAB-F1FF37265905}" type="presParOf" srcId="{88FCC4DB-1662-4113-9EC2-985B2EA2BE7C}" destId="{FF5C1D60-F6D1-49C4-A799-9E0A7DEB22EE}" srcOrd="0" destOrd="0" presId="urn:microsoft.com/office/officeart/2005/8/layout/process2"/>
    <dgm:cxn modelId="{6C26AFF9-0B84-49F1-B209-86750CD23C4D}" type="presParOf" srcId="{88FCC4DB-1662-4113-9EC2-985B2EA2BE7C}" destId="{DC0E6E74-5514-4FDD-A048-8D6E2FF57531}" srcOrd="1" destOrd="0" presId="urn:microsoft.com/office/officeart/2005/8/layout/process2"/>
    <dgm:cxn modelId="{7DEBD92A-69BC-4376-B94F-4A7D868753EA}" type="presParOf" srcId="{DC0E6E74-5514-4FDD-A048-8D6E2FF57531}" destId="{C284D700-941A-4A32-963D-19438ABC6855}" srcOrd="0" destOrd="0" presId="urn:microsoft.com/office/officeart/2005/8/layout/process2"/>
    <dgm:cxn modelId="{B3608C5E-2FD5-4388-897E-67B00D9D5D92}" type="presParOf" srcId="{88FCC4DB-1662-4113-9EC2-985B2EA2BE7C}" destId="{91C4A44A-0173-4C89-85A8-547C5C504B31}" srcOrd="2" destOrd="0" presId="urn:microsoft.com/office/officeart/2005/8/layout/process2"/>
    <dgm:cxn modelId="{7E11C4AA-9702-4015-B3BE-D121C6FA0C1D}" type="presParOf" srcId="{88FCC4DB-1662-4113-9EC2-985B2EA2BE7C}" destId="{350A384F-8FA5-4AB3-A105-3A9C25BCFF52}" srcOrd="3" destOrd="0" presId="urn:microsoft.com/office/officeart/2005/8/layout/process2"/>
    <dgm:cxn modelId="{71727331-C553-4407-A36A-C06B2586E4E3}" type="presParOf" srcId="{350A384F-8FA5-4AB3-A105-3A9C25BCFF52}" destId="{E6DD39B2-1F59-4859-8DA9-B5341FD13761}" srcOrd="0" destOrd="0" presId="urn:microsoft.com/office/officeart/2005/8/layout/process2"/>
    <dgm:cxn modelId="{7CF327C1-F02E-4B24-BB58-8B93E98A08B7}" type="presParOf" srcId="{88FCC4DB-1662-4113-9EC2-985B2EA2BE7C}" destId="{044B8554-7D4A-483D-BD9C-FE0CD5006709}" srcOrd="4"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873D4F8-3C61-46C1-8142-0B6F6A5760E8}"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ru-RU"/>
        </a:p>
      </dgm:t>
    </dgm:pt>
    <dgm:pt modelId="{51838C3E-7F93-4476-A759-8FD8A789FFCA}">
      <dgm:prSet phldrT="[Текст]" custT="1"/>
      <dgm:spPr/>
      <dgm:t>
        <a:bodyPr/>
        <a:lstStyle/>
        <a:p>
          <a:r>
            <a:rPr lang="ru-RU" sz="2000" i="0" dirty="0" smtClean="0"/>
            <a:t>Критерии категорирования торговых объектов (территорий).</a:t>
          </a:r>
          <a:endParaRPr lang="ru-RU" sz="2000" i="0" dirty="0"/>
        </a:p>
      </dgm:t>
    </dgm:pt>
    <dgm:pt modelId="{899E78A4-9ECF-452E-97E6-C87B86A8139B}" type="parTrans" cxnId="{858D2F82-1D6D-40C1-9D22-5D118475D586}">
      <dgm:prSet/>
      <dgm:spPr/>
      <dgm:t>
        <a:bodyPr/>
        <a:lstStyle/>
        <a:p>
          <a:endParaRPr lang="ru-RU"/>
        </a:p>
      </dgm:t>
    </dgm:pt>
    <dgm:pt modelId="{F901B44E-52D6-4F53-A41F-B760C687E411}" type="sibTrans" cxnId="{858D2F82-1D6D-40C1-9D22-5D118475D586}">
      <dgm:prSet/>
      <dgm:spPr/>
      <dgm:t>
        <a:bodyPr/>
        <a:lstStyle/>
        <a:p>
          <a:endParaRPr lang="ru-RU"/>
        </a:p>
      </dgm:t>
    </dgm:pt>
    <dgm:pt modelId="{42D7E6BA-121D-4796-9749-37E0ED9FA3EC}">
      <dgm:prSet phldrT="[Текст]" custT="1"/>
      <dgm:spPr/>
      <dgm:t>
        <a:bodyPr/>
        <a:lstStyle/>
        <a:p>
          <a:r>
            <a:rPr lang="ru-RU" sz="1400" i="0" dirty="0" smtClean="0"/>
            <a:t>Степень угрозы совершения террористического акта на торговом объекте (территории)</a:t>
          </a:r>
          <a:br>
            <a:rPr lang="ru-RU" sz="1400" i="0" dirty="0" smtClean="0"/>
          </a:br>
          <a:r>
            <a:rPr lang="ru-RU" sz="1400" i="0" dirty="0" smtClean="0"/>
            <a:t/>
          </a:r>
          <a:br>
            <a:rPr lang="ru-RU" sz="1400" i="0" dirty="0" smtClean="0"/>
          </a:br>
          <a:r>
            <a:rPr lang="ru-RU" sz="1050" i="0" dirty="0" smtClean="0"/>
            <a:t>(определяется на основании данных правоохранительных органов об обстановке в районе расположения торгового объекта (территории), о количестве совершенных или предотвращенных террористических актов на торговом объекте (территории)).</a:t>
          </a:r>
          <a:endParaRPr lang="ru-RU" sz="1050" i="0" dirty="0"/>
        </a:p>
      </dgm:t>
    </dgm:pt>
    <dgm:pt modelId="{C07583D8-FB26-4E43-AB95-33AD4A965732}" type="parTrans" cxnId="{591DF8F1-86C1-4FF8-BDDE-3F7F9C062F69}">
      <dgm:prSet/>
      <dgm:spPr/>
      <dgm:t>
        <a:bodyPr/>
        <a:lstStyle/>
        <a:p>
          <a:endParaRPr lang="ru-RU"/>
        </a:p>
      </dgm:t>
    </dgm:pt>
    <dgm:pt modelId="{109D992B-1C15-4A05-9B5F-49467BFF51CC}" type="sibTrans" cxnId="{591DF8F1-86C1-4FF8-BDDE-3F7F9C062F69}">
      <dgm:prSet/>
      <dgm:spPr/>
      <dgm:t>
        <a:bodyPr/>
        <a:lstStyle/>
        <a:p>
          <a:endParaRPr lang="ru-RU"/>
        </a:p>
      </dgm:t>
    </dgm:pt>
    <dgm:pt modelId="{5B2F6B91-325F-4996-A404-FB0110E02526}">
      <dgm:prSet phldrT="[Текст]" custT="1"/>
      <dgm:spPr/>
      <dgm:t>
        <a:bodyPr/>
        <a:lstStyle/>
        <a:p>
          <a:r>
            <a:rPr lang="ru-RU" sz="1400" i="0" dirty="0" smtClean="0"/>
            <a:t>Возможные последствия совершения террористического акта</a:t>
          </a:r>
          <a:r>
            <a:rPr lang="ru-RU" sz="1600" i="0" dirty="0" smtClean="0"/>
            <a:t/>
          </a:r>
          <a:br>
            <a:rPr lang="ru-RU" sz="1600" i="0" dirty="0" smtClean="0"/>
          </a:br>
          <a:r>
            <a:rPr lang="ru-RU" sz="1600" i="0" dirty="0" smtClean="0"/>
            <a:t/>
          </a:r>
          <a:br>
            <a:rPr lang="ru-RU" sz="1600" i="0" dirty="0" smtClean="0"/>
          </a:br>
          <a:r>
            <a:rPr lang="ru-RU" sz="1050" i="0" dirty="0" smtClean="0"/>
            <a:t>(</a:t>
          </a:r>
          <a:r>
            <a:rPr lang="ru-RU" sz="1050" i="0" u="none" dirty="0" smtClean="0"/>
            <a:t>определяются на основании прогнозных показателей о количестве людей, которые могут погибнуть или получить вред здоровью, а также о возможном материальном ущербе и об ущербе окружающей природной среде</a:t>
          </a:r>
          <a:r>
            <a:rPr lang="ru-RU" sz="1050" i="0" dirty="0" smtClean="0"/>
            <a:t>).</a:t>
          </a:r>
          <a:endParaRPr lang="ru-RU" sz="1050" i="0" dirty="0"/>
        </a:p>
      </dgm:t>
    </dgm:pt>
    <dgm:pt modelId="{A76A0922-3239-4412-BDAD-3ED43E095A38}" type="parTrans" cxnId="{3E0D0C0C-8F2A-4508-97B7-DC45F24C6924}">
      <dgm:prSet/>
      <dgm:spPr/>
    </dgm:pt>
    <dgm:pt modelId="{45FBFD1E-34B1-4C32-A31C-3F271D1EB95C}" type="sibTrans" cxnId="{3E0D0C0C-8F2A-4508-97B7-DC45F24C6924}">
      <dgm:prSet/>
      <dgm:spPr/>
    </dgm:pt>
    <dgm:pt modelId="{3A2EAD3E-572F-43C5-BEE8-6FF941DD33FE}" type="pres">
      <dgm:prSet presAssocID="{7873D4F8-3C61-46C1-8142-0B6F6A5760E8}" presName="hierChild1" presStyleCnt="0">
        <dgm:presLayoutVars>
          <dgm:orgChart val="1"/>
          <dgm:chPref val="1"/>
          <dgm:dir/>
          <dgm:animOne val="branch"/>
          <dgm:animLvl val="lvl"/>
          <dgm:resizeHandles/>
        </dgm:presLayoutVars>
      </dgm:prSet>
      <dgm:spPr/>
      <dgm:t>
        <a:bodyPr/>
        <a:lstStyle/>
        <a:p>
          <a:endParaRPr lang="ru-RU"/>
        </a:p>
      </dgm:t>
    </dgm:pt>
    <dgm:pt modelId="{29FEF412-3206-45E2-A6A3-BE42A4E86448}" type="pres">
      <dgm:prSet presAssocID="{51838C3E-7F93-4476-A759-8FD8A789FFCA}" presName="hierRoot1" presStyleCnt="0">
        <dgm:presLayoutVars>
          <dgm:hierBranch val="init"/>
        </dgm:presLayoutVars>
      </dgm:prSet>
      <dgm:spPr/>
    </dgm:pt>
    <dgm:pt modelId="{78D44E01-F99C-4A2C-B7F0-F07C5B8EE920}" type="pres">
      <dgm:prSet presAssocID="{51838C3E-7F93-4476-A759-8FD8A789FFCA}" presName="rootComposite1" presStyleCnt="0"/>
      <dgm:spPr/>
    </dgm:pt>
    <dgm:pt modelId="{3E570531-2A15-4D3C-B8DA-DD0C860B82D2}" type="pres">
      <dgm:prSet presAssocID="{51838C3E-7F93-4476-A759-8FD8A789FFCA}" presName="rootText1" presStyleLbl="node0" presStyleIdx="0" presStyleCnt="1" custScaleX="184257" custScaleY="44303" custLinFactNeighborY="-19194">
        <dgm:presLayoutVars>
          <dgm:chPref val="3"/>
        </dgm:presLayoutVars>
      </dgm:prSet>
      <dgm:spPr/>
      <dgm:t>
        <a:bodyPr/>
        <a:lstStyle/>
        <a:p>
          <a:endParaRPr lang="ru-RU"/>
        </a:p>
      </dgm:t>
    </dgm:pt>
    <dgm:pt modelId="{FB19DC1E-1662-45DF-950B-74525D1EC018}" type="pres">
      <dgm:prSet presAssocID="{51838C3E-7F93-4476-A759-8FD8A789FFCA}" presName="rootConnector1" presStyleLbl="node1" presStyleIdx="0" presStyleCnt="0"/>
      <dgm:spPr/>
      <dgm:t>
        <a:bodyPr/>
        <a:lstStyle/>
        <a:p>
          <a:endParaRPr lang="ru-RU"/>
        </a:p>
      </dgm:t>
    </dgm:pt>
    <dgm:pt modelId="{D3A4EE4B-2FD0-483C-AE3F-DC1A4A4495C5}" type="pres">
      <dgm:prSet presAssocID="{51838C3E-7F93-4476-A759-8FD8A789FFCA}" presName="hierChild2" presStyleCnt="0"/>
      <dgm:spPr/>
    </dgm:pt>
    <dgm:pt modelId="{1CBC9749-0F77-472D-A84D-36B9170CA30A}" type="pres">
      <dgm:prSet presAssocID="{C07583D8-FB26-4E43-AB95-33AD4A965732}" presName="Name37" presStyleLbl="parChTrans1D2" presStyleIdx="0" presStyleCnt="2"/>
      <dgm:spPr/>
      <dgm:t>
        <a:bodyPr/>
        <a:lstStyle/>
        <a:p>
          <a:endParaRPr lang="ru-RU"/>
        </a:p>
      </dgm:t>
    </dgm:pt>
    <dgm:pt modelId="{B14E892D-CAE0-4B18-8955-D2A013FDB964}" type="pres">
      <dgm:prSet presAssocID="{42D7E6BA-121D-4796-9749-37E0ED9FA3EC}" presName="hierRoot2" presStyleCnt="0">
        <dgm:presLayoutVars>
          <dgm:hierBranch val="init"/>
        </dgm:presLayoutVars>
      </dgm:prSet>
      <dgm:spPr/>
    </dgm:pt>
    <dgm:pt modelId="{C491E2A8-7C6A-4C79-98BB-D4EF7E0CFD16}" type="pres">
      <dgm:prSet presAssocID="{42D7E6BA-121D-4796-9749-37E0ED9FA3EC}" presName="rootComposite" presStyleCnt="0"/>
      <dgm:spPr/>
    </dgm:pt>
    <dgm:pt modelId="{97E8A490-3CFD-4C29-AC18-89AE2F39F470}" type="pres">
      <dgm:prSet presAssocID="{42D7E6BA-121D-4796-9749-37E0ED9FA3EC}" presName="rootText" presStyleLbl="node2" presStyleIdx="0" presStyleCnt="2">
        <dgm:presLayoutVars>
          <dgm:chPref val="3"/>
        </dgm:presLayoutVars>
      </dgm:prSet>
      <dgm:spPr/>
      <dgm:t>
        <a:bodyPr/>
        <a:lstStyle/>
        <a:p>
          <a:endParaRPr lang="ru-RU"/>
        </a:p>
      </dgm:t>
    </dgm:pt>
    <dgm:pt modelId="{0F63E357-A1C4-4543-AF0B-C8B41F374302}" type="pres">
      <dgm:prSet presAssocID="{42D7E6BA-121D-4796-9749-37E0ED9FA3EC}" presName="rootConnector" presStyleLbl="node2" presStyleIdx="0" presStyleCnt="2"/>
      <dgm:spPr/>
      <dgm:t>
        <a:bodyPr/>
        <a:lstStyle/>
        <a:p>
          <a:endParaRPr lang="ru-RU"/>
        </a:p>
      </dgm:t>
    </dgm:pt>
    <dgm:pt modelId="{63240FB6-A5C5-461D-ACD0-2E26395DEBCF}" type="pres">
      <dgm:prSet presAssocID="{42D7E6BA-121D-4796-9749-37E0ED9FA3EC}" presName="hierChild4" presStyleCnt="0"/>
      <dgm:spPr/>
    </dgm:pt>
    <dgm:pt modelId="{58CA8E9A-BD7D-4505-BE9F-9624DB7AFEF3}" type="pres">
      <dgm:prSet presAssocID="{42D7E6BA-121D-4796-9749-37E0ED9FA3EC}" presName="hierChild5" presStyleCnt="0"/>
      <dgm:spPr/>
    </dgm:pt>
    <dgm:pt modelId="{ED32D70F-0029-4509-95AF-ACEFF02367CA}" type="pres">
      <dgm:prSet presAssocID="{A76A0922-3239-4412-BDAD-3ED43E095A38}" presName="Name37" presStyleLbl="parChTrans1D2" presStyleIdx="1" presStyleCnt="2"/>
      <dgm:spPr/>
    </dgm:pt>
    <dgm:pt modelId="{C667759C-A801-4224-AD39-A658B2E881DA}" type="pres">
      <dgm:prSet presAssocID="{5B2F6B91-325F-4996-A404-FB0110E02526}" presName="hierRoot2" presStyleCnt="0">
        <dgm:presLayoutVars>
          <dgm:hierBranch val="init"/>
        </dgm:presLayoutVars>
      </dgm:prSet>
      <dgm:spPr/>
    </dgm:pt>
    <dgm:pt modelId="{42DAFD23-8A29-4A11-9B5A-A0A5342FB174}" type="pres">
      <dgm:prSet presAssocID="{5B2F6B91-325F-4996-A404-FB0110E02526}" presName="rootComposite" presStyleCnt="0"/>
      <dgm:spPr/>
    </dgm:pt>
    <dgm:pt modelId="{87B9D7A3-AF3C-47A7-8F77-965BD04CCD15}" type="pres">
      <dgm:prSet presAssocID="{5B2F6B91-325F-4996-A404-FB0110E02526}" presName="rootText" presStyleLbl="node2" presStyleIdx="1" presStyleCnt="2">
        <dgm:presLayoutVars>
          <dgm:chPref val="3"/>
        </dgm:presLayoutVars>
      </dgm:prSet>
      <dgm:spPr/>
      <dgm:t>
        <a:bodyPr/>
        <a:lstStyle/>
        <a:p>
          <a:endParaRPr lang="ru-RU"/>
        </a:p>
      </dgm:t>
    </dgm:pt>
    <dgm:pt modelId="{84469C0F-A1AD-432A-8C68-D975A69DCA67}" type="pres">
      <dgm:prSet presAssocID="{5B2F6B91-325F-4996-A404-FB0110E02526}" presName="rootConnector" presStyleLbl="node2" presStyleIdx="1" presStyleCnt="2"/>
      <dgm:spPr/>
      <dgm:t>
        <a:bodyPr/>
        <a:lstStyle/>
        <a:p>
          <a:endParaRPr lang="ru-RU"/>
        </a:p>
      </dgm:t>
    </dgm:pt>
    <dgm:pt modelId="{E37E3715-027D-4346-8BA8-EE0C977797CD}" type="pres">
      <dgm:prSet presAssocID="{5B2F6B91-325F-4996-A404-FB0110E02526}" presName="hierChild4" presStyleCnt="0"/>
      <dgm:spPr/>
    </dgm:pt>
    <dgm:pt modelId="{04B944D1-C4CC-4D3D-9864-CC616A3F2275}" type="pres">
      <dgm:prSet presAssocID="{5B2F6B91-325F-4996-A404-FB0110E02526}" presName="hierChild5" presStyleCnt="0"/>
      <dgm:spPr/>
    </dgm:pt>
    <dgm:pt modelId="{FADDF896-8509-43D1-A2C5-34A1B680826A}" type="pres">
      <dgm:prSet presAssocID="{51838C3E-7F93-4476-A759-8FD8A789FFCA}" presName="hierChild3" presStyleCnt="0"/>
      <dgm:spPr/>
    </dgm:pt>
  </dgm:ptLst>
  <dgm:cxnLst>
    <dgm:cxn modelId="{940E9C17-D5E3-4AC4-882F-41CD9FCD98BC}" type="presOf" srcId="{51838C3E-7F93-4476-A759-8FD8A789FFCA}" destId="{3E570531-2A15-4D3C-B8DA-DD0C860B82D2}" srcOrd="0" destOrd="0" presId="urn:microsoft.com/office/officeart/2005/8/layout/orgChart1"/>
    <dgm:cxn modelId="{C570EA09-6EF9-44ED-B99F-27F91379FFFD}" type="presOf" srcId="{42D7E6BA-121D-4796-9749-37E0ED9FA3EC}" destId="{0F63E357-A1C4-4543-AF0B-C8B41F374302}" srcOrd="1" destOrd="0" presId="urn:microsoft.com/office/officeart/2005/8/layout/orgChart1"/>
    <dgm:cxn modelId="{28598E26-EF84-4C72-A4AA-5EDC59B0DF99}" type="presOf" srcId="{C07583D8-FB26-4E43-AB95-33AD4A965732}" destId="{1CBC9749-0F77-472D-A84D-36B9170CA30A}" srcOrd="0" destOrd="0" presId="urn:microsoft.com/office/officeart/2005/8/layout/orgChart1"/>
    <dgm:cxn modelId="{858D2F82-1D6D-40C1-9D22-5D118475D586}" srcId="{7873D4F8-3C61-46C1-8142-0B6F6A5760E8}" destId="{51838C3E-7F93-4476-A759-8FD8A789FFCA}" srcOrd="0" destOrd="0" parTransId="{899E78A4-9ECF-452E-97E6-C87B86A8139B}" sibTransId="{F901B44E-52D6-4F53-A41F-B760C687E411}"/>
    <dgm:cxn modelId="{591DF8F1-86C1-4FF8-BDDE-3F7F9C062F69}" srcId="{51838C3E-7F93-4476-A759-8FD8A789FFCA}" destId="{42D7E6BA-121D-4796-9749-37E0ED9FA3EC}" srcOrd="0" destOrd="0" parTransId="{C07583D8-FB26-4E43-AB95-33AD4A965732}" sibTransId="{109D992B-1C15-4A05-9B5F-49467BFF51CC}"/>
    <dgm:cxn modelId="{09A85691-B3E6-4BAD-A7C7-6A9BBEDDF669}" type="presOf" srcId="{5B2F6B91-325F-4996-A404-FB0110E02526}" destId="{84469C0F-A1AD-432A-8C68-D975A69DCA67}" srcOrd="1" destOrd="0" presId="urn:microsoft.com/office/officeart/2005/8/layout/orgChart1"/>
    <dgm:cxn modelId="{3E0D0C0C-8F2A-4508-97B7-DC45F24C6924}" srcId="{51838C3E-7F93-4476-A759-8FD8A789FFCA}" destId="{5B2F6B91-325F-4996-A404-FB0110E02526}" srcOrd="1" destOrd="0" parTransId="{A76A0922-3239-4412-BDAD-3ED43E095A38}" sibTransId="{45FBFD1E-34B1-4C32-A31C-3F271D1EB95C}"/>
    <dgm:cxn modelId="{BDFFFAA0-F677-4A99-94C6-06CBC420291A}" type="presOf" srcId="{51838C3E-7F93-4476-A759-8FD8A789FFCA}" destId="{FB19DC1E-1662-45DF-950B-74525D1EC018}" srcOrd="1" destOrd="0" presId="urn:microsoft.com/office/officeart/2005/8/layout/orgChart1"/>
    <dgm:cxn modelId="{AD6F8373-9A60-45AB-B71E-BF0E09EBDA12}" type="presOf" srcId="{7873D4F8-3C61-46C1-8142-0B6F6A5760E8}" destId="{3A2EAD3E-572F-43C5-BEE8-6FF941DD33FE}" srcOrd="0" destOrd="0" presId="urn:microsoft.com/office/officeart/2005/8/layout/orgChart1"/>
    <dgm:cxn modelId="{6D416016-C3F9-41FB-990C-230DB17312CD}" type="presOf" srcId="{42D7E6BA-121D-4796-9749-37E0ED9FA3EC}" destId="{97E8A490-3CFD-4C29-AC18-89AE2F39F470}" srcOrd="0" destOrd="0" presId="urn:microsoft.com/office/officeart/2005/8/layout/orgChart1"/>
    <dgm:cxn modelId="{737CE565-1DF3-4308-BD2C-08D0C7F4FB35}" type="presOf" srcId="{A76A0922-3239-4412-BDAD-3ED43E095A38}" destId="{ED32D70F-0029-4509-95AF-ACEFF02367CA}" srcOrd="0" destOrd="0" presId="urn:microsoft.com/office/officeart/2005/8/layout/orgChart1"/>
    <dgm:cxn modelId="{2139997A-CA38-4B8C-B2E0-011369E9579D}" type="presOf" srcId="{5B2F6B91-325F-4996-A404-FB0110E02526}" destId="{87B9D7A3-AF3C-47A7-8F77-965BD04CCD15}" srcOrd="0" destOrd="0" presId="urn:microsoft.com/office/officeart/2005/8/layout/orgChart1"/>
    <dgm:cxn modelId="{0256CE3A-5291-4E35-BD0F-AE246DB9EF3F}" type="presParOf" srcId="{3A2EAD3E-572F-43C5-BEE8-6FF941DD33FE}" destId="{29FEF412-3206-45E2-A6A3-BE42A4E86448}" srcOrd="0" destOrd="0" presId="urn:microsoft.com/office/officeart/2005/8/layout/orgChart1"/>
    <dgm:cxn modelId="{95EF8C8B-84B3-444F-B730-FA339722AB7A}" type="presParOf" srcId="{29FEF412-3206-45E2-A6A3-BE42A4E86448}" destId="{78D44E01-F99C-4A2C-B7F0-F07C5B8EE920}" srcOrd="0" destOrd="0" presId="urn:microsoft.com/office/officeart/2005/8/layout/orgChart1"/>
    <dgm:cxn modelId="{C24D926C-B5FD-451F-A14F-3DC8092F14B7}" type="presParOf" srcId="{78D44E01-F99C-4A2C-B7F0-F07C5B8EE920}" destId="{3E570531-2A15-4D3C-B8DA-DD0C860B82D2}" srcOrd="0" destOrd="0" presId="urn:microsoft.com/office/officeart/2005/8/layout/orgChart1"/>
    <dgm:cxn modelId="{AFD00D02-3E53-4E3A-BCE8-938CAFF08A17}" type="presParOf" srcId="{78D44E01-F99C-4A2C-B7F0-F07C5B8EE920}" destId="{FB19DC1E-1662-45DF-950B-74525D1EC018}" srcOrd="1" destOrd="0" presId="urn:microsoft.com/office/officeart/2005/8/layout/orgChart1"/>
    <dgm:cxn modelId="{9124884F-2C24-457F-8D18-CEB1429C6E34}" type="presParOf" srcId="{29FEF412-3206-45E2-A6A3-BE42A4E86448}" destId="{D3A4EE4B-2FD0-483C-AE3F-DC1A4A4495C5}" srcOrd="1" destOrd="0" presId="urn:microsoft.com/office/officeart/2005/8/layout/orgChart1"/>
    <dgm:cxn modelId="{8815C653-0F5F-4451-BFB6-CBA9DE5704D9}" type="presParOf" srcId="{D3A4EE4B-2FD0-483C-AE3F-DC1A4A4495C5}" destId="{1CBC9749-0F77-472D-A84D-36B9170CA30A}" srcOrd="0" destOrd="0" presId="urn:microsoft.com/office/officeart/2005/8/layout/orgChart1"/>
    <dgm:cxn modelId="{965D0011-EBFD-434D-AC0B-F14964F26D44}" type="presParOf" srcId="{D3A4EE4B-2FD0-483C-AE3F-DC1A4A4495C5}" destId="{B14E892D-CAE0-4B18-8955-D2A013FDB964}" srcOrd="1" destOrd="0" presId="urn:microsoft.com/office/officeart/2005/8/layout/orgChart1"/>
    <dgm:cxn modelId="{074A0D70-6C49-4F28-9480-6DA59F64D247}" type="presParOf" srcId="{B14E892D-CAE0-4B18-8955-D2A013FDB964}" destId="{C491E2A8-7C6A-4C79-98BB-D4EF7E0CFD16}" srcOrd="0" destOrd="0" presId="urn:microsoft.com/office/officeart/2005/8/layout/orgChart1"/>
    <dgm:cxn modelId="{58B9F4C3-A642-465F-9BEE-EF142DD74045}" type="presParOf" srcId="{C491E2A8-7C6A-4C79-98BB-D4EF7E0CFD16}" destId="{97E8A490-3CFD-4C29-AC18-89AE2F39F470}" srcOrd="0" destOrd="0" presId="urn:microsoft.com/office/officeart/2005/8/layout/orgChart1"/>
    <dgm:cxn modelId="{A10A6356-D999-44A7-978B-64DCDF0170DD}" type="presParOf" srcId="{C491E2A8-7C6A-4C79-98BB-D4EF7E0CFD16}" destId="{0F63E357-A1C4-4543-AF0B-C8B41F374302}" srcOrd="1" destOrd="0" presId="urn:microsoft.com/office/officeart/2005/8/layout/orgChart1"/>
    <dgm:cxn modelId="{C7FAEF2F-3415-4541-93E1-94BC46D2F3E9}" type="presParOf" srcId="{B14E892D-CAE0-4B18-8955-D2A013FDB964}" destId="{63240FB6-A5C5-461D-ACD0-2E26395DEBCF}" srcOrd="1" destOrd="0" presId="urn:microsoft.com/office/officeart/2005/8/layout/orgChart1"/>
    <dgm:cxn modelId="{3F7B1758-1DE8-482E-8A00-BB90895DF730}" type="presParOf" srcId="{B14E892D-CAE0-4B18-8955-D2A013FDB964}" destId="{58CA8E9A-BD7D-4505-BE9F-9624DB7AFEF3}" srcOrd="2" destOrd="0" presId="urn:microsoft.com/office/officeart/2005/8/layout/orgChart1"/>
    <dgm:cxn modelId="{8A58D3AD-4AE0-476B-B6B9-BE65241C87C4}" type="presParOf" srcId="{D3A4EE4B-2FD0-483C-AE3F-DC1A4A4495C5}" destId="{ED32D70F-0029-4509-95AF-ACEFF02367CA}" srcOrd="2" destOrd="0" presId="urn:microsoft.com/office/officeart/2005/8/layout/orgChart1"/>
    <dgm:cxn modelId="{6681EB64-AC37-458B-9E19-5D0A2392A945}" type="presParOf" srcId="{D3A4EE4B-2FD0-483C-AE3F-DC1A4A4495C5}" destId="{C667759C-A801-4224-AD39-A658B2E881DA}" srcOrd="3" destOrd="0" presId="urn:microsoft.com/office/officeart/2005/8/layout/orgChart1"/>
    <dgm:cxn modelId="{55531BE2-BF5E-465F-8136-7AD5A3D14D63}" type="presParOf" srcId="{C667759C-A801-4224-AD39-A658B2E881DA}" destId="{42DAFD23-8A29-4A11-9B5A-A0A5342FB174}" srcOrd="0" destOrd="0" presId="urn:microsoft.com/office/officeart/2005/8/layout/orgChart1"/>
    <dgm:cxn modelId="{B8C32FB7-BDAE-4D21-A730-3FD1B83627D8}" type="presParOf" srcId="{42DAFD23-8A29-4A11-9B5A-A0A5342FB174}" destId="{87B9D7A3-AF3C-47A7-8F77-965BD04CCD15}" srcOrd="0" destOrd="0" presId="urn:microsoft.com/office/officeart/2005/8/layout/orgChart1"/>
    <dgm:cxn modelId="{FC5A9B52-44F0-4E5F-9393-77A34F380206}" type="presParOf" srcId="{42DAFD23-8A29-4A11-9B5A-A0A5342FB174}" destId="{84469C0F-A1AD-432A-8C68-D975A69DCA67}" srcOrd="1" destOrd="0" presId="urn:microsoft.com/office/officeart/2005/8/layout/orgChart1"/>
    <dgm:cxn modelId="{D6853A0B-9236-44B0-AF2C-4FAA34F3AD68}" type="presParOf" srcId="{C667759C-A801-4224-AD39-A658B2E881DA}" destId="{E37E3715-027D-4346-8BA8-EE0C977797CD}" srcOrd="1" destOrd="0" presId="urn:microsoft.com/office/officeart/2005/8/layout/orgChart1"/>
    <dgm:cxn modelId="{AF082B1A-79E5-41E5-A540-3EAFB0806C77}" type="presParOf" srcId="{C667759C-A801-4224-AD39-A658B2E881DA}" destId="{04B944D1-C4CC-4D3D-9864-CC616A3F2275}" srcOrd="2" destOrd="0" presId="urn:microsoft.com/office/officeart/2005/8/layout/orgChart1"/>
    <dgm:cxn modelId="{C0DC9334-56F3-47F2-A230-5A6CB611B833}" type="presParOf" srcId="{29FEF412-3206-45E2-A6A3-BE42A4E86448}" destId="{FADDF896-8509-43D1-A2C5-34A1B680826A}"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2316567-CA53-4AB6-BC98-D59A3EDFC1EF}" type="doc">
      <dgm:prSet loTypeId="urn:microsoft.com/office/officeart/2005/8/layout/matrix1" loCatId="matrix" qsTypeId="urn:microsoft.com/office/officeart/2005/8/quickstyle/simple3" qsCatId="simple" csTypeId="urn:microsoft.com/office/officeart/2005/8/colors/accent1_2" csCatId="accent1" phldr="1"/>
      <dgm:spPr/>
      <dgm:t>
        <a:bodyPr/>
        <a:lstStyle/>
        <a:p>
          <a:endParaRPr lang="ru-RU"/>
        </a:p>
      </dgm:t>
    </dgm:pt>
    <dgm:pt modelId="{45F5F0CE-A145-4B81-83A4-D61D3A60455B}">
      <dgm:prSet phldrT="[Текст]"/>
      <dgm:spPr/>
      <dgm:t>
        <a:bodyPr/>
        <a:lstStyle/>
        <a:p>
          <a:pPr rtl="0"/>
          <a:r>
            <a:rPr lang="ru-RU" b="1" i="1" u="none" dirty="0" smtClean="0"/>
            <a:t>Устанавливается первая категория торгового объекта (территории):</a:t>
          </a:r>
          <a:endParaRPr lang="ru-RU" dirty="0"/>
        </a:p>
      </dgm:t>
    </dgm:pt>
    <dgm:pt modelId="{BBCABA20-C876-438D-A16C-D0C0C5B0CB57}" type="parTrans" cxnId="{50426458-2692-4070-B133-F7B78EE952EE}">
      <dgm:prSet/>
      <dgm:spPr/>
      <dgm:t>
        <a:bodyPr/>
        <a:lstStyle/>
        <a:p>
          <a:endParaRPr lang="ru-RU"/>
        </a:p>
      </dgm:t>
    </dgm:pt>
    <dgm:pt modelId="{EB268638-8231-40B0-972B-E8474A94F566}" type="sibTrans" cxnId="{50426458-2692-4070-B133-F7B78EE952EE}">
      <dgm:prSet/>
      <dgm:spPr/>
      <dgm:t>
        <a:bodyPr/>
        <a:lstStyle/>
        <a:p>
          <a:endParaRPr lang="ru-RU"/>
        </a:p>
      </dgm:t>
    </dgm:pt>
    <dgm:pt modelId="{F9635020-E860-4001-A446-F5A6A0E4BA77}">
      <dgm:prSet phldrT="[Текст]"/>
      <dgm:spPr/>
      <dgm:t>
        <a:bodyPr/>
        <a:lstStyle/>
        <a:p>
          <a:pPr rtl="0"/>
          <a:r>
            <a:rPr lang="ru-RU" b="0" i="1" u="none" dirty="0" smtClean="0"/>
            <a:t>а) торговые объекты (территории) </a:t>
          </a:r>
          <a:r>
            <a:rPr lang="ru-RU" b="1" i="1" u="sng" dirty="0" smtClean="0"/>
            <a:t>первой категории</a:t>
          </a:r>
          <a:r>
            <a:rPr lang="ru-RU" b="1" i="1" u="none" dirty="0" smtClean="0"/>
            <a:t>,</a:t>
          </a:r>
          <a:r>
            <a:rPr lang="ru-RU" b="0" i="1" u="none" dirty="0" smtClean="0"/>
            <a:t> к которой относятся:</a:t>
          </a:r>
          <a:endParaRPr lang="ru-RU" dirty="0"/>
        </a:p>
      </dgm:t>
    </dgm:pt>
    <dgm:pt modelId="{5C749E3A-8EE6-41C5-B3A7-DA5491F20F65}" type="parTrans" cxnId="{641C1E30-C37D-4572-91C9-FA8C09FC201C}">
      <dgm:prSet/>
      <dgm:spPr/>
      <dgm:t>
        <a:bodyPr/>
        <a:lstStyle/>
        <a:p>
          <a:endParaRPr lang="ru-RU"/>
        </a:p>
      </dgm:t>
    </dgm:pt>
    <dgm:pt modelId="{B1F5D0D2-F5A9-44D7-919A-3009AAD13641}" type="sibTrans" cxnId="{641C1E30-C37D-4572-91C9-FA8C09FC201C}">
      <dgm:prSet/>
      <dgm:spPr/>
      <dgm:t>
        <a:bodyPr/>
        <a:lstStyle/>
        <a:p>
          <a:endParaRPr lang="ru-RU"/>
        </a:p>
      </dgm:t>
    </dgm:pt>
    <dgm:pt modelId="{1CEFB33B-3ED9-4595-976C-3E448890EFBC}">
      <dgm:prSet phldrT="[Текст]" phldr="1"/>
      <dgm:spPr/>
      <dgm:t>
        <a:bodyPr/>
        <a:lstStyle/>
        <a:p>
          <a:endParaRPr lang="ru-RU"/>
        </a:p>
      </dgm:t>
    </dgm:pt>
    <dgm:pt modelId="{F66F70F0-C77E-40C5-B7CB-4EB64A0D6D1F}" type="parTrans" cxnId="{112E5B9E-0750-43F4-A00F-4D1272C8B330}">
      <dgm:prSet/>
      <dgm:spPr/>
      <dgm:t>
        <a:bodyPr/>
        <a:lstStyle/>
        <a:p>
          <a:endParaRPr lang="ru-RU"/>
        </a:p>
      </dgm:t>
    </dgm:pt>
    <dgm:pt modelId="{FD90F22D-114C-403A-B5C1-D750686B95A1}" type="sibTrans" cxnId="{112E5B9E-0750-43F4-A00F-4D1272C8B330}">
      <dgm:prSet/>
      <dgm:spPr/>
      <dgm:t>
        <a:bodyPr/>
        <a:lstStyle/>
        <a:p>
          <a:endParaRPr lang="ru-RU"/>
        </a:p>
      </dgm:t>
    </dgm:pt>
    <dgm:pt modelId="{44C3F476-F93C-48AE-A7C1-5505464186BA}">
      <dgm:prSet phldrT="[Текст]" phldr="1"/>
      <dgm:spPr/>
      <dgm:t>
        <a:bodyPr/>
        <a:lstStyle/>
        <a:p>
          <a:endParaRPr lang="ru-RU"/>
        </a:p>
      </dgm:t>
    </dgm:pt>
    <dgm:pt modelId="{E236F228-6211-457E-8856-A93020B21C21}" type="parTrans" cxnId="{0DABB66B-348E-4E67-A64D-B6C1ADDCC2A3}">
      <dgm:prSet/>
      <dgm:spPr/>
      <dgm:t>
        <a:bodyPr/>
        <a:lstStyle/>
        <a:p>
          <a:endParaRPr lang="ru-RU"/>
        </a:p>
      </dgm:t>
    </dgm:pt>
    <dgm:pt modelId="{29AEC0CF-E244-41E1-9D33-F88F19E6561B}" type="sibTrans" cxnId="{0DABB66B-348E-4E67-A64D-B6C1ADDCC2A3}">
      <dgm:prSet/>
      <dgm:spPr/>
      <dgm:t>
        <a:bodyPr/>
        <a:lstStyle/>
        <a:p>
          <a:endParaRPr lang="ru-RU"/>
        </a:p>
      </dgm:t>
    </dgm:pt>
    <dgm:pt modelId="{34EDF9A0-81C3-424F-9397-7CAA52FCB84F}">
      <dgm:prSet phldrT="[Текст]" phldr="1"/>
      <dgm:spPr/>
      <dgm:t>
        <a:bodyPr/>
        <a:lstStyle/>
        <a:p>
          <a:endParaRPr lang="ru-RU"/>
        </a:p>
      </dgm:t>
    </dgm:pt>
    <dgm:pt modelId="{DB60A939-5DAE-4E42-93DD-0E5BE8C9FE16}" type="parTrans" cxnId="{BDE8A933-FC28-4631-AADB-7D6057B342A3}">
      <dgm:prSet/>
      <dgm:spPr/>
      <dgm:t>
        <a:bodyPr/>
        <a:lstStyle/>
        <a:p>
          <a:endParaRPr lang="ru-RU"/>
        </a:p>
      </dgm:t>
    </dgm:pt>
    <dgm:pt modelId="{E88EF900-D877-471E-88F4-4B9007A0A112}" type="sibTrans" cxnId="{BDE8A933-FC28-4631-AADB-7D6057B342A3}">
      <dgm:prSet/>
      <dgm:spPr/>
      <dgm:t>
        <a:bodyPr/>
        <a:lstStyle/>
        <a:p>
          <a:endParaRPr lang="ru-RU"/>
        </a:p>
      </dgm:t>
    </dgm:pt>
    <dgm:pt modelId="{72F2F737-2131-4BD6-8873-58DFF6E05CCF}">
      <dgm:prSet/>
      <dgm:spPr/>
      <dgm:t>
        <a:bodyPr/>
        <a:lstStyle/>
        <a:p>
          <a:pPr rtl="0"/>
          <a:r>
            <a:rPr lang="ru-RU" b="0" i="0" u="none" smtClean="0"/>
            <a:t>- торговые объекты (территории), если на них или на аналогичных торговых объектах (территориях) на территории субъекта Российской Федерации в течение последних 3 лет совершено или предотвращено 4 и более террористических акта и (или) в течение последних 12 месяцев совершено или предотвращено 2 и более террористических акта;</a:t>
          </a:r>
          <a:endParaRPr lang="ru-RU" b="0" i="0" u="none"/>
        </a:p>
      </dgm:t>
    </dgm:pt>
    <dgm:pt modelId="{DCAC7DB9-85A7-4191-98A0-7EF3185A2AA6}" type="parTrans" cxnId="{A7B002BC-0F61-44E0-90BD-19313C7D0980}">
      <dgm:prSet/>
      <dgm:spPr/>
      <dgm:t>
        <a:bodyPr/>
        <a:lstStyle/>
        <a:p>
          <a:endParaRPr lang="ru-RU"/>
        </a:p>
      </dgm:t>
    </dgm:pt>
    <dgm:pt modelId="{4A288E82-B4FD-425F-80C0-56B2FC3809C8}" type="sibTrans" cxnId="{A7B002BC-0F61-44E0-90BD-19313C7D0980}">
      <dgm:prSet/>
      <dgm:spPr/>
      <dgm:t>
        <a:bodyPr/>
        <a:lstStyle/>
        <a:p>
          <a:endParaRPr lang="ru-RU"/>
        </a:p>
      </dgm:t>
    </dgm:pt>
    <dgm:pt modelId="{F5212537-DBC0-4C70-81AA-10B0A4AC082A}">
      <dgm:prSet/>
      <dgm:spPr/>
      <dgm:t>
        <a:bodyPr/>
        <a:lstStyle/>
        <a:p>
          <a:pPr rtl="0"/>
          <a:r>
            <a:rPr lang="ru-RU" b="0" i="0" u="none" dirty="0" smtClean="0"/>
            <a:t>- торговые объекты (территории), в районе расположения которых в течение последних 3 лет вводился критический ("красный") уровень террористической опасности более 4 раз и (или) высокий ("желтый") уровень террористической опасности более 8 раз либо в течение последних 12 месяцев вводился критический ("красный") уровень террористической опасности более 2 раз и (или) высокий ("желтый") уровень террористической опасности более 4 раз;</a:t>
          </a:r>
          <a:endParaRPr lang="ru-RU" b="0" i="0" u="none" dirty="0"/>
        </a:p>
      </dgm:t>
    </dgm:pt>
    <dgm:pt modelId="{FD26174C-CBA7-4828-8888-3745654765AD}" type="parTrans" cxnId="{D65478F9-11CA-44BB-97F7-6B2DA81765D5}">
      <dgm:prSet/>
      <dgm:spPr/>
      <dgm:t>
        <a:bodyPr/>
        <a:lstStyle/>
        <a:p>
          <a:endParaRPr lang="ru-RU"/>
        </a:p>
      </dgm:t>
    </dgm:pt>
    <dgm:pt modelId="{60FB1473-FD93-4DE6-9067-29A3DF020875}" type="sibTrans" cxnId="{D65478F9-11CA-44BB-97F7-6B2DA81765D5}">
      <dgm:prSet/>
      <dgm:spPr/>
      <dgm:t>
        <a:bodyPr/>
        <a:lstStyle/>
        <a:p>
          <a:endParaRPr lang="ru-RU"/>
        </a:p>
      </dgm:t>
    </dgm:pt>
    <dgm:pt modelId="{B1A0F000-B17A-481B-9693-49F35404A448}">
      <dgm:prSet/>
      <dgm:spPr/>
      <dgm:t>
        <a:bodyPr/>
        <a:lstStyle/>
        <a:p>
          <a:pPr rtl="0"/>
          <a:r>
            <a:rPr lang="ru-RU" b="0" i="0" u="none" smtClean="0"/>
            <a:t>- торговые объекты (территории), в результате совершения террористического акта на которых прогнозируемое количество пострадавших составляет</a:t>
          </a:r>
          <a:r>
            <a:rPr lang="ru-RU" b="1" i="1" u="none" smtClean="0"/>
            <a:t> более 1000 человек</a:t>
          </a:r>
          <a:r>
            <a:rPr lang="ru-RU" b="0" i="0" u="none" smtClean="0"/>
            <a:t> и (или) прогнозируемый максимальный материальный ущерб по балансовой стоимости -</a:t>
          </a:r>
          <a:r>
            <a:rPr lang="ru-RU" b="0" i="1" u="none" smtClean="0"/>
            <a:t> </a:t>
          </a:r>
          <a:r>
            <a:rPr lang="ru-RU" b="1" i="1" u="none" smtClean="0"/>
            <a:t>более 50 млн. рублей;</a:t>
          </a:r>
          <a:endParaRPr lang="ru-RU" b="0" i="0" u="none"/>
        </a:p>
      </dgm:t>
    </dgm:pt>
    <dgm:pt modelId="{B434C640-3D5C-4998-A7F8-8BFF0407DC0F}" type="parTrans" cxnId="{A8C21585-1C16-42C9-B65B-A87BF0B67CEC}">
      <dgm:prSet/>
      <dgm:spPr/>
      <dgm:t>
        <a:bodyPr/>
        <a:lstStyle/>
        <a:p>
          <a:endParaRPr lang="ru-RU"/>
        </a:p>
      </dgm:t>
    </dgm:pt>
    <dgm:pt modelId="{997342D7-DE0A-420C-8C76-51D4119C4269}" type="sibTrans" cxnId="{A8C21585-1C16-42C9-B65B-A87BF0B67CEC}">
      <dgm:prSet/>
      <dgm:spPr/>
      <dgm:t>
        <a:bodyPr/>
        <a:lstStyle/>
        <a:p>
          <a:endParaRPr lang="ru-RU"/>
        </a:p>
      </dgm:t>
    </dgm:pt>
    <dgm:pt modelId="{BFCEDB21-16C7-4C36-9C51-CA828EA1377D}" type="pres">
      <dgm:prSet presAssocID="{12316567-CA53-4AB6-BC98-D59A3EDFC1EF}" presName="diagram" presStyleCnt="0">
        <dgm:presLayoutVars>
          <dgm:chMax val="1"/>
          <dgm:dir/>
          <dgm:animLvl val="ctr"/>
          <dgm:resizeHandles val="exact"/>
        </dgm:presLayoutVars>
      </dgm:prSet>
      <dgm:spPr/>
      <dgm:t>
        <a:bodyPr/>
        <a:lstStyle/>
        <a:p>
          <a:endParaRPr lang="ru-RU"/>
        </a:p>
      </dgm:t>
    </dgm:pt>
    <dgm:pt modelId="{B8CF9D84-7DFA-40F6-94F9-C6CCF2CB6F2B}" type="pres">
      <dgm:prSet presAssocID="{12316567-CA53-4AB6-BC98-D59A3EDFC1EF}" presName="matrix" presStyleCnt="0"/>
      <dgm:spPr/>
    </dgm:pt>
    <dgm:pt modelId="{CE742097-21AA-4F48-B57F-E4DC08839138}" type="pres">
      <dgm:prSet presAssocID="{12316567-CA53-4AB6-BC98-D59A3EDFC1EF}" presName="tile1" presStyleLbl="node1" presStyleIdx="0" presStyleCnt="4"/>
      <dgm:spPr/>
      <dgm:t>
        <a:bodyPr/>
        <a:lstStyle/>
        <a:p>
          <a:endParaRPr lang="ru-RU"/>
        </a:p>
      </dgm:t>
    </dgm:pt>
    <dgm:pt modelId="{1B6DB137-F5A7-4495-BF9D-1B552A46A25C}" type="pres">
      <dgm:prSet presAssocID="{12316567-CA53-4AB6-BC98-D59A3EDFC1EF}" presName="tile1text" presStyleLbl="node1" presStyleIdx="0" presStyleCnt="4">
        <dgm:presLayoutVars>
          <dgm:chMax val="0"/>
          <dgm:chPref val="0"/>
          <dgm:bulletEnabled val="1"/>
        </dgm:presLayoutVars>
      </dgm:prSet>
      <dgm:spPr/>
      <dgm:t>
        <a:bodyPr/>
        <a:lstStyle/>
        <a:p>
          <a:endParaRPr lang="ru-RU"/>
        </a:p>
      </dgm:t>
    </dgm:pt>
    <dgm:pt modelId="{9AC28D2C-B6F8-453D-890F-564E07F77409}" type="pres">
      <dgm:prSet presAssocID="{12316567-CA53-4AB6-BC98-D59A3EDFC1EF}" presName="tile2" presStyleLbl="node1" presStyleIdx="1" presStyleCnt="4"/>
      <dgm:spPr/>
      <dgm:t>
        <a:bodyPr/>
        <a:lstStyle/>
        <a:p>
          <a:endParaRPr lang="ru-RU"/>
        </a:p>
      </dgm:t>
    </dgm:pt>
    <dgm:pt modelId="{C6D52C89-CDF9-415E-B023-9A3A86F10FDE}" type="pres">
      <dgm:prSet presAssocID="{12316567-CA53-4AB6-BC98-D59A3EDFC1EF}" presName="tile2text" presStyleLbl="node1" presStyleIdx="1" presStyleCnt="4">
        <dgm:presLayoutVars>
          <dgm:chMax val="0"/>
          <dgm:chPref val="0"/>
          <dgm:bulletEnabled val="1"/>
        </dgm:presLayoutVars>
      </dgm:prSet>
      <dgm:spPr/>
      <dgm:t>
        <a:bodyPr/>
        <a:lstStyle/>
        <a:p>
          <a:endParaRPr lang="ru-RU"/>
        </a:p>
      </dgm:t>
    </dgm:pt>
    <dgm:pt modelId="{0F02FADD-1BC3-4C26-B528-9958C2FCC3E4}" type="pres">
      <dgm:prSet presAssocID="{12316567-CA53-4AB6-BC98-D59A3EDFC1EF}" presName="tile3" presStyleLbl="node1" presStyleIdx="2" presStyleCnt="4"/>
      <dgm:spPr/>
      <dgm:t>
        <a:bodyPr/>
        <a:lstStyle/>
        <a:p>
          <a:endParaRPr lang="ru-RU"/>
        </a:p>
      </dgm:t>
    </dgm:pt>
    <dgm:pt modelId="{DD1F8A9C-FEE6-4BCD-9B45-1DF9DA2B2E98}" type="pres">
      <dgm:prSet presAssocID="{12316567-CA53-4AB6-BC98-D59A3EDFC1EF}" presName="tile3text" presStyleLbl="node1" presStyleIdx="2" presStyleCnt="4">
        <dgm:presLayoutVars>
          <dgm:chMax val="0"/>
          <dgm:chPref val="0"/>
          <dgm:bulletEnabled val="1"/>
        </dgm:presLayoutVars>
      </dgm:prSet>
      <dgm:spPr/>
      <dgm:t>
        <a:bodyPr/>
        <a:lstStyle/>
        <a:p>
          <a:endParaRPr lang="ru-RU"/>
        </a:p>
      </dgm:t>
    </dgm:pt>
    <dgm:pt modelId="{C05214A1-669F-484D-9BD3-26700D3A3886}" type="pres">
      <dgm:prSet presAssocID="{12316567-CA53-4AB6-BC98-D59A3EDFC1EF}" presName="tile4" presStyleLbl="node1" presStyleIdx="3" presStyleCnt="4"/>
      <dgm:spPr/>
      <dgm:t>
        <a:bodyPr/>
        <a:lstStyle/>
        <a:p>
          <a:endParaRPr lang="ru-RU"/>
        </a:p>
      </dgm:t>
    </dgm:pt>
    <dgm:pt modelId="{8E6985E7-B92E-4785-872E-FFA9F1CCA9C2}" type="pres">
      <dgm:prSet presAssocID="{12316567-CA53-4AB6-BC98-D59A3EDFC1EF}" presName="tile4text" presStyleLbl="node1" presStyleIdx="3" presStyleCnt="4">
        <dgm:presLayoutVars>
          <dgm:chMax val="0"/>
          <dgm:chPref val="0"/>
          <dgm:bulletEnabled val="1"/>
        </dgm:presLayoutVars>
      </dgm:prSet>
      <dgm:spPr/>
      <dgm:t>
        <a:bodyPr/>
        <a:lstStyle/>
        <a:p>
          <a:endParaRPr lang="ru-RU"/>
        </a:p>
      </dgm:t>
    </dgm:pt>
    <dgm:pt modelId="{D92E5A67-C9EB-408A-A91D-871B1C2865C4}" type="pres">
      <dgm:prSet presAssocID="{12316567-CA53-4AB6-BC98-D59A3EDFC1EF}" presName="centerTile" presStyleLbl="fgShp" presStyleIdx="0" presStyleCnt="1">
        <dgm:presLayoutVars>
          <dgm:chMax val="0"/>
          <dgm:chPref val="0"/>
        </dgm:presLayoutVars>
      </dgm:prSet>
      <dgm:spPr/>
      <dgm:t>
        <a:bodyPr/>
        <a:lstStyle/>
        <a:p>
          <a:endParaRPr lang="ru-RU"/>
        </a:p>
      </dgm:t>
    </dgm:pt>
  </dgm:ptLst>
  <dgm:cxnLst>
    <dgm:cxn modelId="{C3FCD49F-FF70-4295-84BA-F6DAA522CA53}" type="presOf" srcId="{72F2F737-2131-4BD6-8873-58DFF6E05CCF}" destId="{9AC28D2C-B6F8-453D-890F-564E07F77409}" srcOrd="0" destOrd="0" presId="urn:microsoft.com/office/officeart/2005/8/layout/matrix1"/>
    <dgm:cxn modelId="{2E916B2D-141A-4912-8F1C-D68ACE45DAA9}" type="presOf" srcId="{F5212537-DBC0-4C70-81AA-10B0A4AC082A}" destId="{0F02FADD-1BC3-4C26-B528-9958C2FCC3E4}" srcOrd="0" destOrd="0" presId="urn:microsoft.com/office/officeart/2005/8/layout/matrix1"/>
    <dgm:cxn modelId="{1C57E5D5-A88B-4B48-9EC5-C4BB479E1E46}" type="presOf" srcId="{F5212537-DBC0-4C70-81AA-10B0A4AC082A}" destId="{DD1F8A9C-FEE6-4BCD-9B45-1DF9DA2B2E98}" srcOrd="1" destOrd="0" presId="urn:microsoft.com/office/officeart/2005/8/layout/matrix1"/>
    <dgm:cxn modelId="{D65478F9-11CA-44BB-97F7-6B2DA81765D5}" srcId="{45F5F0CE-A145-4B81-83A4-D61D3A60455B}" destId="{F5212537-DBC0-4C70-81AA-10B0A4AC082A}" srcOrd="2" destOrd="0" parTransId="{FD26174C-CBA7-4828-8888-3745654765AD}" sibTransId="{60FB1473-FD93-4DE6-9067-29A3DF020875}"/>
    <dgm:cxn modelId="{FAC49698-3635-4549-912C-D548419ED2FC}" type="presOf" srcId="{B1A0F000-B17A-481B-9693-49F35404A448}" destId="{8E6985E7-B92E-4785-872E-FFA9F1CCA9C2}" srcOrd="1" destOrd="0" presId="urn:microsoft.com/office/officeart/2005/8/layout/matrix1"/>
    <dgm:cxn modelId="{FAC4E463-4E12-4D26-A7AA-20185545AAFA}" type="presOf" srcId="{12316567-CA53-4AB6-BC98-D59A3EDFC1EF}" destId="{BFCEDB21-16C7-4C36-9C51-CA828EA1377D}" srcOrd="0" destOrd="0" presId="urn:microsoft.com/office/officeart/2005/8/layout/matrix1"/>
    <dgm:cxn modelId="{0DABB66B-348E-4E67-A64D-B6C1ADDCC2A3}" srcId="{45F5F0CE-A145-4B81-83A4-D61D3A60455B}" destId="{44C3F476-F93C-48AE-A7C1-5505464186BA}" srcOrd="5" destOrd="0" parTransId="{E236F228-6211-457E-8856-A93020B21C21}" sibTransId="{29AEC0CF-E244-41E1-9D33-F88F19E6561B}"/>
    <dgm:cxn modelId="{112E5B9E-0750-43F4-A00F-4D1272C8B330}" srcId="{45F5F0CE-A145-4B81-83A4-D61D3A60455B}" destId="{1CEFB33B-3ED9-4595-976C-3E448890EFBC}" srcOrd="4" destOrd="0" parTransId="{F66F70F0-C77E-40C5-B7CB-4EB64A0D6D1F}" sibTransId="{FD90F22D-114C-403A-B5C1-D750686B95A1}"/>
    <dgm:cxn modelId="{A7B002BC-0F61-44E0-90BD-19313C7D0980}" srcId="{45F5F0CE-A145-4B81-83A4-D61D3A60455B}" destId="{72F2F737-2131-4BD6-8873-58DFF6E05CCF}" srcOrd="1" destOrd="0" parTransId="{DCAC7DB9-85A7-4191-98A0-7EF3185A2AA6}" sibTransId="{4A288E82-B4FD-425F-80C0-56B2FC3809C8}"/>
    <dgm:cxn modelId="{500506B8-0D4D-4929-AC84-D8BE53C9DBB3}" type="presOf" srcId="{45F5F0CE-A145-4B81-83A4-D61D3A60455B}" destId="{D92E5A67-C9EB-408A-A91D-871B1C2865C4}" srcOrd="0" destOrd="0" presId="urn:microsoft.com/office/officeart/2005/8/layout/matrix1"/>
    <dgm:cxn modelId="{35AC5F28-3E1B-4D07-AC2C-34432BAD7ED0}" type="presOf" srcId="{F9635020-E860-4001-A446-F5A6A0E4BA77}" destId="{CE742097-21AA-4F48-B57F-E4DC08839138}" srcOrd="0" destOrd="0" presId="urn:microsoft.com/office/officeart/2005/8/layout/matrix1"/>
    <dgm:cxn modelId="{50426458-2692-4070-B133-F7B78EE952EE}" srcId="{12316567-CA53-4AB6-BC98-D59A3EDFC1EF}" destId="{45F5F0CE-A145-4B81-83A4-D61D3A60455B}" srcOrd="0" destOrd="0" parTransId="{BBCABA20-C876-438D-A16C-D0C0C5B0CB57}" sibTransId="{EB268638-8231-40B0-972B-E8474A94F566}"/>
    <dgm:cxn modelId="{DD13CCC2-94A3-4202-881D-C7C7BF9D4D31}" type="presOf" srcId="{72F2F737-2131-4BD6-8873-58DFF6E05CCF}" destId="{C6D52C89-CDF9-415E-B023-9A3A86F10FDE}" srcOrd="1" destOrd="0" presId="urn:microsoft.com/office/officeart/2005/8/layout/matrix1"/>
    <dgm:cxn modelId="{641C1E30-C37D-4572-91C9-FA8C09FC201C}" srcId="{45F5F0CE-A145-4B81-83A4-D61D3A60455B}" destId="{F9635020-E860-4001-A446-F5A6A0E4BA77}" srcOrd="0" destOrd="0" parTransId="{5C749E3A-8EE6-41C5-B3A7-DA5491F20F65}" sibTransId="{B1F5D0D2-F5A9-44D7-919A-3009AAD13641}"/>
    <dgm:cxn modelId="{BDE8A933-FC28-4631-AADB-7D6057B342A3}" srcId="{45F5F0CE-A145-4B81-83A4-D61D3A60455B}" destId="{34EDF9A0-81C3-424F-9397-7CAA52FCB84F}" srcOrd="6" destOrd="0" parTransId="{DB60A939-5DAE-4E42-93DD-0E5BE8C9FE16}" sibTransId="{E88EF900-D877-471E-88F4-4B9007A0A112}"/>
    <dgm:cxn modelId="{CD607B74-C476-4DA4-B5C6-F434DA3B1009}" type="presOf" srcId="{F9635020-E860-4001-A446-F5A6A0E4BA77}" destId="{1B6DB137-F5A7-4495-BF9D-1B552A46A25C}" srcOrd="1" destOrd="0" presId="urn:microsoft.com/office/officeart/2005/8/layout/matrix1"/>
    <dgm:cxn modelId="{99A8809A-E838-4851-834F-988F2731465C}" type="presOf" srcId="{B1A0F000-B17A-481B-9693-49F35404A448}" destId="{C05214A1-669F-484D-9BD3-26700D3A3886}" srcOrd="0" destOrd="0" presId="urn:microsoft.com/office/officeart/2005/8/layout/matrix1"/>
    <dgm:cxn modelId="{A8C21585-1C16-42C9-B65B-A87BF0B67CEC}" srcId="{45F5F0CE-A145-4B81-83A4-D61D3A60455B}" destId="{B1A0F000-B17A-481B-9693-49F35404A448}" srcOrd="3" destOrd="0" parTransId="{B434C640-3D5C-4998-A7F8-8BFF0407DC0F}" sibTransId="{997342D7-DE0A-420C-8C76-51D4119C4269}"/>
    <dgm:cxn modelId="{106938F0-598D-41EC-B76A-C530B5A78F6E}" type="presParOf" srcId="{BFCEDB21-16C7-4C36-9C51-CA828EA1377D}" destId="{B8CF9D84-7DFA-40F6-94F9-C6CCF2CB6F2B}" srcOrd="0" destOrd="0" presId="urn:microsoft.com/office/officeart/2005/8/layout/matrix1"/>
    <dgm:cxn modelId="{8CE1245E-CD55-487B-9535-6C8B2FA31FE6}" type="presParOf" srcId="{B8CF9D84-7DFA-40F6-94F9-C6CCF2CB6F2B}" destId="{CE742097-21AA-4F48-B57F-E4DC08839138}" srcOrd="0" destOrd="0" presId="urn:microsoft.com/office/officeart/2005/8/layout/matrix1"/>
    <dgm:cxn modelId="{929998AB-A7EC-4F52-B4E0-969EE96AE996}" type="presParOf" srcId="{B8CF9D84-7DFA-40F6-94F9-C6CCF2CB6F2B}" destId="{1B6DB137-F5A7-4495-BF9D-1B552A46A25C}" srcOrd="1" destOrd="0" presId="urn:microsoft.com/office/officeart/2005/8/layout/matrix1"/>
    <dgm:cxn modelId="{17A1FAD7-87A1-49E0-91B5-00533DCE246D}" type="presParOf" srcId="{B8CF9D84-7DFA-40F6-94F9-C6CCF2CB6F2B}" destId="{9AC28D2C-B6F8-453D-890F-564E07F77409}" srcOrd="2" destOrd="0" presId="urn:microsoft.com/office/officeart/2005/8/layout/matrix1"/>
    <dgm:cxn modelId="{F139E30E-6016-4E69-9E6B-919A498F3645}" type="presParOf" srcId="{B8CF9D84-7DFA-40F6-94F9-C6CCF2CB6F2B}" destId="{C6D52C89-CDF9-415E-B023-9A3A86F10FDE}" srcOrd="3" destOrd="0" presId="urn:microsoft.com/office/officeart/2005/8/layout/matrix1"/>
    <dgm:cxn modelId="{AC21FBC0-49A1-417B-8AE5-E0D3A3F55A1E}" type="presParOf" srcId="{B8CF9D84-7DFA-40F6-94F9-C6CCF2CB6F2B}" destId="{0F02FADD-1BC3-4C26-B528-9958C2FCC3E4}" srcOrd="4" destOrd="0" presId="urn:microsoft.com/office/officeart/2005/8/layout/matrix1"/>
    <dgm:cxn modelId="{63AAB62A-F25F-4A3E-AD82-28E5F659DB36}" type="presParOf" srcId="{B8CF9D84-7DFA-40F6-94F9-C6CCF2CB6F2B}" destId="{DD1F8A9C-FEE6-4BCD-9B45-1DF9DA2B2E98}" srcOrd="5" destOrd="0" presId="urn:microsoft.com/office/officeart/2005/8/layout/matrix1"/>
    <dgm:cxn modelId="{F8120898-8201-4879-86C7-A5B3EF88903E}" type="presParOf" srcId="{B8CF9D84-7DFA-40F6-94F9-C6CCF2CB6F2B}" destId="{C05214A1-669F-484D-9BD3-26700D3A3886}" srcOrd="6" destOrd="0" presId="urn:microsoft.com/office/officeart/2005/8/layout/matrix1"/>
    <dgm:cxn modelId="{9C4FFFAA-7B11-4F86-AD4E-FE210C9248F4}" type="presParOf" srcId="{B8CF9D84-7DFA-40F6-94F9-C6CCF2CB6F2B}" destId="{8E6985E7-B92E-4785-872E-FFA9F1CCA9C2}" srcOrd="7" destOrd="0" presId="urn:microsoft.com/office/officeart/2005/8/layout/matrix1"/>
    <dgm:cxn modelId="{A79F0D71-ACA8-4410-AD30-60CADB3BF83D}" type="presParOf" srcId="{BFCEDB21-16C7-4C36-9C51-CA828EA1377D}" destId="{D92E5A67-C9EB-408A-A91D-871B1C2865C4}"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486CAC-7EB2-4607-8201-5133E0689224}">
      <dsp:nvSpPr>
        <dsp:cNvPr id="0" name=""/>
        <dsp:cNvSpPr/>
      </dsp:nvSpPr>
      <dsp:spPr>
        <a:xfrm>
          <a:off x="3283528" y="606"/>
          <a:ext cx="4937760" cy="2364797"/>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Устанавливает основные принципы противодействия терроризму, правовые и организационные основы профилактики терроризма и борьбы с ним, минимизации и (или) ликвидации последствий проявлений терроризма</a:t>
          </a:r>
          <a:endParaRPr lang="ru-RU" sz="1700" kern="1200" dirty="0"/>
        </a:p>
      </dsp:txBody>
      <dsp:txXfrm>
        <a:off x="3283528" y="296206"/>
        <a:ext cx="4050961" cy="1773597"/>
      </dsp:txXfrm>
    </dsp:sp>
    <dsp:sp modelId="{D3D52FA9-863B-45FF-80BA-B1037C28ECDE}">
      <dsp:nvSpPr>
        <dsp:cNvPr id="0" name=""/>
        <dsp:cNvSpPr/>
      </dsp:nvSpPr>
      <dsp:spPr>
        <a:xfrm>
          <a:off x="8311" y="606"/>
          <a:ext cx="3275216" cy="2364797"/>
        </a:xfrm>
        <a:prstGeom prst="roundRect">
          <a:avLst/>
        </a:prstGeom>
        <a:gradFill rotWithShape="0">
          <a:gsLst>
            <a:gs pos="0">
              <a:schemeClr val="accent1">
                <a:hueOff val="0"/>
                <a:satOff val="0"/>
                <a:lum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ru-RU" sz="2200" kern="1200" dirty="0" smtClean="0"/>
            <a:t>Федеральный закон от 06.03.2006 № 35-ФЗ</a:t>
          </a:r>
          <a:br>
            <a:rPr lang="ru-RU" sz="2200" kern="1200" dirty="0" smtClean="0"/>
          </a:br>
          <a:r>
            <a:rPr lang="ru-RU" sz="2200" kern="1200" dirty="0" smtClean="0"/>
            <a:t>«О противодействии терроризму»</a:t>
          </a:r>
          <a:endParaRPr lang="ru-RU" sz="2200" kern="1200" dirty="0"/>
        </a:p>
      </dsp:txBody>
      <dsp:txXfrm>
        <a:off x="123751" y="116046"/>
        <a:ext cx="3044336" cy="2133917"/>
      </dsp:txXfrm>
    </dsp:sp>
    <dsp:sp modelId="{65B9DD85-DECA-49C0-A8EA-5C484FAB1B8C}">
      <dsp:nvSpPr>
        <dsp:cNvPr id="0" name=""/>
        <dsp:cNvSpPr/>
      </dsp:nvSpPr>
      <dsp:spPr>
        <a:xfrm>
          <a:off x="3291839" y="2601883"/>
          <a:ext cx="4937760" cy="2364797"/>
        </a:xfrm>
        <a:prstGeom prst="rightArrow">
          <a:avLst>
            <a:gd name="adj1" fmla="val 75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795" tIns="10795" rIns="10795" bIns="10795" numCol="1" spcCol="1270" anchor="ctr" anchorCtr="0">
          <a:noAutofit/>
        </a:bodyPr>
        <a:lstStyle/>
        <a:p>
          <a:pPr marL="171450" lvl="1" indent="-171450" algn="l" defTabSz="755650">
            <a:lnSpc>
              <a:spcPct val="90000"/>
            </a:lnSpc>
            <a:spcBef>
              <a:spcPct val="0"/>
            </a:spcBef>
            <a:spcAft>
              <a:spcPct val="15000"/>
            </a:spcAft>
            <a:buChar char="••"/>
          </a:pPr>
          <a:r>
            <a:rPr lang="ru-RU" sz="1700" kern="1200" dirty="0" smtClean="0"/>
            <a:t>Утверждает требования к антитеррористической защищенности торговых объектов (территорий);</a:t>
          </a:r>
          <a:endParaRPr lang="ru-RU" sz="1700" kern="1200" dirty="0"/>
        </a:p>
        <a:p>
          <a:pPr marL="171450" lvl="1" indent="-171450" algn="l" defTabSz="755650">
            <a:lnSpc>
              <a:spcPct val="90000"/>
            </a:lnSpc>
            <a:spcBef>
              <a:spcPct val="0"/>
            </a:spcBef>
            <a:spcAft>
              <a:spcPct val="15000"/>
            </a:spcAft>
            <a:buChar char="••"/>
          </a:pPr>
          <a:endParaRPr lang="ru-RU" sz="1700" kern="1200" dirty="0"/>
        </a:p>
      </dsp:txBody>
      <dsp:txXfrm>
        <a:off x="3291839" y="2897483"/>
        <a:ext cx="4050961" cy="1773597"/>
      </dsp:txXfrm>
    </dsp:sp>
    <dsp:sp modelId="{A3C8630C-F31C-470E-A4AF-DBE411F82AC5}">
      <dsp:nvSpPr>
        <dsp:cNvPr id="0" name=""/>
        <dsp:cNvSpPr/>
      </dsp:nvSpPr>
      <dsp:spPr>
        <a:xfrm>
          <a:off x="0" y="2601883"/>
          <a:ext cx="3291840" cy="236479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ru-RU" sz="1600" kern="1200" dirty="0" smtClean="0"/>
            <a:t>Постановление Правительства РФ от 19.10.2017 N 1273</a:t>
          </a:r>
          <a:br>
            <a:rPr lang="ru-RU" sz="1600" kern="1200" dirty="0" smtClean="0"/>
          </a:br>
          <a:r>
            <a:rPr lang="ru-RU" sz="1600" kern="1200" dirty="0" smtClean="0"/>
            <a:t>«Об утверждении требований к антитеррористической защищенности торговых объектов (территорий) и формы паспорта безопасности торгового объекта (территории)»</a:t>
          </a:r>
          <a:endParaRPr lang="ru-RU" sz="1600" kern="1200" dirty="0"/>
        </a:p>
      </dsp:txBody>
      <dsp:txXfrm>
        <a:off x="115440" y="2717323"/>
        <a:ext cx="3060960" cy="213391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42097-21AA-4F48-B57F-E4DC08839138}">
      <dsp:nvSpPr>
        <dsp:cNvPr id="0" name=""/>
        <dsp:cNvSpPr/>
      </dsp:nvSpPr>
      <dsp:spPr>
        <a:xfrm rot="16200000">
          <a:off x="797718" y="-797718"/>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1" u="none" kern="1200" dirty="0" smtClean="0"/>
            <a:t>б) торговые объекты (территории)</a:t>
          </a:r>
          <a:r>
            <a:rPr lang="ru-RU" sz="1200" b="1" i="1" u="none" kern="1200" dirty="0" smtClean="0"/>
            <a:t> </a:t>
          </a:r>
          <a:r>
            <a:rPr lang="ru-RU" sz="1200" b="1" i="1" u="sng" kern="1200" dirty="0" smtClean="0"/>
            <a:t>второй категории</a:t>
          </a:r>
          <a:r>
            <a:rPr lang="ru-RU" sz="1200" b="1" i="1" u="none" kern="1200" dirty="0" smtClean="0"/>
            <a:t>,</a:t>
          </a:r>
          <a:r>
            <a:rPr lang="ru-RU" sz="1200" b="0" i="1" u="none" kern="1200" dirty="0" smtClean="0"/>
            <a:t> к которой относятся:</a:t>
          </a:r>
          <a:endParaRPr lang="ru-RU" sz="1200" kern="1200" dirty="0"/>
        </a:p>
      </dsp:txBody>
      <dsp:txXfrm rot="5400000">
        <a:off x="0" y="0"/>
        <a:ext cx="4114800" cy="1889521"/>
      </dsp:txXfrm>
    </dsp:sp>
    <dsp:sp modelId="{9AC28D2C-B6F8-453D-890F-564E07F77409}">
      <dsp:nvSpPr>
        <dsp:cNvPr id="0" name=""/>
        <dsp:cNvSpPr/>
      </dsp:nvSpPr>
      <dsp:spPr>
        <a:xfrm>
          <a:off x="4114800" y="0"/>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dirty="0" smtClean="0"/>
            <a:t>- торговые объекты (территории), если на них или на аналогичных торговых объектах (территориях) на территории субъекта Российской Федерации в течение последних 3 лет совершено или предотвращено от 1 до 4 террористических акта и (или) в течение последних 12 месяцев не зафиксировано совершение (попытка к совершению) террористических актов;</a:t>
          </a:r>
          <a:endParaRPr lang="ru-RU" sz="1200" b="0" i="0" u="none" kern="1200" dirty="0"/>
        </a:p>
      </dsp:txBody>
      <dsp:txXfrm>
        <a:off x="4114800" y="0"/>
        <a:ext cx="4114800" cy="1889521"/>
      </dsp:txXfrm>
    </dsp:sp>
    <dsp:sp modelId="{0F02FADD-1BC3-4C26-B528-9958C2FCC3E4}">
      <dsp:nvSpPr>
        <dsp:cNvPr id="0" name=""/>
        <dsp:cNvSpPr/>
      </dsp:nvSpPr>
      <dsp:spPr>
        <a:xfrm rot="10800000">
          <a:off x="0" y="2500316"/>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rtl="0">
            <a:lnSpc>
              <a:spcPct val="90000"/>
            </a:lnSpc>
            <a:spcBef>
              <a:spcPct val="0"/>
            </a:spcBef>
            <a:spcAft>
              <a:spcPct val="35000"/>
            </a:spcAft>
          </a:pPr>
          <a:r>
            <a:rPr lang="ru-RU" sz="1100" b="0" i="0" u="none" kern="1200" dirty="0" smtClean="0"/>
            <a:t>- торговые объекты (территории), в районе расположения которых в течение последних 3 лет вводился критический ("красный") уровень террористической опасности от 2 до 4 раз и (или) высокий ("желтый") уровень террористической опасности от 2 до 8 раз или повышенный ("синий") уровень террористической опасности более 6 раз либо в течение последних 12 месяцев вводился критический ("красный") уровень террористической опасности от 1 до 2 раз и (или) высокий ("желтый") уровень террористической опасности от 1 до 4 раз или повышенный ("синий") уровень террористической опасности от 2 до 4 раз</a:t>
          </a:r>
          <a:r>
            <a:rPr lang="ru-RU" sz="1200" b="0" i="0" u="none" kern="1200" dirty="0" smtClean="0"/>
            <a:t>;</a:t>
          </a:r>
          <a:endParaRPr lang="ru-RU" sz="1200" b="0" i="0" u="none" kern="1200" dirty="0"/>
        </a:p>
      </dsp:txBody>
      <dsp:txXfrm rot="10800000">
        <a:off x="0" y="3130156"/>
        <a:ext cx="4114800" cy="1889521"/>
      </dsp:txXfrm>
    </dsp:sp>
    <dsp:sp modelId="{C05214A1-669F-484D-9BD3-26700D3A3886}">
      <dsp:nvSpPr>
        <dsp:cNvPr id="0" name=""/>
        <dsp:cNvSpPr/>
      </dsp:nvSpPr>
      <dsp:spPr>
        <a:xfrm rot="5400000">
          <a:off x="4912518" y="1721643"/>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dirty="0" smtClean="0"/>
            <a:t>- торговые объекты (территории), в результате совершения террористического акта на которых прогнозируемое количество пострадавших составляет </a:t>
          </a:r>
          <a:r>
            <a:rPr lang="ru-RU" sz="1200" b="1" i="1" u="none" kern="1200" dirty="0" smtClean="0"/>
            <a:t>от 200 до 1000 человек</a:t>
          </a:r>
          <a:r>
            <a:rPr lang="ru-RU" sz="1200" b="0" i="0" u="none" kern="1200" dirty="0" smtClean="0"/>
            <a:t> и (или) прогнозируемый максимальный материальный ущерб по балансовой стоимости - </a:t>
          </a:r>
          <a:r>
            <a:rPr lang="ru-RU" sz="1200" b="1" i="1" u="none" kern="1200" dirty="0" smtClean="0"/>
            <a:t>от 15 до 50 млн. рублей;</a:t>
          </a:r>
          <a:endParaRPr lang="ru-RU" sz="1200" b="0" i="0" u="none" kern="1200" dirty="0"/>
        </a:p>
      </dsp:txBody>
      <dsp:txXfrm rot="-5400000">
        <a:off x="4114800" y="3149203"/>
        <a:ext cx="4114800" cy="1889521"/>
      </dsp:txXfrm>
    </dsp:sp>
    <dsp:sp modelId="{D92E5A67-C9EB-408A-A91D-871B1C2865C4}">
      <dsp:nvSpPr>
        <dsp:cNvPr id="0" name=""/>
        <dsp:cNvSpPr/>
      </dsp:nvSpPr>
      <dsp:spPr>
        <a:xfrm>
          <a:off x="2880359" y="1889521"/>
          <a:ext cx="2468880" cy="1259681"/>
        </a:xfrm>
        <a:prstGeom prst="roundRect">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w="9525" cap="flat" cmpd="sng" algn="ctr">
          <a:solidFill>
            <a:schemeClr val="lt1">
              <a:hueOff val="0"/>
              <a:satOff val="0"/>
              <a:lumOff val="0"/>
              <a:alphaOff val="0"/>
            </a:schemeClr>
          </a:solidFill>
          <a:prstDash val="solid"/>
        </a:ln>
        <a:effectLst>
          <a:outerShdw blurRad="57150" dist="38100" dir="5400000" algn="ctr" rotWithShape="0">
            <a:schemeClr val="accent1">
              <a:tint val="6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b="1" i="1" u="none" kern="1200" dirty="0" smtClean="0"/>
            <a:t>Устанавливается вторая категория торгового объекта (территории):</a:t>
          </a:r>
          <a:endParaRPr lang="ru-RU" sz="1200" kern="1200" dirty="0"/>
        </a:p>
      </dsp:txBody>
      <dsp:txXfrm>
        <a:off x="2941852" y="1951014"/>
        <a:ext cx="2345894" cy="113669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42097-21AA-4F48-B57F-E4DC08839138}">
      <dsp:nvSpPr>
        <dsp:cNvPr id="0" name=""/>
        <dsp:cNvSpPr/>
      </dsp:nvSpPr>
      <dsp:spPr>
        <a:xfrm rot="16200000">
          <a:off x="797718" y="-797718"/>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1" u="none" kern="1200" dirty="0" smtClean="0"/>
            <a:t>в) торговые объекты (территории) </a:t>
          </a:r>
          <a:r>
            <a:rPr lang="ru-RU" sz="1200" b="1" i="1" u="sng" kern="1200" dirty="0" smtClean="0"/>
            <a:t>третьей категории</a:t>
          </a:r>
          <a:r>
            <a:rPr lang="ru-RU" sz="1200" b="1" i="1" u="none" kern="1200" dirty="0" smtClean="0"/>
            <a:t>,</a:t>
          </a:r>
          <a:r>
            <a:rPr lang="ru-RU" sz="1200" b="0" i="1" u="none" kern="1200" dirty="0" smtClean="0"/>
            <a:t> к которой относятся:</a:t>
          </a:r>
          <a:endParaRPr lang="ru-RU" sz="1200" kern="1200" dirty="0"/>
        </a:p>
      </dsp:txBody>
      <dsp:txXfrm rot="5400000">
        <a:off x="0" y="0"/>
        <a:ext cx="4114800" cy="1889521"/>
      </dsp:txXfrm>
    </dsp:sp>
    <dsp:sp modelId="{9AC28D2C-B6F8-453D-890F-564E07F77409}">
      <dsp:nvSpPr>
        <dsp:cNvPr id="0" name=""/>
        <dsp:cNvSpPr/>
      </dsp:nvSpPr>
      <dsp:spPr>
        <a:xfrm>
          <a:off x="4114800" y="0"/>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dirty="0" smtClean="0"/>
            <a:t>- торговые объекты (территории), если на них или на аналогичных торговых объектах (территориях) на территории субъекта Российской Федерации в течение последних 3 лет не зафиксировано совершение (попытка к совершению) террористических актов;</a:t>
          </a:r>
          <a:endParaRPr lang="ru-RU" sz="1200" b="0" i="0" u="none" kern="1200" dirty="0"/>
        </a:p>
      </dsp:txBody>
      <dsp:txXfrm>
        <a:off x="4114800" y="0"/>
        <a:ext cx="4114800" cy="1889521"/>
      </dsp:txXfrm>
    </dsp:sp>
    <dsp:sp modelId="{0F02FADD-1BC3-4C26-B528-9958C2FCC3E4}">
      <dsp:nvSpPr>
        <dsp:cNvPr id="0" name=""/>
        <dsp:cNvSpPr/>
      </dsp:nvSpPr>
      <dsp:spPr>
        <a:xfrm rot="10800000">
          <a:off x="0" y="2500316"/>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8232" tIns="78232" rIns="78232" bIns="78232" numCol="1" spcCol="1270" anchor="ctr" anchorCtr="0">
          <a:noAutofit/>
        </a:bodyPr>
        <a:lstStyle/>
        <a:p>
          <a:pPr lvl="0" algn="ctr" defTabSz="488950" rtl="0">
            <a:lnSpc>
              <a:spcPct val="90000"/>
            </a:lnSpc>
            <a:spcBef>
              <a:spcPct val="0"/>
            </a:spcBef>
            <a:spcAft>
              <a:spcPct val="35000"/>
            </a:spcAft>
          </a:pPr>
          <a:r>
            <a:rPr lang="ru-RU" sz="1100" b="0" i="0" u="none" kern="1200" dirty="0" smtClean="0"/>
            <a:t>- торговые объекты (территории), в районе расположения которых в течение последних 3 лет вводился высокий ("желтый") уровень террористической опасности не более 1 раза или повышенный ("синий") уровень террористической опасности менее 4 раз либо в течение последних 12 месяцев вводился критический ("красный") уровень террористической опасности от 1 до 2 раз и (или) высокий ("желтый") уровень террористической опасности от 2 до 4 раз или повышенный ("синий") уровень террористической опасности менее 2 раз;</a:t>
          </a:r>
          <a:endParaRPr lang="ru-RU" sz="1100" b="0" i="0" u="none" kern="1200" dirty="0"/>
        </a:p>
      </dsp:txBody>
      <dsp:txXfrm rot="10800000">
        <a:off x="0" y="3130156"/>
        <a:ext cx="4114800" cy="1889521"/>
      </dsp:txXfrm>
    </dsp:sp>
    <dsp:sp modelId="{C05214A1-669F-484D-9BD3-26700D3A3886}">
      <dsp:nvSpPr>
        <dsp:cNvPr id="0" name=""/>
        <dsp:cNvSpPr/>
      </dsp:nvSpPr>
      <dsp:spPr>
        <a:xfrm rot="5400000">
          <a:off x="4912518" y="1721643"/>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dirty="0" smtClean="0"/>
            <a:t>- торговые объекты (территории), в результате совершения террористического акта на которых прогнозируемое количество пострадавших составляет </a:t>
          </a:r>
          <a:r>
            <a:rPr lang="ru-RU" sz="1200" b="1" i="1" u="none" kern="1200" dirty="0" smtClean="0"/>
            <a:t>от 50 до 200 человек</a:t>
          </a:r>
          <a:r>
            <a:rPr lang="ru-RU" sz="1200" b="0" i="0" u="none" kern="1200" dirty="0" smtClean="0"/>
            <a:t> и (или) прогнозируемый максимальный материальный ущерб по балансовой стоимости</a:t>
          </a:r>
          <a:r>
            <a:rPr lang="ru-RU" sz="1200" b="1" i="1" u="none" kern="1200" dirty="0" smtClean="0"/>
            <a:t> от 5 до 15 млн. рублей.</a:t>
          </a:r>
          <a:endParaRPr lang="ru-RU" sz="1200" b="0" i="0" u="none" kern="1200" dirty="0"/>
        </a:p>
      </dsp:txBody>
      <dsp:txXfrm rot="-5400000">
        <a:off x="4114800" y="3149203"/>
        <a:ext cx="4114800" cy="1889521"/>
      </dsp:txXfrm>
    </dsp:sp>
    <dsp:sp modelId="{D92E5A67-C9EB-408A-A91D-871B1C2865C4}">
      <dsp:nvSpPr>
        <dsp:cNvPr id="0" name=""/>
        <dsp:cNvSpPr/>
      </dsp:nvSpPr>
      <dsp:spPr>
        <a:xfrm>
          <a:off x="2880359" y="1889521"/>
          <a:ext cx="2468880" cy="1259681"/>
        </a:xfrm>
        <a:prstGeom prst="roundRect">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w="9525" cap="flat" cmpd="sng" algn="ctr">
          <a:solidFill>
            <a:schemeClr val="lt1">
              <a:hueOff val="0"/>
              <a:satOff val="0"/>
              <a:lumOff val="0"/>
              <a:alphaOff val="0"/>
            </a:schemeClr>
          </a:solidFill>
          <a:prstDash val="solid"/>
        </a:ln>
        <a:effectLst>
          <a:outerShdw blurRad="57150" dist="38100" dir="5400000" algn="ctr" rotWithShape="0">
            <a:schemeClr val="accent1">
              <a:tint val="6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b="1" i="1" u="none" kern="1200" dirty="0" smtClean="0"/>
            <a:t>Устанавливается третья категория торгового объекта (территории):</a:t>
          </a:r>
          <a:endParaRPr lang="ru-RU" sz="1200" kern="1200" dirty="0"/>
        </a:p>
      </dsp:txBody>
      <dsp:txXfrm>
        <a:off x="2941852" y="1951014"/>
        <a:ext cx="2345894" cy="113669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42097-21AA-4F48-B57F-E4DC08839138}">
      <dsp:nvSpPr>
        <dsp:cNvPr id="0" name=""/>
        <dsp:cNvSpPr/>
      </dsp:nvSpPr>
      <dsp:spPr>
        <a:xfrm rot="16200000">
          <a:off x="797718" y="-797718"/>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2024" tIns="192024" rIns="192024" bIns="192024" numCol="1" spcCol="1270" anchor="ctr" anchorCtr="0">
          <a:noAutofit/>
        </a:bodyPr>
        <a:lstStyle/>
        <a:p>
          <a:pPr lvl="0" algn="l" defTabSz="1200150" rtl="0">
            <a:lnSpc>
              <a:spcPct val="90000"/>
            </a:lnSpc>
            <a:spcBef>
              <a:spcPct val="0"/>
            </a:spcBef>
            <a:spcAft>
              <a:spcPct val="35000"/>
            </a:spcAft>
          </a:pPr>
          <a:r>
            <a:rPr lang="ru-RU" sz="2700" b="0" i="1" u="none" kern="1200" dirty="0" smtClean="0"/>
            <a:t>Критерий</a:t>
          </a:r>
          <a:endParaRPr lang="ru-RU" sz="2700" b="0" i="0" u="none" kern="1200" dirty="0"/>
        </a:p>
      </dsp:txBody>
      <dsp:txXfrm rot="5400000">
        <a:off x="0" y="0"/>
        <a:ext cx="4114800" cy="1889521"/>
      </dsp:txXfrm>
    </dsp:sp>
    <dsp:sp modelId="{9AC28D2C-B6F8-453D-890F-564E07F77409}">
      <dsp:nvSpPr>
        <dsp:cNvPr id="0" name=""/>
        <dsp:cNvSpPr/>
      </dsp:nvSpPr>
      <dsp:spPr>
        <a:xfrm>
          <a:off x="4114800" y="0"/>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2024" tIns="192024" rIns="192024" bIns="192024" numCol="1" spcCol="1270" anchor="ctr" anchorCtr="0">
          <a:noAutofit/>
        </a:bodyPr>
        <a:lstStyle/>
        <a:p>
          <a:pPr lvl="0" algn="r" defTabSz="1200150" rtl="0">
            <a:lnSpc>
              <a:spcPct val="90000"/>
            </a:lnSpc>
            <a:spcBef>
              <a:spcPct val="0"/>
            </a:spcBef>
            <a:spcAft>
              <a:spcPct val="35000"/>
            </a:spcAft>
          </a:pPr>
          <a:r>
            <a:rPr lang="ru-RU" sz="2700" b="0" i="0" u="none" kern="1200" dirty="0" smtClean="0"/>
            <a:t>1</a:t>
          </a:r>
          <a:endParaRPr lang="ru-RU" sz="2700" b="0" i="0" u="none" kern="1200" dirty="0"/>
        </a:p>
      </dsp:txBody>
      <dsp:txXfrm>
        <a:off x="4114800" y="0"/>
        <a:ext cx="4114800" cy="1889521"/>
      </dsp:txXfrm>
    </dsp:sp>
    <dsp:sp modelId="{0F02FADD-1BC3-4C26-B528-9958C2FCC3E4}">
      <dsp:nvSpPr>
        <dsp:cNvPr id="0" name=""/>
        <dsp:cNvSpPr/>
      </dsp:nvSpPr>
      <dsp:spPr>
        <a:xfrm rot="10800000">
          <a:off x="0" y="2500316"/>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2024" tIns="192024" rIns="192024" bIns="192024" numCol="1" spcCol="1270" anchor="ctr" anchorCtr="0">
          <a:noAutofit/>
        </a:bodyPr>
        <a:lstStyle/>
        <a:p>
          <a:pPr lvl="0" algn="l" defTabSz="1200150" rtl="0">
            <a:lnSpc>
              <a:spcPct val="90000"/>
            </a:lnSpc>
            <a:spcBef>
              <a:spcPct val="0"/>
            </a:spcBef>
            <a:spcAft>
              <a:spcPct val="35000"/>
            </a:spcAft>
          </a:pPr>
          <a:r>
            <a:rPr lang="ru-RU" sz="2700" b="0" i="0" u="none" kern="1200" dirty="0" smtClean="0"/>
            <a:t>2</a:t>
          </a:r>
          <a:endParaRPr lang="ru-RU" sz="2700" b="0" i="0" u="none" kern="1200" dirty="0"/>
        </a:p>
      </dsp:txBody>
      <dsp:txXfrm rot="10800000">
        <a:off x="0" y="3130156"/>
        <a:ext cx="4114800" cy="1889521"/>
      </dsp:txXfrm>
    </dsp:sp>
    <dsp:sp modelId="{C05214A1-669F-484D-9BD3-26700D3A3886}">
      <dsp:nvSpPr>
        <dsp:cNvPr id="0" name=""/>
        <dsp:cNvSpPr/>
      </dsp:nvSpPr>
      <dsp:spPr>
        <a:xfrm rot="5400000">
          <a:off x="4912518" y="1721643"/>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2024" tIns="192024" rIns="192024" bIns="192024" numCol="1" spcCol="1270" anchor="ctr" anchorCtr="0">
          <a:noAutofit/>
        </a:bodyPr>
        <a:lstStyle/>
        <a:p>
          <a:pPr lvl="0" algn="r" defTabSz="1200150" rtl="0">
            <a:lnSpc>
              <a:spcPct val="90000"/>
            </a:lnSpc>
            <a:spcBef>
              <a:spcPct val="0"/>
            </a:spcBef>
            <a:spcAft>
              <a:spcPct val="35000"/>
            </a:spcAft>
          </a:pPr>
          <a:r>
            <a:rPr lang="ru-RU" sz="2700" b="0" i="0" u="none" kern="1200" dirty="0" smtClean="0"/>
            <a:t>3</a:t>
          </a:r>
          <a:endParaRPr lang="ru-RU" sz="2700" b="0" i="0" u="none" kern="1200" dirty="0"/>
        </a:p>
      </dsp:txBody>
      <dsp:txXfrm rot="-5400000">
        <a:off x="4114800" y="3149203"/>
        <a:ext cx="4114800" cy="1889521"/>
      </dsp:txXfrm>
    </dsp:sp>
    <dsp:sp modelId="{D92E5A67-C9EB-408A-A91D-871B1C2865C4}">
      <dsp:nvSpPr>
        <dsp:cNvPr id="0" name=""/>
        <dsp:cNvSpPr/>
      </dsp:nvSpPr>
      <dsp:spPr>
        <a:xfrm>
          <a:off x="1400155" y="1038210"/>
          <a:ext cx="5429289" cy="2962304"/>
        </a:xfrm>
        <a:prstGeom prst="roundRect">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w="9525" cap="flat" cmpd="sng" algn="ctr">
          <a:solidFill>
            <a:schemeClr val="lt1">
              <a:hueOff val="0"/>
              <a:satOff val="0"/>
              <a:lumOff val="0"/>
              <a:alphaOff val="0"/>
            </a:schemeClr>
          </a:solidFill>
          <a:prstDash val="solid"/>
        </a:ln>
        <a:effectLst>
          <a:outerShdw blurRad="57150" dist="38100" dir="5400000" algn="ctr" rotWithShape="0">
            <a:schemeClr val="accent1">
              <a:tint val="6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102870" tIns="102870" rIns="102870" bIns="102870" numCol="1" spcCol="1270" anchor="ctr" anchorCtr="0">
          <a:noAutofit/>
        </a:bodyPr>
        <a:lstStyle/>
        <a:p>
          <a:pPr lvl="0" algn="ctr" defTabSz="1200150" rtl="0">
            <a:lnSpc>
              <a:spcPct val="90000"/>
            </a:lnSpc>
            <a:spcBef>
              <a:spcPct val="0"/>
            </a:spcBef>
            <a:spcAft>
              <a:spcPct val="35000"/>
            </a:spcAft>
          </a:pPr>
          <a:r>
            <a:rPr lang="ru-RU" sz="2700" b="0" i="0" u="none" kern="1200" dirty="0" smtClean="0"/>
            <a:t>Торговому объекту (территории) присваивается категория, соответствующая наивысшему количественному показателю любого из критериев категорирования</a:t>
          </a:r>
          <a:endParaRPr lang="ru-RU" sz="2700" b="0" i="0" u="none" kern="1200" dirty="0"/>
        </a:p>
      </dsp:txBody>
      <dsp:txXfrm>
        <a:off x="1544763" y="1182818"/>
        <a:ext cx="5140073" cy="267308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148D8-42F8-410B-8A35-EB753C47B53E}">
      <dsp:nvSpPr>
        <dsp:cNvPr id="0" name=""/>
        <dsp:cNvSpPr/>
      </dsp:nvSpPr>
      <dsp:spPr>
        <a:xfrm>
          <a:off x="0" y="0"/>
          <a:ext cx="6995160" cy="149019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i="0" kern="1200" dirty="0" smtClean="0"/>
            <a:t>Для проведения категорирования торгового объекта (территории) решением </a:t>
          </a:r>
          <a:r>
            <a:rPr lang="ru-RU" sz="1400" i="0" u="sng" kern="1200" dirty="0" smtClean="0"/>
            <a:t>правообладателя</a:t>
          </a:r>
          <a:r>
            <a:rPr lang="ru-RU" sz="1400" i="0" kern="1200" dirty="0" smtClean="0"/>
            <a:t> торгового объекта (территории) создается комиссия по обследованию и категорированию торгового объекта (территории)</a:t>
          </a:r>
          <a:endParaRPr lang="ru-RU" sz="1400" i="0" kern="1200" dirty="0"/>
        </a:p>
      </dsp:txBody>
      <dsp:txXfrm>
        <a:off x="43646" y="43646"/>
        <a:ext cx="5387128" cy="1402898"/>
      </dsp:txXfrm>
    </dsp:sp>
    <dsp:sp modelId="{118A76F4-ADEF-4F3B-9A13-199441F89AE0}">
      <dsp:nvSpPr>
        <dsp:cNvPr id="0" name=""/>
        <dsp:cNvSpPr/>
      </dsp:nvSpPr>
      <dsp:spPr>
        <a:xfrm>
          <a:off x="617219" y="1738555"/>
          <a:ext cx="6995160" cy="149019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i="0" kern="1200" dirty="0" smtClean="0"/>
            <a:t>Комиссия создается </a:t>
          </a:r>
          <a:r>
            <a:rPr lang="ru-RU" sz="1400" i="0" u="sng" kern="1200" dirty="0" smtClean="0"/>
            <a:t>в течение 1 месяца со дня получения уведомления </a:t>
          </a:r>
          <a:r>
            <a:rPr lang="ru-RU" sz="1400" i="0" kern="1200" dirty="0" smtClean="0"/>
            <a:t>о включении этого торгового объекта (территории) в Перечень</a:t>
          </a:r>
          <a:endParaRPr lang="ru-RU" sz="1400" kern="1200" dirty="0"/>
        </a:p>
      </dsp:txBody>
      <dsp:txXfrm>
        <a:off x="660865" y="1782201"/>
        <a:ext cx="5322024" cy="1402898"/>
      </dsp:txXfrm>
    </dsp:sp>
    <dsp:sp modelId="{58A41AAF-508E-42F1-BC40-10D61D672F41}">
      <dsp:nvSpPr>
        <dsp:cNvPr id="0" name=""/>
        <dsp:cNvSpPr/>
      </dsp:nvSpPr>
      <dsp:spPr>
        <a:xfrm>
          <a:off x="1234439" y="3477111"/>
          <a:ext cx="6995160" cy="149019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kern="1200" dirty="0" smtClean="0"/>
            <a:t>Срок работы комиссии составляет </a:t>
          </a:r>
          <a:r>
            <a:rPr lang="ru-RU" sz="1400" i="1" u="sng" kern="1200" dirty="0" smtClean="0"/>
            <a:t>30 рабочих дней.</a:t>
          </a:r>
          <a:endParaRPr lang="ru-RU" sz="1400" kern="1200" dirty="0"/>
        </a:p>
      </dsp:txBody>
      <dsp:txXfrm>
        <a:off x="1278085" y="3520757"/>
        <a:ext cx="5322024" cy="1402898"/>
      </dsp:txXfrm>
    </dsp:sp>
    <dsp:sp modelId="{DE25F45A-CBBA-47CB-BF30-B8B5798785CE}">
      <dsp:nvSpPr>
        <dsp:cNvPr id="0" name=""/>
        <dsp:cNvSpPr/>
      </dsp:nvSpPr>
      <dsp:spPr>
        <a:xfrm>
          <a:off x="6026536" y="1130061"/>
          <a:ext cx="968623" cy="968623"/>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244476" y="1130061"/>
        <a:ext cx="532743" cy="728889"/>
      </dsp:txXfrm>
    </dsp:sp>
    <dsp:sp modelId="{68226671-D050-4A06-97B0-583EAE6074B0}">
      <dsp:nvSpPr>
        <dsp:cNvPr id="0" name=""/>
        <dsp:cNvSpPr/>
      </dsp:nvSpPr>
      <dsp:spPr>
        <a:xfrm>
          <a:off x="6643756" y="2858682"/>
          <a:ext cx="968623" cy="968623"/>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861696" y="2858682"/>
        <a:ext cx="532743" cy="72888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1343"/>
          <a:ext cx="8229600" cy="89170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0" u="none" kern="1200" dirty="0" smtClean="0"/>
            <a:t>Комиссию по обследованию и категорированию возглавляет руководитель торгового объекта (территории) или уполномоченное им лицо</a:t>
          </a:r>
          <a:endParaRPr lang="ru-RU" sz="1400" i="0" kern="1200" dirty="0"/>
        </a:p>
      </dsp:txBody>
      <dsp:txXfrm>
        <a:off x="43529" y="44872"/>
        <a:ext cx="8142542" cy="804645"/>
      </dsp:txXfrm>
    </dsp:sp>
    <dsp:sp modelId="{D66A0E38-632F-4EA7-9DC6-AD835D63E894}">
      <dsp:nvSpPr>
        <dsp:cNvPr id="0" name=""/>
        <dsp:cNvSpPr/>
      </dsp:nvSpPr>
      <dsp:spPr>
        <a:xfrm>
          <a:off x="0" y="898944"/>
          <a:ext cx="8229600" cy="438512"/>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1400" b="0" i="0" u="none" kern="1200" dirty="0" smtClean="0"/>
            <a:t>В состав комиссии включаются:</a:t>
          </a:r>
          <a:endParaRPr lang="ru-RU" sz="1400" i="0" kern="1200" dirty="0"/>
        </a:p>
      </dsp:txBody>
      <dsp:txXfrm>
        <a:off x="21406" y="920350"/>
        <a:ext cx="8186788" cy="395700"/>
      </dsp:txXfrm>
    </dsp:sp>
    <dsp:sp modelId="{ECD4A77C-1D4A-4F14-A280-8A29A71E2C7D}">
      <dsp:nvSpPr>
        <dsp:cNvPr id="0" name=""/>
        <dsp:cNvSpPr/>
      </dsp:nvSpPr>
      <dsp:spPr>
        <a:xfrm>
          <a:off x="0" y="1343355"/>
          <a:ext cx="8229600" cy="89170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1400" b="0" i="0" u="none" kern="1200" dirty="0" smtClean="0"/>
            <a:t>а) представители торгового объекта (территории), отвечающие за безопасность, а также иные специалисты по решению правообладателя объекта (территории), в том числе представители организации, осуществляющие техническую эксплуатацию торгового объекта (территории)</a:t>
          </a:r>
          <a:endParaRPr lang="ru-RU" sz="1400" i="0" kern="1200" dirty="0" smtClean="0"/>
        </a:p>
        <a:p>
          <a:pPr lvl="0" algn="ctr" defTabSz="622300" rtl="0">
            <a:lnSpc>
              <a:spcPct val="90000"/>
            </a:lnSpc>
            <a:spcBef>
              <a:spcPct val="0"/>
            </a:spcBef>
            <a:spcAft>
              <a:spcPct val="35000"/>
            </a:spcAft>
          </a:pPr>
          <a:endParaRPr lang="ru-RU" sz="1400" i="0" kern="1200" dirty="0"/>
        </a:p>
      </dsp:txBody>
      <dsp:txXfrm>
        <a:off x="43529" y="1386884"/>
        <a:ext cx="8142542" cy="804645"/>
      </dsp:txXfrm>
    </dsp:sp>
    <dsp:sp modelId="{8A4A7E67-8762-4A7D-BA1B-A4663D7827E6}">
      <dsp:nvSpPr>
        <dsp:cNvPr id="0" name=""/>
        <dsp:cNvSpPr/>
      </dsp:nvSpPr>
      <dsp:spPr>
        <a:xfrm>
          <a:off x="0" y="2240957"/>
          <a:ext cx="8229600" cy="89170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1400" b="0" i="0" u="none" kern="1200" dirty="0" smtClean="0"/>
            <a:t>б) представители УФСБ РФ по ВО, Управления Росгвардии РФ по ВО, ГУ МЧС РФ по ВО</a:t>
          </a:r>
          <a:br>
            <a:rPr lang="ru-RU" sz="1400" b="0" i="0" u="none" kern="1200" dirty="0" smtClean="0"/>
          </a:br>
          <a:r>
            <a:rPr lang="ru-RU" sz="1400" b="0" i="0" u="none" kern="1200" dirty="0" smtClean="0"/>
            <a:t>(по согласованию)</a:t>
          </a:r>
          <a:endParaRPr lang="ru-RU" sz="1400" i="0" kern="1200" dirty="0"/>
        </a:p>
      </dsp:txBody>
      <dsp:txXfrm>
        <a:off x="43529" y="2284486"/>
        <a:ext cx="8142542" cy="804645"/>
      </dsp:txXfrm>
    </dsp:sp>
    <dsp:sp modelId="{AA8D53E8-2DD3-4AE4-A9EB-94800D63ECF8}">
      <dsp:nvSpPr>
        <dsp:cNvPr id="0" name=""/>
        <dsp:cNvSpPr/>
      </dsp:nvSpPr>
      <dsp:spPr>
        <a:xfrm>
          <a:off x="0" y="3151805"/>
          <a:ext cx="8229600" cy="89170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представители комитета промышленности и торговли Волгоградской области</a:t>
          </a:r>
        </a:p>
        <a:p>
          <a:pPr lvl="0" algn="ctr" defTabSz="622300" rtl="0">
            <a:lnSpc>
              <a:spcPct val="90000"/>
            </a:lnSpc>
            <a:spcBef>
              <a:spcPct val="0"/>
            </a:spcBef>
            <a:spcAft>
              <a:spcPct val="35000"/>
            </a:spcAft>
          </a:pPr>
          <a:r>
            <a:rPr lang="ru-RU" sz="1400" b="0" i="0" u="none" kern="1200" dirty="0" smtClean="0"/>
            <a:t/>
          </a:r>
          <a:br>
            <a:rPr lang="ru-RU" sz="1400" b="0" i="0" u="none" kern="1200" dirty="0" smtClean="0"/>
          </a:br>
          <a:r>
            <a:rPr lang="ru-RU" sz="1400" b="0" i="0" u="none" kern="1200" dirty="0" smtClean="0"/>
            <a:t>(по согласованию)</a:t>
          </a:r>
          <a:endParaRPr lang="ru-RU" sz="1400" i="0" kern="1200" dirty="0"/>
        </a:p>
      </dsp:txBody>
      <dsp:txXfrm>
        <a:off x="43529" y="3195334"/>
        <a:ext cx="8142542" cy="804645"/>
      </dsp:txXfrm>
    </dsp:sp>
    <dsp:sp modelId="{63E66327-9CAB-4FF0-AE70-64E6DB86FA52}">
      <dsp:nvSpPr>
        <dsp:cNvPr id="0" name=""/>
        <dsp:cNvSpPr/>
      </dsp:nvSpPr>
      <dsp:spPr>
        <a:xfrm>
          <a:off x="0" y="4036160"/>
          <a:ext cx="8229600" cy="89170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К работе комиссии могут привлекаться эксперты из числа работников специализированных организаций в области проектирования и эксплуатации технологических систем и специализированных организаций, имеющих право осуществлять экспертизу безопасности торговых объектов (территорий)</a:t>
          </a:r>
          <a:endParaRPr lang="ru-RU" sz="1400" b="1" i="0" u="none" kern="1200" dirty="0"/>
        </a:p>
      </dsp:txBody>
      <dsp:txXfrm>
        <a:off x="43529" y="4079689"/>
        <a:ext cx="8142542" cy="80464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63CC7-9094-46D3-8B9F-C4ACF8257608}">
      <dsp:nvSpPr>
        <dsp:cNvPr id="0" name=""/>
        <dsp:cNvSpPr/>
      </dsp:nvSpPr>
      <dsp:spPr>
        <a:xfrm>
          <a:off x="0" y="88063"/>
          <a:ext cx="8229600" cy="95099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ходе своей работы комиссия:</a:t>
          </a:r>
          <a:endParaRPr lang="ru-RU" sz="1400" b="0" i="0" u="none" kern="1200" dirty="0"/>
        </a:p>
      </dsp:txBody>
      <dsp:txXfrm>
        <a:off x="46424" y="134487"/>
        <a:ext cx="8136752" cy="858142"/>
      </dsp:txXfrm>
    </dsp:sp>
    <dsp:sp modelId="{3E79A98B-3891-415A-99A7-B9E5630C2627}">
      <dsp:nvSpPr>
        <dsp:cNvPr id="0" name=""/>
        <dsp:cNvSpPr/>
      </dsp:nvSpPr>
      <dsp:spPr>
        <a:xfrm>
          <a:off x="0" y="1062879"/>
          <a:ext cx="8229600" cy="84453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b="0" i="0" u="none" kern="1200" dirty="0" smtClean="0"/>
            <a:t>а) осуществляет сбор и анализ исходных данных о торговом объекте (территории);</a:t>
          </a:r>
          <a:endParaRPr lang="ru-RU" sz="1700" b="0" i="0" u="none" kern="1200" dirty="0"/>
        </a:p>
      </dsp:txBody>
      <dsp:txXfrm>
        <a:off x="41227" y="1104106"/>
        <a:ext cx="8147146" cy="762082"/>
      </dsp:txXfrm>
    </dsp:sp>
    <dsp:sp modelId="{8848D9C2-6943-465D-B911-865301B9EBCC}">
      <dsp:nvSpPr>
        <dsp:cNvPr id="0" name=""/>
        <dsp:cNvSpPr/>
      </dsp:nvSpPr>
      <dsp:spPr>
        <a:xfrm>
          <a:off x="0" y="1945737"/>
          <a:ext cx="8229600" cy="160420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ru-RU" sz="1700" b="0" i="0" u="none" kern="1200" dirty="0" smtClean="0"/>
            <a:t>б) изучает конструктивные и технические характеристики торгового объекта (территории), организацию его функционирования, действующие меры по обеспечению безопасного функционирования торгового объекта (территории);</a:t>
          </a:r>
          <a:endParaRPr lang="ru-RU" sz="1700" b="0" i="0" u="none" kern="1200" dirty="0"/>
        </a:p>
      </dsp:txBody>
      <dsp:txXfrm>
        <a:off x="78311" y="2024048"/>
        <a:ext cx="8072978" cy="1447585"/>
      </dsp:txXfrm>
    </dsp:sp>
    <dsp:sp modelId="{14AF3086-A2A5-4ACD-A593-06F01E0CF70A}">
      <dsp:nvSpPr>
        <dsp:cNvPr id="0" name=""/>
        <dsp:cNvSpPr/>
      </dsp:nvSpPr>
      <dsp:spPr>
        <a:xfrm>
          <a:off x="0" y="3634678"/>
          <a:ext cx="8229600" cy="1206464"/>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ru-RU" sz="1700" b="0" i="0" u="none" kern="1200" dirty="0" smtClean="0"/>
            <a:t>в) определяет степень угрозы совершения террористического акта на торговом объекте (территории) и возможные последствия его совершения;</a:t>
          </a:r>
          <a:endParaRPr lang="ru-RU" sz="1700" kern="1200" dirty="0"/>
        </a:p>
      </dsp:txBody>
      <dsp:txXfrm>
        <a:off x="58895" y="3693573"/>
        <a:ext cx="8111810" cy="108867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F63CC7-9094-46D3-8B9F-C4ACF8257608}">
      <dsp:nvSpPr>
        <dsp:cNvPr id="0" name=""/>
        <dsp:cNvSpPr/>
      </dsp:nvSpPr>
      <dsp:spPr>
        <a:xfrm>
          <a:off x="0" y="14289"/>
          <a:ext cx="8229600" cy="120139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г) выявляет потенциально опасные участки торгового объекта (территории) и (или) его критические элементы;</a:t>
          </a:r>
          <a:endParaRPr lang="ru-RU" sz="1400" b="0" i="0" u="none" kern="1200" dirty="0"/>
        </a:p>
      </dsp:txBody>
      <dsp:txXfrm>
        <a:off x="58647" y="72936"/>
        <a:ext cx="8112306" cy="1084102"/>
      </dsp:txXfrm>
    </dsp:sp>
    <dsp:sp modelId="{305B6AF9-C629-418C-A121-FB9F8DF44CE6}">
      <dsp:nvSpPr>
        <dsp:cNvPr id="0" name=""/>
        <dsp:cNvSpPr/>
      </dsp:nvSpPr>
      <dsp:spPr>
        <a:xfrm>
          <a:off x="0" y="1247366"/>
          <a:ext cx="8229600" cy="120139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д) определяет категорию торгового объекта (территории) или подтверждает (изменяет) ранее присвоенную категорию либо рекомендует исключить торговый объект (территорию) из перечня при отсутствии у торгового объекта (территории) признаков, позволяющих его отнести к определенной категории;</a:t>
          </a:r>
          <a:endParaRPr lang="ru-RU" sz="1400" b="0" i="0" u="none" kern="1200" dirty="0"/>
        </a:p>
      </dsp:txBody>
      <dsp:txXfrm>
        <a:off x="58647" y="1306013"/>
        <a:ext cx="8112306" cy="1084102"/>
      </dsp:txXfrm>
    </dsp:sp>
    <dsp:sp modelId="{9F27BD36-5947-4FA0-BEF2-B3CBFE8E4055}">
      <dsp:nvSpPr>
        <dsp:cNvPr id="0" name=""/>
        <dsp:cNvSpPr/>
      </dsp:nvSpPr>
      <dsp:spPr>
        <a:xfrm>
          <a:off x="0" y="2480443"/>
          <a:ext cx="8229600" cy="120139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е) проводит обследование торгового объекта (территории) на предмет состояния его антитеррористической защищенности;</a:t>
          </a:r>
          <a:endParaRPr lang="ru-RU" sz="1400" b="0" i="0" u="none" kern="1200" dirty="0"/>
        </a:p>
      </dsp:txBody>
      <dsp:txXfrm>
        <a:off x="58647" y="2539090"/>
        <a:ext cx="8112306" cy="1084102"/>
      </dsp:txXfrm>
    </dsp:sp>
    <dsp:sp modelId="{68CC254F-AF16-43B0-AC86-B2E135B432E0}">
      <dsp:nvSpPr>
        <dsp:cNvPr id="0" name=""/>
        <dsp:cNvSpPr/>
      </dsp:nvSpPr>
      <dsp:spPr>
        <a:xfrm>
          <a:off x="0" y="3713520"/>
          <a:ext cx="8229600" cy="120139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ж) определяет с учетом категории торгового объекта (территории) и оценки состояния его антитеррористической защищенности необходимые мероприятия по обеспечению антитеррористической защищенности торгового объекта (территории), а также сроки осуществления указанных мероприятий с учетом объема планируемых работ, прогнозного объема расходов на выполнение соответствующих мероприятий и источников финансирования</a:t>
          </a:r>
          <a:endParaRPr lang="ru-RU" sz="1400" b="0" i="0" u="none" kern="1200" dirty="0"/>
        </a:p>
      </dsp:txBody>
      <dsp:txXfrm>
        <a:off x="58647" y="3772167"/>
        <a:ext cx="8112306" cy="108410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443"/>
          <a:ext cx="8229600" cy="163320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Результаты работы комиссии оформляются актом обследования и категорирования торгового объекта (территории), который составляется в произвольной форме и содержит сведения, подтверждающие принятие комиссией решения о присвоении торговому объекту (территории) соответствующей категории, выводы об эффективности существующей антитеррористической защищенности торгового объекта (территории), а также рекомендации и перечень мер по приведению его антитеррористической защищенности в соответствие с настоящими требованиями.</a:t>
          </a:r>
          <a:endParaRPr lang="ru-RU" sz="1400" i="0" u="none" kern="1200" dirty="0"/>
        </a:p>
      </dsp:txBody>
      <dsp:txXfrm>
        <a:off x="79726" y="80169"/>
        <a:ext cx="8070148" cy="1473749"/>
      </dsp:txXfrm>
    </dsp:sp>
    <dsp:sp modelId="{43818858-15C7-4994-8E3E-AB64035B86AF}">
      <dsp:nvSpPr>
        <dsp:cNvPr id="0" name=""/>
        <dsp:cNvSpPr/>
      </dsp:nvSpPr>
      <dsp:spPr>
        <a:xfrm>
          <a:off x="0" y="1648002"/>
          <a:ext cx="8229600" cy="163320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smtClean="0"/>
            <a:t>Акт обследования и категорирования торгового объекта (территории) составляется в 2 экземплярах, подписывается всеми членами комиссии и является неотъемлемой частью паспорта безопасности.</a:t>
          </a:r>
          <a:endParaRPr lang="ru-RU" sz="1400" b="0" i="0" u="none" kern="1200"/>
        </a:p>
      </dsp:txBody>
      <dsp:txXfrm>
        <a:off x="79726" y="1727728"/>
        <a:ext cx="8070148" cy="1473749"/>
      </dsp:txXfrm>
    </dsp:sp>
    <dsp:sp modelId="{700C821D-1411-4617-9216-151008EF6A5A}">
      <dsp:nvSpPr>
        <dsp:cNvPr id="0" name=""/>
        <dsp:cNvSpPr/>
      </dsp:nvSpPr>
      <dsp:spPr>
        <a:xfrm>
          <a:off x="0" y="3295561"/>
          <a:ext cx="8229600" cy="163320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При наличии разногласий между членами комиссии по вопросам категорирования торгового объекта (территории) решение принимается в ходе согласительного совещания большинством голосов членов комиссии с решающим голосом председателя комиссии. Члены комиссии, не согласные с принятым решением, подписывают акт обследования и категорирования объекта (территории), при этом их особое мнение приобщается к акту обследования и категорирования торгового объекта (территории).</a:t>
          </a:r>
          <a:endParaRPr lang="ru-RU" sz="1400" b="0" i="0" u="none" kern="1200" dirty="0"/>
        </a:p>
      </dsp:txBody>
      <dsp:txXfrm>
        <a:off x="79726" y="3375287"/>
        <a:ext cx="8070148" cy="147374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109978"/>
          <a:ext cx="8229600" cy="1444949"/>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По решению правообладателя торгового объекта (территории) в соответствии с актом обследования и категорирования торгового объекта (территории) разрабатывается перечень мероприятий по обеспечению антитеррористической защищенности торгового объекта (территории) с учетом степени его потенциальной опасности и угрозы совершения террористических актов, а также прогнозного объема расходов на выполнение соответствующих мероприятий и источников финансирования.</a:t>
          </a:r>
          <a:endParaRPr lang="ru-RU" sz="1400" i="0" u="none" kern="1200" dirty="0"/>
        </a:p>
      </dsp:txBody>
      <dsp:txXfrm>
        <a:off x="70537" y="180515"/>
        <a:ext cx="8088526" cy="1303875"/>
      </dsp:txXfrm>
    </dsp:sp>
    <dsp:sp modelId="{4CFDE184-895D-48DF-AC7F-E8551BF6564F}">
      <dsp:nvSpPr>
        <dsp:cNvPr id="0" name=""/>
        <dsp:cNvSpPr/>
      </dsp:nvSpPr>
      <dsp:spPr>
        <a:xfrm>
          <a:off x="0" y="1742128"/>
          <a:ext cx="8229600" cy="1444949"/>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Срок завершения указанных мероприятий, включая оборудование торгового объекта (территории) инженерно-техническими средствами охраны, </a:t>
          </a:r>
          <a:r>
            <a:rPr lang="ru-RU" sz="1400" b="1" i="0" u="sng" kern="1200" dirty="0" smtClean="0"/>
            <a:t>не может превышать 2 лет со дня утверждения акта обследования и категорирования</a:t>
          </a:r>
          <a:r>
            <a:rPr lang="ru-RU" sz="1400" b="0" i="0" u="none" kern="1200" dirty="0" smtClean="0"/>
            <a:t> торгового объекта (территории).</a:t>
          </a:r>
          <a:endParaRPr lang="ru-RU" sz="1400" b="0" i="0" u="none" kern="1200" dirty="0"/>
        </a:p>
      </dsp:txBody>
      <dsp:txXfrm>
        <a:off x="70537" y="1812665"/>
        <a:ext cx="8088526" cy="1303875"/>
      </dsp:txXfrm>
    </dsp:sp>
    <dsp:sp modelId="{837B33BC-D464-45AE-805C-57343EDFC0D5}">
      <dsp:nvSpPr>
        <dsp:cNvPr id="0" name=""/>
        <dsp:cNvSpPr/>
      </dsp:nvSpPr>
      <dsp:spPr>
        <a:xfrm>
          <a:off x="0" y="3374278"/>
          <a:ext cx="8229600" cy="1444949"/>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0" u="none" kern="1200" dirty="0" smtClean="0"/>
            <a:t>20.</a:t>
          </a:r>
          <a:r>
            <a:rPr lang="ru-RU" sz="1400" b="0" i="0" u="none" kern="1200" dirty="0" smtClean="0"/>
            <a:t> Информация, содержащаяся в акте обследования и категорирования торгового объекта (территории), а также в перечне мероприятий по обеспечению антитеррористической защищенности торгового объекта (территории), является информацией ограниченного распространения и подлежит защите в соответствии с законодательством Российской Федерации о коммерческой тайне.</a:t>
          </a:r>
          <a:endParaRPr lang="ru-RU" sz="1400" b="0" i="0" u="none" kern="1200" dirty="0"/>
        </a:p>
      </dsp:txBody>
      <dsp:txXfrm>
        <a:off x="70537" y="3444815"/>
        <a:ext cx="8088526" cy="130387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2459"/>
          <a:ext cx="8229600" cy="163315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На каждый торговый объект (территорию) </a:t>
          </a:r>
          <a:r>
            <a:rPr lang="ru-RU" sz="1400" b="0" i="1" u="sng" kern="1200" dirty="0" smtClean="0"/>
            <a:t>в течение 30 дней</a:t>
          </a:r>
          <a:r>
            <a:rPr lang="ru-RU" sz="1400" b="0" i="0" u="none" kern="1200" dirty="0" smtClean="0"/>
            <a:t> после проведения его обследования и категорирования на основании акта обследования и категорирования торгового объекта (территории) </a:t>
          </a:r>
          <a:r>
            <a:rPr lang="ru-RU" sz="1400" b="0" i="1" u="none" kern="1200" dirty="0" smtClean="0"/>
            <a:t>разрабатывается паспорт безопасности,</a:t>
          </a:r>
          <a:r>
            <a:rPr lang="ru-RU" sz="1400" b="0" i="0" u="none" kern="1200" dirty="0" smtClean="0"/>
            <a:t> представляющий собой информационно-справочный документ постоянного действия, отражающий состояние антитеррористической защищенности торгового объекта (территории) и содержащий </a:t>
          </a:r>
          <a:r>
            <a:rPr lang="ru-RU" sz="1400" b="0" i="1" u="none" kern="1200" dirty="0" smtClean="0"/>
            <a:t>перечень необходимых мероприятий</a:t>
          </a:r>
          <a:r>
            <a:rPr lang="ru-RU" sz="1400" b="0" i="0" u="none" kern="1200" dirty="0" smtClean="0"/>
            <a:t> по предупреждению (пресечению) террористических актов на торговом объекте (территории).</a:t>
          </a:r>
          <a:endParaRPr lang="ru-RU" sz="1400" kern="1200" dirty="0"/>
        </a:p>
      </dsp:txBody>
      <dsp:txXfrm>
        <a:off x="79724" y="82183"/>
        <a:ext cx="8070152" cy="1473703"/>
      </dsp:txXfrm>
    </dsp:sp>
    <dsp:sp modelId="{1B2AC580-01A9-41D4-AD56-3E9470D2A94E}">
      <dsp:nvSpPr>
        <dsp:cNvPr id="0" name=""/>
        <dsp:cNvSpPr/>
      </dsp:nvSpPr>
      <dsp:spPr>
        <a:xfrm>
          <a:off x="0" y="1648027"/>
          <a:ext cx="8229600" cy="163315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1" u="none" kern="1200" dirty="0" smtClean="0"/>
            <a:t>Паспорт безопасности составляется</a:t>
          </a:r>
          <a:r>
            <a:rPr lang="ru-RU" sz="1400" b="1" i="1" u="none" kern="1200" dirty="0" smtClean="0"/>
            <a:t> </a:t>
          </a:r>
          <a:r>
            <a:rPr lang="ru-RU" sz="1400" b="1" i="1" u="sng" kern="1200" dirty="0" smtClean="0"/>
            <a:t>руководителем объекта</a:t>
          </a:r>
          <a:r>
            <a:rPr lang="ru-RU" sz="1400" b="1" i="1" u="none" kern="1200" dirty="0" smtClean="0"/>
            <a:t> </a:t>
          </a:r>
          <a:r>
            <a:rPr lang="ru-RU" sz="1400" b="0" i="1" u="none" kern="1200" dirty="0" smtClean="0"/>
            <a:t>на основании акта обследования и категорирования торгового объекта (территории)</a:t>
          </a:r>
          <a:r>
            <a:rPr lang="ru-RU" sz="1400" b="0" i="0" u="none" kern="1200" dirty="0" smtClean="0"/>
            <a:t> с учетом данных, предоставляемых членами комиссии в соответствии с их компетенцией, и утверждается правообладателем торгового объекта (территории) либо уполномоченным им должностным лицом.</a:t>
          </a:r>
          <a:endParaRPr lang="ru-RU" sz="1400" b="0" i="0" u="none" kern="1200" dirty="0"/>
        </a:p>
      </dsp:txBody>
      <dsp:txXfrm>
        <a:off x="79724" y="1727751"/>
        <a:ext cx="8070152" cy="1473703"/>
      </dsp:txXfrm>
    </dsp:sp>
    <dsp:sp modelId="{875FC4F5-2644-4ABC-A3DF-5F59582D6E8B}">
      <dsp:nvSpPr>
        <dsp:cNvPr id="0" name=""/>
        <dsp:cNvSpPr/>
      </dsp:nvSpPr>
      <dsp:spPr>
        <a:xfrm>
          <a:off x="0" y="3293596"/>
          <a:ext cx="8229600" cy="163315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1" u="none" kern="1200" dirty="0" smtClean="0"/>
            <a:t>Паспорт безопасности в течение 30 дней со дня его составления подлежит согласованию</a:t>
          </a:r>
          <a:r>
            <a:rPr lang="ru-RU" sz="1400" b="0" i="0" u="none" kern="1200" dirty="0" smtClean="0"/>
            <a:t> с руководителями территориального органа безопасности, территориального органа Министерства Российской Федерации по делам гражданской обороны, чрезвычайным ситуациям и ликвидации последствий стихийных бедствий, территориального органа Федеральной службы войск национальной гвардии Российской Федерации или подразделения вневедомственной охраны войск национальной гвардии Российской Федерации и уполномоченного органа субъекта Российской Федерации по месту нахождения торгового объекта (территории) или уполномоченными ими должностными лицами.</a:t>
          </a:r>
          <a:endParaRPr lang="ru-RU" sz="1400" b="0" i="0" u="none" kern="1200" dirty="0"/>
        </a:p>
      </dsp:txBody>
      <dsp:txXfrm>
        <a:off x="79724" y="3373320"/>
        <a:ext cx="8070152" cy="14737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54C5CC-950B-47E9-A0D2-45E0C736E98C}">
      <dsp:nvSpPr>
        <dsp:cNvPr id="0" name=""/>
        <dsp:cNvSpPr/>
      </dsp:nvSpPr>
      <dsp:spPr>
        <a:xfrm>
          <a:off x="4015" y="204624"/>
          <a:ext cx="8191973" cy="1276796"/>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ru-RU" sz="2000" b="1" kern="1200" dirty="0" smtClean="0"/>
            <a:t>Противодействие терроризму –</a:t>
          </a:r>
          <a:br>
            <a:rPr lang="ru-RU" sz="2000" b="1" kern="1200" dirty="0" smtClean="0"/>
          </a:br>
          <a:r>
            <a:rPr lang="ru-RU" sz="2000" kern="1200" dirty="0" smtClean="0"/>
            <a:t>деятельность органов государственной власти и органов местного самоуправления,</a:t>
          </a:r>
          <a:br>
            <a:rPr lang="ru-RU" sz="2000" kern="1200" dirty="0" smtClean="0"/>
          </a:br>
          <a:r>
            <a:rPr lang="ru-RU" sz="2000" u="sng" kern="1200" dirty="0" smtClean="0"/>
            <a:t>а также физических и юридических лиц</a:t>
          </a:r>
          <a:r>
            <a:rPr lang="ru-RU" sz="2000" kern="1200" dirty="0" smtClean="0"/>
            <a:t> по:</a:t>
          </a:r>
          <a:endParaRPr lang="ru-RU" sz="2000" kern="1200" dirty="0"/>
        </a:p>
      </dsp:txBody>
      <dsp:txXfrm>
        <a:off x="41411" y="242020"/>
        <a:ext cx="8117181" cy="1202004"/>
      </dsp:txXfrm>
    </dsp:sp>
    <dsp:sp modelId="{B9AC373E-5008-432E-84A9-CE66F2D95439}">
      <dsp:nvSpPr>
        <dsp:cNvPr id="0" name=""/>
        <dsp:cNvSpPr/>
      </dsp:nvSpPr>
      <dsp:spPr>
        <a:xfrm>
          <a:off x="823212" y="1481421"/>
          <a:ext cx="819197" cy="656248"/>
        </a:xfrm>
        <a:custGeom>
          <a:avLst/>
          <a:gdLst/>
          <a:ahLst/>
          <a:cxnLst/>
          <a:rect l="0" t="0" r="0" b="0"/>
          <a:pathLst>
            <a:path>
              <a:moveTo>
                <a:pt x="0" y="0"/>
              </a:moveTo>
              <a:lnTo>
                <a:pt x="0" y="656248"/>
              </a:lnTo>
              <a:lnTo>
                <a:pt x="819197" y="6562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7AD556B-09BB-4DFD-82A1-E44530A276B8}">
      <dsp:nvSpPr>
        <dsp:cNvPr id="0" name=""/>
        <dsp:cNvSpPr/>
      </dsp:nvSpPr>
      <dsp:spPr>
        <a:xfrm>
          <a:off x="1642409" y="1700170"/>
          <a:ext cx="6583175" cy="8749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kern="1200" dirty="0" smtClean="0"/>
            <a:t>а) предупреждению терроризма, в том числе по выявлению и последующему устранению причин и условий, способствующих совершению террористических актов (профилактика терроризма);</a:t>
          </a:r>
          <a:endParaRPr lang="ru-RU" sz="1600" kern="1200" dirty="0"/>
        </a:p>
      </dsp:txBody>
      <dsp:txXfrm>
        <a:off x="1668037" y="1725798"/>
        <a:ext cx="6531919" cy="823741"/>
      </dsp:txXfrm>
    </dsp:sp>
    <dsp:sp modelId="{27240029-47FD-4AA1-A22B-9C49EFA17B37}">
      <dsp:nvSpPr>
        <dsp:cNvPr id="0" name=""/>
        <dsp:cNvSpPr/>
      </dsp:nvSpPr>
      <dsp:spPr>
        <a:xfrm>
          <a:off x="823212" y="1481421"/>
          <a:ext cx="819197" cy="1749995"/>
        </a:xfrm>
        <a:custGeom>
          <a:avLst/>
          <a:gdLst/>
          <a:ahLst/>
          <a:cxnLst/>
          <a:rect l="0" t="0" r="0" b="0"/>
          <a:pathLst>
            <a:path>
              <a:moveTo>
                <a:pt x="0" y="0"/>
              </a:moveTo>
              <a:lnTo>
                <a:pt x="0" y="1749995"/>
              </a:lnTo>
              <a:lnTo>
                <a:pt x="819197" y="1749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B28D4F-2B71-405D-9FFC-FED78E7FBA50}">
      <dsp:nvSpPr>
        <dsp:cNvPr id="0" name=""/>
        <dsp:cNvSpPr/>
      </dsp:nvSpPr>
      <dsp:spPr>
        <a:xfrm>
          <a:off x="1642409" y="2793917"/>
          <a:ext cx="6579675" cy="8749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kern="1200" dirty="0" smtClean="0"/>
            <a:t>б) выявлению, предупреждению, пресечению, раскрытию и расследованию террористического акта (борьба с терроризмом);</a:t>
          </a:r>
          <a:endParaRPr lang="ru-RU" sz="1600" kern="1200" dirty="0"/>
        </a:p>
      </dsp:txBody>
      <dsp:txXfrm>
        <a:off x="1668037" y="2819545"/>
        <a:ext cx="6528419" cy="823741"/>
      </dsp:txXfrm>
    </dsp:sp>
    <dsp:sp modelId="{1C919DF5-29A2-4BA8-8336-301E3FEDF751}">
      <dsp:nvSpPr>
        <dsp:cNvPr id="0" name=""/>
        <dsp:cNvSpPr/>
      </dsp:nvSpPr>
      <dsp:spPr>
        <a:xfrm>
          <a:off x="823212" y="1481421"/>
          <a:ext cx="819197" cy="2843742"/>
        </a:xfrm>
        <a:custGeom>
          <a:avLst/>
          <a:gdLst/>
          <a:ahLst/>
          <a:cxnLst/>
          <a:rect l="0" t="0" r="0" b="0"/>
          <a:pathLst>
            <a:path>
              <a:moveTo>
                <a:pt x="0" y="0"/>
              </a:moveTo>
              <a:lnTo>
                <a:pt x="0" y="2843742"/>
              </a:lnTo>
              <a:lnTo>
                <a:pt x="819197" y="28437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8C63C8-D71F-4FA2-8EC5-33D36D5F805D}">
      <dsp:nvSpPr>
        <dsp:cNvPr id="0" name=""/>
        <dsp:cNvSpPr/>
      </dsp:nvSpPr>
      <dsp:spPr>
        <a:xfrm>
          <a:off x="1642409" y="3887664"/>
          <a:ext cx="6521939" cy="87499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ru-RU" sz="1600" kern="1200" dirty="0" smtClean="0"/>
            <a:t>в) минимизации и (или) ликвидации последствий проявлений терроризма;</a:t>
          </a:r>
          <a:endParaRPr lang="ru-RU" sz="1600" kern="1200" dirty="0"/>
        </a:p>
      </dsp:txBody>
      <dsp:txXfrm>
        <a:off x="1668037" y="3913292"/>
        <a:ext cx="6470683" cy="823741"/>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363760"/>
          <a:ext cx="8229600" cy="41896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0" u="none" kern="1200" dirty="0" smtClean="0"/>
            <a:t>Паспорт безопасности составляется </a:t>
          </a:r>
          <a:r>
            <a:rPr lang="ru-RU" sz="1300" b="0" i="1" u="sng" kern="1200" dirty="0" smtClean="0"/>
            <a:t>в 2 экземплярах.</a:t>
          </a:r>
          <a:endParaRPr lang="ru-RU" sz="1300" kern="1200" dirty="0"/>
        </a:p>
      </dsp:txBody>
      <dsp:txXfrm>
        <a:off x="20452" y="384212"/>
        <a:ext cx="8188696" cy="378056"/>
      </dsp:txXfrm>
    </dsp:sp>
    <dsp:sp modelId="{569CF2C2-CDDF-4CE4-8FD6-7351221D580C}">
      <dsp:nvSpPr>
        <dsp:cNvPr id="0" name=""/>
        <dsp:cNvSpPr/>
      </dsp:nvSpPr>
      <dsp:spPr>
        <a:xfrm>
          <a:off x="0" y="793619"/>
          <a:ext cx="8229600" cy="72040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0" u="none" kern="1200" smtClean="0"/>
            <a:t>Один экземпляр паспорта безопасности хранится </a:t>
          </a:r>
          <a:r>
            <a:rPr lang="ru-RU" sz="1300" b="0" i="1" u="none" kern="1200" smtClean="0"/>
            <a:t>в уполномоченном органе</a:t>
          </a:r>
          <a:r>
            <a:rPr lang="ru-RU" sz="1300" b="0" i="0" u="none" kern="1200" smtClean="0"/>
            <a:t> субъекта Российской Федерации, на территории которого расположен торговый объект (территория), второй - </a:t>
          </a:r>
          <a:r>
            <a:rPr lang="ru-RU" sz="1300" b="0" i="1" u="none" kern="1200" smtClean="0"/>
            <a:t>у правообладателя </a:t>
          </a:r>
          <a:r>
            <a:rPr lang="ru-RU" sz="1300" b="0" i="0" u="none" kern="1200" smtClean="0"/>
            <a:t>торгового объекта (территории).</a:t>
          </a:r>
          <a:endParaRPr lang="ru-RU" sz="1300" b="0" i="0" u="none" kern="1200"/>
        </a:p>
      </dsp:txBody>
      <dsp:txXfrm>
        <a:off x="35167" y="828786"/>
        <a:ext cx="8159266" cy="650073"/>
      </dsp:txXfrm>
    </dsp:sp>
    <dsp:sp modelId="{2420C075-9C4F-428E-A54E-74EF09166E05}">
      <dsp:nvSpPr>
        <dsp:cNvPr id="0" name=""/>
        <dsp:cNvSpPr/>
      </dsp:nvSpPr>
      <dsp:spPr>
        <a:xfrm>
          <a:off x="0" y="1524925"/>
          <a:ext cx="8229600" cy="846601"/>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1" u="none" kern="1200" dirty="0" smtClean="0"/>
            <a:t>Заверенные правообладателем </a:t>
          </a:r>
          <a:r>
            <a:rPr lang="ru-RU" sz="1300" b="1" i="1" u="none" kern="1200" dirty="0" smtClean="0"/>
            <a:t>копии (электронные копии)</a:t>
          </a:r>
          <a:r>
            <a:rPr lang="ru-RU" sz="1300" b="0" i="1" u="none" kern="1200" dirty="0" smtClean="0"/>
            <a:t> паспорта безопасности</a:t>
          </a:r>
          <a:r>
            <a:rPr lang="ru-RU" sz="1300" b="0" i="0" u="none" kern="1200" dirty="0" smtClean="0"/>
            <a:t> </a:t>
          </a:r>
          <a:r>
            <a:rPr lang="ru-RU" sz="1300" b="0" i="1" u="sng" kern="1200" dirty="0" smtClean="0"/>
            <a:t>направляются</a:t>
          </a:r>
          <a:r>
            <a:rPr lang="ru-RU" sz="1300" b="0" i="1" u="none" kern="1200" dirty="0" smtClean="0"/>
            <a:t> в территориальный орган безопасности, территориальный орган Министерства Российской Федерации по делам гражданской обороны, чрезвычайным ситуациям и ликвидации последствий стихийных бедствий и территориальный орган Федеральной службы войск национальной гвардии Российской Федерации по месту нахождения торгового объекта (территории).</a:t>
          </a:r>
          <a:endParaRPr lang="ru-RU" sz="1300" b="0" i="0" u="none" kern="1200" dirty="0"/>
        </a:p>
      </dsp:txBody>
      <dsp:txXfrm>
        <a:off x="41328" y="1566253"/>
        <a:ext cx="8146944" cy="763945"/>
      </dsp:txXfrm>
    </dsp:sp>
    <dsp:sp modelId="{4A165768-88EC-4D3F-A31C-0805FB7AE5FE}">
      <dsp:nvSpPr>
        <dsp:cNvPr id="0" name=""/>
        <dsp:cNvSpPr/>
      </dsp:nvSpPr>
      <dsp:spPr>
        <a:xfrm>
          <a:off x="0" y="2382425"/>
          <a:ext cx="8229600" cy="72040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0" u="none" kern="1200" dirty="0" smtClean="0"/>
            <a:t>При невозможности обеспечения правообладателем торгового объекта (территории) сохранности экземпляра паспорта безопасности он передается на хранение в уполномоченный орган субъекта Российской Федерации, на территории которого расположен торговый объект (территория).</a:t>
          </a:r>
          <a:endParaRPr lang="ru-RU" sz="1300" b="0" i="0" u="none" kern="1200" dirty="0"/>
        </a:p>
      </dsp:txBody>
      <dsp:txXfrm>
        <a:off x="35167" y="2417592"/>
        <a:ext cx="8159266" cy="650073"/>
      </dsp:txXfrm>
    </dsp:sp>
    <dsp:sp modelId="{162807BB-1714-41DB-9B8F-EC89FE9C1E12}">
      <dsp:nvSpPr>
        <dsp:cNvPr id="0" name=""/>
        <dsp:cNvSpPr/>
      </dsp:nvSpPr>
      <dsp:spPr>
        <a:xfrm>
          <a:off x="0" y="3113732"/>
          <a:ext cx="8229600" cy="72040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0" u="none" kern="1200" dirty="0" smtClean="0"/>
            <a:t>Информация, содержащаяся в паспорте безопасности, является </a:t>
          </a:r>
          <a:r>
            <a:rPr lang="ru-RU" sz="1300" b="0" i="1" u="none" kern="1200" dirty="0" smtClean="0"/>
            <a:t>информацией ограниченного распространения и подлежит защите</a:t>
          </a:r>
          <a:r>
            <a:rPr lang="ru-RU" sz="1300" b="0" i="0" u="none" kern="1200" dirty="0" smtClean="0"/>
            <a:t> в соответствии с законодательством Российской Федерации о коммерческой тайне.</a:t>
          </a:r>
          <a:endParaRPr lang="ru-RU" sz="1300" b="0" i="0" u="none" kern="1200" dirty="0"/>
        </a:p>
      </dsp:txBody>
      <dsp:txXfrm>
        <a:off x="35167" y="3148899"/>
        <a:ext cx="8159266" cy="650073"/>
      </dsp:txXfrm>
    </dsp:sp>
    <dsp:sp modelId="{0D16F525-6447-4ECD-A4D2-E7A2BF9020D9}">
      <dsp:nvSpPr>
        <dsp:cNvPr id="0" name=""/>
        <dsp:cNvSpPr/>
      </dsp:nvSpPr>
      <dsp:spPr>
        <a:xfrm>
          <a:off x="0" y="3845038"/>
          <a:ext cx="8229600" cy="72040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0" u="none" kern="1200" dirty="0" smtClean="0"/>
            <a:t>Решение о присвоении паспорту безопасности грифа секретности принимается в соответствии с законодательством Российской Федерации.</a:t>
          </a:r>
          <a:endParaRPr lang="ru-RU" sz="1300" b="0" i="0" u="none" kern="1200" dirty="0"/>
        </a:p>
      </dsp:txBody>
      <dsp:txXfrm>
        <a:off x="35167" y="3880205"/>
        <a:ext cx="8159266" cy="650073"/>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5BF920-3C56-4E89-BCFE-B6AF8077DE3B}">
      <dsp:nvSpPr>
        <dsp:cNvPr id="0" name=""/>
        <dsp:cNvSpPr/>
      </dsp:nvSpPr>
      <dsp:spPr>
        <a:xfrm>
          <a:off x="0" y="660976"/>
          <a:ext cx="8229600" cy="99069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случаях, когда земельный участок, здание, строение и сооружение используются для размещения торговых объектов (территорий), принадлежащих нескольким правообладателям торговых объектов, составление паспорта безопасности осуществляется совместно всеми руководителями объектов или по соглашению между правообладателями торговых объектов (территорий) одним из руководителей объекта.</a:t>
          </a:r>
          <a:endParaRPr lang="ru-RU" sz="1400" kern="1200" dirty="0"/>
        </a:p>
      </dsp:txBody>
      <dsp:txXfrm>
        <a:off x="48362" y="709338"/>
        <a:ext cx="8132876" cy="893972"/>
      </dsp:txXfrm>
    </dsp:sp>
    <dsp:sp modelId="{FEC877E0-EED4-41F4-A017-2106CB9E3164}">
      <dsp:nvSpPr>
        <dsp:cNvPr id="0" name=""/>
        <dsp:cNvSpPr/>
      </dsp:nvSpPr>
      <dsp:spPr>
        <a:xfrm>
          <a:off x="0" y="1709273"/>
          <a:ext cx="8229600" cy="814585"/>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Паспорт безопасности при его совместном составлении подлежит утверждению всеми правообладателями торговых объектов.</a:t>
          </a:r>
          <a:endParaRPr lang="ru-RU" sz="1400" b="0" i="0" u="none" kern="1200" dirty="0"/>
        </a:p>
      </dsp:txBody>
      <dsp:txXfrm>
        <a:off x="39765" y="1749038"/>
        <a:ext cx="8150070" cy="735055"/>
      </dsp:txXfrm>
    </dsp:sp>
    <dsp:sp modelId="{E0C21AEF-4E33-417F-B9F0-D53C7CFEACB7}">
      <dsp:nvSpPr>
        <dsp:cNvPr id="0" name=""/>
        <dsp:cNvSpPr/>
      </dsp:nvSpPr>
      <dsp:spPr>
        <a:xfrm>
          <a:off x="0" y="2581459"/>
          <a:ext cx="8229600" cy="814585"/>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Паспорт безопасности при его составлении одним из руководителей объекта утверждается правообладателем торгового объекта (территории), руководителем объекта которого он составлен, по согласованию с другими правообладателями торговых объектов.</a:t>
          </a:r>
          <a:endParaRPr lang="ru-RU" sz="1400" b="0" i="0" u="none" kern="1200" dirty="0"/>
        </a:p>
      </dsp:txBody>
      <dsp:txXfrm>
        <a:off x="39765" y="2621224"/>
        <a:ext cx="8150070" cy="735055"/>
      </dsp:txXfrm>
    </dsp:sp>
    <dsp:sp modelId="{12C0B6C0-3A56-4AF1-B7F4-457BF2862E3C}">
      <dsp:nvSpPr>
        <dsp:cNvPr id="0" name=""/>
        <dsp:cNvSpPr/>
      </dsp:nvSpPr>
      <dsp:spPr>
        <a:xfrm>
          <a:off x="0" y="3453644"/>
          <a:ext cx="8229600" cy="814585"/>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Количество копий (электронных копий) паспорта безопасности и их направление другим правообладателям торговых объектов (территорий) определяется по соглашению между правообладателями торговых объектов (территорий).</a:t>
          </a:r>
          <a:endParaRPr lang="ru-RU" sz="1400" b="0" i="0" u="none" kern="1200" dirty="0"/>
        </a:p>
      </dsp:txBody>
      <dsp:txXfrm>
        <a:off x="39765" y="3493409"/>
        <a:ext cx="8150070" cy="735055"/>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9264"/>
          <a:ext cx="8229600" cy="160587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Актуализация паспорта безопасности торгового объекта (территории) осуществляется в порядке, предусмотренном для его разработки, в следующих случаях:</a:t>
          </a:r>
          <a:endParaRPr lang="ru-RU" sz="1400" kern="1200" dirty="0"/>
        </a:p>
      </dsp:txBody>
      <dsp:txXfrm>
        <a:off x="78392" y="87656"/>
        <a:ext cx="8072816" cy="1449093"/>
      </dsp:txXfrm>
    </dsp:sp>
    <dsp:sp modelId="{1F696BBA-1306-4879-B1FA-D0316A88205C}">
      <dsp:nvSpPr>
        <dsp:cNvPr id="0" name=""/>
        <dsp:cNvSpPr/>
      </dsp:nvSpPr>
      <dsp:spPr>
        <a:xfrm>
          <a:off x="0" y="1762022"/>
          <a:ext cx="8229600" cy="95472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а) изменение основного предназначения торгового объекта (территории);</a:t>
          </a:r>
          <a:endParaRPr lang="ru-RU" sz="1400" b="0" i="0" u="none" kern="1200" dirty="0"/>
        </a:p>
      </dsp:txBody>
      <dsp:txXfrm>
        <a:off x="46606" y="1808628"/>
        <a:ext cx="8136388" cy="861508"/>
      </dsp:txXfrm>
    </dsp:sp>
    <dsp:sp modelId="{E7D61974-14DF-42F2-8FB5-04A414EB33CA}">
      <dsp:nvSpPr>
        <dsp:cNvPr id="0" name=""/>
        <dsp:cNvSpPr/>
      </dsp:nvSpPr>
      <dsp:spPr>
        <a:xfrm>
          <a:off x="0" y="2863622"/>
          <a:ext cx="8229600" cy="95472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smtClean="0"/>
            <a:t>б) изменение общей площади и границ торгового объекта (территории);</a:t>
          </a:r>
          <a:endParaRPr lang="ru-RU" sz="1400" b="0" i="0" u="none" kern="1200"/>
        </a:p>
      </dsp:txBody>
      <dsp:txXfrm>
        <a:off x="46606" y="2910228"/>
        <a:ext cx="8136388" cy="861508"/>
      </dsp:txXfrm>
    </dsp:sp>
    <dsp:sp modelId="{4EFDD372-8A98-4C76-AF06-79614CE8724A}">
      <dsp:nvSpPr>
        <dsp:cNvPr id="0" name=""/>
        <dsp:cNvSpPr/>
      </dsp:nvSpPr>
      <dsp:spPr>
        <a:xfrm>
          <a:off x="0" y="3965222"/>
          <a:ext cx="8229600" cy="95472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изменение сил и средств, привлекаемых для обеспечения антитеррористической защищенности торгового объекта (территории).</a:t>
          </a:r>
          <a:endParaRPr lang="ru-RU" sz="1400" b="0" i="0" u="none" kern="1200" dirty="0"/>
        </a:p>
      </dsp:txBody>
      <dsp:txXfrm>
        <a:off x="46606" y="4011828"/>
        <a:ext cx="8136388" cy="86150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897594"/>
          <a:ext cx="8229600" cy="3134018"/>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зависимости от установленной категории в отношении торгового объекта (территории) реализуется комплекс мероприятий по обеспечению его антитеррористической защищенности, предусмотренный настоящими требованиями, который может быть изменен в зависимости от складывающейся общественно-политической, социальной и оперативной обстановки по решению высшего должностного лица субъекта Российской Федерации (руководителя высшего исполнительного органа государственной власти субъекта Российской Федерации), на территории которого расположен торговый объект (территория), или правообладателя торгового объекта (территории).</a:t>
          </a:r>
          <a:endParaRPr lang="ru-RU" sz="1400" i="0" u="none" kern="1200" dirty="0"/>
        </a:p>
      </dsp:txBody>
      <dsp:txXfrm>
        <a:off x="152990" y="1050584"/>
        <a:ext cx="7923620" cy="282803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2508"/>
          <a:ext cx="8229600" cy="718894"/>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0" u="none" kern="1200" dirty="0" smtClean="0"/>
            <a:t>Комплекс организационных мероприятий по обеспечению антитеррористической защищенности</a:t>
          </a:r>
          <a:endParaRPr lang="ru-RU" sz="1400" i="0" kern="1200" dirty="0"/>
        </a:p>
      </dsp:txBody>
      <dsp:txXfrm>
        <a:off x="35094" y="37602"/>
        <a:ext cx="8159412" cy="648706"/>
      </dsp:txXfrm>
    </dsp:sp>
    <dsp:sp modelId="{F5DC5780-83C2-4628-9794-1AA6E8E86753}">
      <dsp:nvSpPr>
        <dsp:cNvPr id="0" name=""/>
        <dsp:cNvSpPr/>
      </dsp:nvSpPr>
      <dsp:spPr>
        <a:xfrm>
          <a:off x="0" y="733469"/>
          <a:ext cx="8229600" cy="82899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а) разработка организационно-распорядительных документов по организации охраны, пропускного и внутриобъектового режимов на торговом объекте;</a:t>
          </a:r>
          <a:endParaRPr lang="ru-RU" sz="1400" b="0" i="0" u="none" kern="1200" dirty="0"/>
        </a:p>
      </dsp:txBody>
      <dsp:txXfrm>
        <a:off x="40468" y="773937"/>
        <a:ext cx="8148664" cy="748057"/>
      </dsp:txXfrm>
    </dsp:sp>
    <dsp:sp modelId="{6DA92BAE-B260-4A8C-A11A-A0A8AEBAC225}">
      <dsp:nvSpPr>
        <dsp:cNvPr id="0" name=""/>
        <dsp:cNvSpPr/>
      </dsp:nvSpPr>
      <dsp:spPr>
        <a:xfrm>
          <a:off x="0" y="1574528"/>
          <a:ext cx="8229600" cy="82899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б) определение должностных лиц, ответственных за антитеррористическую защищенность торгового объекта (территории) и его критических элементов;</a:t>
          </a:r>
          <a:endParaRPr lang="ru-RU" sz="1400" b="0" i="0" u="none" kern="1200" dirty="0"/>
        </a:p>
      </dsp:txBody>
      <dsp:txXfrm>
        <a:off x="40468" y="1614996"/>
        <a:ext cx="8148664" cy="748057"/>
      </dsp:txXfrm>
    </dsp:sp>
    <dsp:sp modelId="{41128211-9FE6-43E7-B8BE-C7E6E288650C}">
      <dsp:nvSpPr>
        <dsp:cNvPr id="0" name=""/>
        <dsp:cNvSpPr/>
      </dsp:nvSpPr>
      <dsp:spPr>
        <a:xfrm>
          <a:off x="0" y="2415587"/>
          <a:ext cx="8229600" cy="82899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проведение учений и (или) тренировок с работниками торгового объекта (территории) по подготовке к действиям при угрозе совершения и при совершении террористического акта на торговом объекте (территории);</a:t>
          </a:r>
          <a:endParaRPr lang="ru-RU" sz="1400" b="0" i="0" u="none" kern="1200" dirty="0"/>
        </a:p>
      </dsp:txBody>
      <dsp:txXfrm>
        <a:off x="40468" y="2456055"/>
        <a:ext cx="8148664" cy="748057"/>
      </dsp:txXfrm>
    </dsp:sp>
    <dsp:sp modelId="{B88A7BE7-B5E2-42E9-9F46-CD6F969E76F3}">
      <dsp:nvSpPr>
        <dsp:cNvPr id="0" name=""/>
        <dsp:cNvSpPr/>
      </dsp:nvSpPr>
      <dsp:spPr>
        <a:xfrm>
          <a:off x="0" y="3256645"/>
          <a:ext cx="8229600" cy="82899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г) контроль за выполнением требований к обеспечению охраны и защиты торгового объекта, а также за уровнем подготовленности подразделения охраны торгового объекта (территории) (при их наличии) к действиям при угрозе совершения и при совершении террористического акта на торговом объекте (территории);</a:t>
          </a:r>
          <a:endParaRPr lang="ru-RU" sz="1400" b="0" i="0" u="none" kern="1200" dirty="0"/>
        </a:p>
      </dsp:txBody>
      <dsp:txXfrm>
        <a:off x="40468" y="3297113"/>
        <a:ext cx="8148664" cy="748057"/>
      </dsp:txXfrm>
    </dsp:sp>
    <dsp:sp modelId="{68CEF379-13CE-46A2-94C3-F21D1E281796}">
      <dsp:nvSpPr>
        <dsp:cNvPr id="0" name=""/>
        <dsp:cNvSpPr/>
      </dsp:nvSpPr>
      <dsp:spPr>
        <a:xfrm>
          <a:off x="0" y="4097704"/>
          <a:ext cx="8229600" cy="82899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д) информирование работников торгового объекта о требованиях к антитеррористической защищенности торгового объекта и содержании организационно-распорядительных документов в отношении пропускного и внутриобъектового режимов (при их установлении) на торговом объекте (территории).</a:t>
          </a:r>
          <a:endParaRPr lang="ru-RU" sz="1400" b="0" i="0" u="none" kern="1200" dirty="0"/>
        </a:p>
      </dsp:txBody>
      <dsp:txXfrm>
        <a:off x="40468" y="4138172"/>
        <a:ext cx="8148664" cy="74805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1937005"/>
          <a:ext cx="8229600" cy="1055196"/>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Инженерная защита торгового объекта (территории) осуществляется в соответствии с Федеральным </a:t>
          </a:r>
          <a:r>
            <a:rPr lang="ru-RU" sz="1400" b="0" i="0" kern="1200" dirty="0" smtClean="0"/>
            <a:t>законом</a:t>
          </a:r>
          <a:r>
            <a:rPr lang="ru-RU" sz="1400" b="0" i="0" u="none" kern="1200" dirty="0" smtClean="0"/>
            <a:t> «Технический регламент о безопасности зданий и сооружений» на всех этапах их функционирования (проектирование (включая изыскания), строительство, монтаж, наладка, эксплуатация, реконструкция и капитальный ремонт).</a:t>
          </a:r>
          <a:endParaRPr lang="ru-RU" sz="1400" kern="1200" dirty="0"/>
        </a:p>
      </dsp:txBody>
      <dsp:txXfrm>
        <a:off x="51510" y="1988515"/>
        <a:ext cx="8126580" cy="95217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33589"/>
          <a:ext cx="8229600" cy="97402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1" u="sng" kern="1200" dirty="0" smtClean="0"/>
            <a:t>Торговый объект (территория) независимо от его категории оборудуется:</a:t>
          </a:r>
          <a:endParaRPr lang="ru-RU" sz="1400" kern="1200" dirty="0"/>
        </a:p>
      </dsp:txBody>
      <dsp:txXfrm>
        <a:off x="47548" y="81137"/>
        <a:ext cx="8134504" cy="878931"/>
      </dsp:txXfrm>
    </dsp:sp>
    <dsp:sp modelId="{78A89F1A-CB48-43E5-B9F4-46DEAFDE5866}">
      <dsp:nvSpPr>
        <dsp:cNvPr id="0" name=""/>
        <dsp:cNvSpPr/>
      </dsp:nvSpPr>
      <dsp:spPr>
        <a:xfrm>
          <a:off x="0" y="1180417"/>
          <a:ext cx="8229600" cy="11232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smtClean="0"/>
            <a:t>а) системой видеонаблюдения;</a:t>
          </a:r>
          <a:endParaRPr lang="ru-RU" sz="1400" b="0" i="0" u="none" kern="1200"/>
        </a:p>
      </dsp:txBody>
      <dsp:txXfrm>
        <a:off x="54830" y="1235247"/>
        <a:ext cx="8119940" cy="1013540"/>
      </dsp:txXfrm>
    </dsp:sp>
    <dsp:sp modelId="{2F0A8789-D85C-47A1-A312-AE4C631599FA}">
      <dsp:nvSpPr>
        <dsp:cNvPr id="0" name=""/>
        <dsp:cNvSpPr/>
      </dsp:nvSpPr>
      <dsp:spPr>
        <a:xfrm>
          <a:off x="0" y="2476417"/>
          <a:ext cx="8229600" cy="11232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smtClean="0"/>
            <a:t>б) системой оповещения и управления эвакуацией;</a:t>
          </a:r>
          <a:endParaRPr lang="ru-RU" sz="1400" b="0" i="0" u="none" kern="1200"/>
        </a:p>
      </dsp:txBody>
      <dsp:txXfrm>
        <a:off x="54830" y="2531247"/>
        <a:ext cx="8119940" cy="1013540"/>
      </dsp:txXfrm>
    </dsp:sp>
    <dsp:sp modelId="{54E80A65-5E03-4186-913C-E2557DB91ECE}">
      <dsp:nvSpPr>
        <dsp:cNvPr id="0" name=""/>
        <dsp:cNvSpPr/>
      </dsp:nvSpPr>
      <dsp:spPr>
        <a:xfrm>
          <a:off x="0" y="3772417"/>
          <a:ext cx="8229600" cy="11232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системой освещения.</a:t>
          </a:r>
          <a:endParaRPr lang="ru-RU" sz="1400" b="0" i="0" u="none" kern="1200" dirty="0"/>
        </a:p>
      </dsp:txBody>
      <dsp:txXfrm>
        <a:off x="54830" y="3827247"/>
        <a:ext cx="8119940" cy="1013540"/>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3018"/>
          <a:ext cx="8229600" cy="907079"/>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Система видеонаблюдения с учетом количества устанавливаемых видеокамер и мест их размещения должна обеспечивать непрерывное видеонаблюдение за состоянием обстановки на территории торгового объекта (территории), архивирование и хранение данных.</a:t>
          </a:r>
          <a:endParaRPr lang="ru-RU" sz="1400" i="0" kern="1200" dirty="0"/>
        </a:p>
      </dsp:txBody>
      <dsp:txXfrm>
        <a:off x="44280" y="47298"/>
        <a:ext cx="8141040" cy="818519"/>
      </dsp:txXfrm>
    </dsp:sp>
    <dsp:sp modelId="{FD559D89-04AE-4AF0-AB4B-D2CA14F2076C}">
      <dsp:nvSpPr>
        <dsp:cNvPr id="0" name=""/>
        <dsp:cNvSpPr/>
      </dsp:nvSpPr>
      <dsp:spPr>
        <a:xfrm>
          <a:off x="0" y="918798"/>
          <a:ext cx="8229600" cy="1045998"/>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Система оповещения на торговом объекте должна обеспечивать оперативное информирование людей об угрозе совершения или о совершении на торговом объекте (территории) террористического акта.</a:t>
          </a:r>
          <a:endParaRPr lang="ru-RU" sz="1400" b="0" i="0" u="none" kern="1200" dirty="0"/>
        </a:p>
      </dsp:txBody>
      <dsp:txXfrm>
        <a:off x="51061" y="969859"/>
        <a:ext cx="8127478" cy="943876"/>
      </dsp:txXfrm>
    </dsp:sp>
    <dsp:sp modelId="{15E49D89-2264-4C20-A2C9-D7ACCF5190F4}">
      <dsp:nvSpPr>
        <dsp:cNvPr id="0" name=""/>
        <dsp:cNvSpPr/>
      </dsp:nvSpPr>
      <dsp:spPr>
        <a:xfrm>
          <a:off x="0" y="1973496"/>
          <a:ext cx="8229600" cy="660558"/>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Количество оповещателей и их мощность должны обеспечивать необходимую слышимость на всей территории торгового объекта (территории).</a:t>
          </a:r>
          <a:endParaRPr lang="ru-RU" sz="1400" b="0" i="0" u="none" kern="1200" dirty="0"/>
        </a:p>
      </dsp:txBody>
      <dsp:txXfrm>
        <a:off x="32246" y="2005742"/>
        <a:ext cx="8165108" cy="596066"/>
      </dsp:txXfrm>
    </dsp:sp>
    <dsp:sp modelId="{2BE615AA-2955-45C2-9919-3764AF2F30B1}">
      <dsp:nvSpPr>
        <dsp:cNvPr id="0" name=""/>
        <dsp:cNvSpPr/>
      </dsp:nvSpPr>
      <dsp:spPr>
        <a:xfrm>
          <a:off x="0" y="2642754"/>
          <a:ext cx="8229600" cy="143102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Торговый объект (территория) независимо от его категории оборудуется информационными стендами (табло), содержащими схему эвакуации при возникновении чрезвычайных ситуаций, номера телефонов соответствующих должностных лиц, ответственных за антитеррористическую защиту торгового объекта (территории), номера телефонов аварийно-спасательных служб, правоохранительных органов и органов безопасности.</a:t>
          </a:r>
          <a:endParaRPr lang="ru-RU" sz="1400" b="0" i="0" u="none" kern="1200" dirty="0"/>
        </a:p>
      </dsp:txBody>
      <dsp:txXfrm>
        <a:off x="69857" y="2712611"/>
        <a:ext cx="8089886" cy="1291306"/>
      </dsp:txXfrm>
    </dsp:sp>
    <dsp:sp modelId="{19FF9D79-49F4-402F-9537-BBF2F6F096AD}">
      <dsp:nvSpPr>
        <dsp:cNvPr id="0" name=""/>
        <dsp:cNvSpPr/>
      </dsp:nvSpPr>
      <dsp:spPr>
        <a:xfrm>
          <a:off x="0" y="4082475"/>
          <a:ext cx="8229600" cy="84371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Пути эвакуации на торговом объекте (территории) должны быть свободны для перемещения людей и транспортных средств.</a:t>
          </a:r>
          <a:endParaRPr lang="ru-RU" sz="1400" b="0" i="0" u="none" kern="1200" dirty="0"/>
        </a:p>
      </dsp:txBody>
      <dsp:txXfrm>
        <a:off x="41187" y="4123662"/>
        <a:ext cx="8147226" cy="761339"/>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230495"/>
          <a:ext cx="8229600" cy="1128057"/>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 целях обеспечения антитеррористической защищенности торгового объекта (территории) первой или второй категории правообладателем торгового объекта (территории) организуется его физическая охрана.</a:t>
          </a:r>
          <a:endParaRPr lang="ru-RU" sz="1400" i="0" u="none" kern="1200" dirty="0"/>
        </a:p>
      </dsp:txBody>
      <dsp:txXfrm>
        <a:off x="55067" y="285562"/>
        <a:ext cx="8119466" cy="1017923"/>
      </dsp:txXfrm>
    </dsp:sp>
    <dsp:sp modelId="{25E3A26F-7699-41AC-AD25-F64948FE363E}">
      <dsp:nvSpPr>
        <dsp:cNvPr id="0" name=""/>
        <dsp:cNvSpPr/>
      </dsp:nvSpPr>
      <dsp:spPr>
        <a:xfrm>
          <a:off x="0" y="1357309"/>
          <a:ext cx="8229600" cy="1030582"/>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К обеспечению физической охраны торгового объекта (территории) привлекаются специализированные организации в порядке, установленном законодательством Российской Федерации.</a:t>
          </a:r>
          <a:endParaRPr lang="ru-RU" sz="1400" b="0" i="0" u="none" kern="1200" dirty="0"/>
        </a:p>
      </dsp:txBody>
      <dsp:txXfrm>
        <a:off x="50309" y="1407618"/>
        <a:ext cx="8128982" cy="929964"/>
      </dsp:txXfrm>
    </dsp:sp>
    <dsp:sp modelId="{8AA397FE-BD83-4D4B-AFF4-452E4B915460}">
      <dsp:nvSpPr>
        <dsp:cNvPr id="0" name=""/>
        <dsp:cNvSpPr/>
      </dsp:nvSpPr>
      <dsp:spPr>
        <a:xfrm>
          <a:off x="0" y="2469775"/>
          <a:ext cx="8229600" cy="887794"/>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Торговый объект (территория) первой категории оборудуется кнопками экстренного вызова (тревожной сигнализации) подразделения вневедомственной охраны войск национальной гвардии Российской Федерации и (или) подразделения физической охраны.</a:t>
          </a:r>
          <a:endParaRPr lang="ru-RU" sz="1400" b="0" i="0" u="none" kern="1200" dirty="0"/>
        </a:p>
      </dsp:txBody>
      <dsp:txXfrm>
        <a:off x="43339" y="2513114"/>
        <a:ext cx="8142922" cy="801116"/>
      </dsp:txXfrm>
    </dsp:sp>
    <dsp:sp modelId="{32CA1B4A-3CCE-4237-81F6-3B6C5D6FC0BA}">
      <dsp:nvSpPr>
        <dsp:cNvPr id="0" name=""/>
        <dsp:cNvSpPr/>
      </dsp:nvSpPr>
      <dsp:spPr>
        <a:xfrm>
          <a:off x="0" y="3397889"/>
          <a:ext cx="8229600" cy="1300822"/>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При получении информации об угрозе совершения террористического акта для своевременного и адекватного реагирования на возникающие террористические угрозы и предупреждения совершения террористического акта на торговом объекте (территории) осуществляются мероприятия по усилению соответствующего режима противодействия терроризму.</a:t>
          </a:r>
          <a:endParaRPr lang="ru-RU" sz="1400" b="0" i="0" u="none" kern="1200" dirty="0"/>
        </a:p>
      </dsp:txBody>
      <dsp:txXfrm>
        <a:off x="63501" y="3461390"/>
        <a:ext cx="8102598" cy="1173820"/>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118058"/>
          <a:ext cx="8229600" cy="469309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100000"/>
            </a:lnSpc>
            <a:spcBef>
              <a:spcPct val="0"/>
            </a:spcBef>
            <a:spcAft>
              <a:spcPct val="35000"/>
            </a:spcAft>
          </a:pPr>
          <a:r>
            <a:rPr lang="ru-RU" sz="1400" b="0" i="0" u="none" kern="1200" dirty="0" smtClean="0"/>
            <a:t>При обнаружении угрозы совершения террористического акта на торговом объекте (территории), получении информации (в том числе анонимной) об угрозе совершения террористического акта на торговом объекте (территории) или совершении террористического акта на торговом объекте (территории) руководитель объекта (лицо, его замещающее) либо уполномоченное им лицо незамедлительно информирует об этом любыми доступными средствами связи территориальный орган безопасности, территориальный орган Министерства внутренних дел Российской Федерации, территориальный орган Федеральной службы войск национальной гвардии Российской Федерации и территориальный орган Министерства Российской Федерации по делам гражданской обороны, чрезвычайным ситуациям и ликвидации последствий стихийных бедствий по месту нахождения торгового объекта (территории), а также правообладателя торгового объекта (территории), уполномоченный орган субъекта Российской Федерации и администрацию муниципального образования.</a:t>
          </a:r>
          <a:endParaRPr lang="ru-RU" sz="1400" i="0" u="none" kern="1200" dirty="0"/>
        </a:p>
      </dsp:txBody>
      <dsp:txXfrm>
        <a:off x="229098" y="347156"/>
        <a:ext cx="7771404" cy="423489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826338-F72A-4C7C-A77E-66A37394E030}">
      <dsp:nvSpPr>
        <dsp:cNvPr id="0" name=""/>
        <dsp:cNvSpPr/>
      </dsp:nvSpPr>
      <dsp:spPr>
        <a:xfrm>
          <a:off x="349695" y="133650"/>
          <a:ext cx="3438573" cy="1776076"/>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i="1" u="sng" kern="1200" dirty="0" smtClean="0"/>
            <a:t>Физические лица</a:t>
          </a:r>
          <a:endParaRPr lang="ru-RU" sz="1300" u="none" kern="1200" dirty="0" smtClean="0"/>
        </a:p>
        <a:p>
          <a:pPr lvl="0" algn="ctr" defTabSz="577850" rtl="0">
            <a:lnSpc>
              <a:spcPct val="90000"/>
            </a:lnSpc>
            <a:spcBef>
              <a:spcPct val="0"/>
            </a:spcBef>
            <a:spcAft>
              <a:spcPct val="35000"/>
            </a:spcAft>
          </a:pPr>
          <a:r>
            <a:rPr lang="ru-RU" sz="1300" b="1" i="1" u="none" kern="1200" dirty="0" smtClean="0"/>
            <a:t>-</a:t>
          </a:r>
          <a:r>
            <a:rPr lang="ru-RU" sz="1300" b="0" i="0" u="none" kern="1200" dirty="0" smtClean="0"/>
            <a:t> осуществляющие предпринимательскую деятельность без образования юр. лица;</a:t>
          </a:r>
        </a:p>
        <a:p>
          <a:pPr lvl="0" algn="ctr" defTabSz="577850" rtl="0">
            <a:lnSpc>
              <a:spcPct val="90000"/>
            </a:lnSpc>
            <a:spcBef>
              <a:spcPct val="0"/>
            </a:spcBef>
            <a:spcAft>
              <a:spcPct val="35000"/>
            </a:spcAft>
          </a:pPr>
          <a:r>
            <a:rPr lang="ru-RU" sz="1300" b="0" i="0" u="none" kern="1200" dirty="0" smtClean="0"/>
            <a:t>- либо использующие принадлежащее им имущество в социальных, благотворительных, культурных, образовательных или иных общественно полезных целях, не связанных с извлечением прибыли</a:t>
          </a:r>
          <a:endParaRPr lang="ru-RU" sz="1300" kern="1200" dirty="0"/>
        </a:p>
      </dsp:txBody>
      <dsp:txXfrm>
        <a:off x="349695" y="133650"/>
        <a:ext cx="3438573" cy="1776076"/>
      </dsp:txXfrm>
    </dsp:sp>
    <dsp:sp modelId="{3A9530C3-73AF-4F39-BF97-4DCCF02CE307}">
      <dsp:nvSpPr>
        <dsp:cNvPr id="0" name=""/>
        <dsp:cNvSpPr/>
      </dsp:nvSpPr>
      <dsp:spPr>
        <a:xfrm>
          <a:off x="4379617" y="133650"/>
          <a:ext cx="3429557" cy="1776076"/>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i="1" u="sng" kern="1200" dirty="0" smtClean="0"/>
            <a:t>Юридические лица</a:t>
          </a:r>
          <a:endParaRPr lang="ru-RU" sz="1300" kern="1200" dirty="0"/>
        </a:p>
      </dsp:txBody>
      <dsp:txXfrm>
        <a:off x="4379617" y="133650"/>
        <a:ext cx="3429557" cy="1776076"/>
      </dsp:txXfrm>
    </dsp:sp>
    <dsp:sp modelId="{4E237FE1-C850-4753-9347-1A9664B95C95}">
      <dsp:nvSpPr>
        <dsp:cNvPr id="0" name=""/>
        <dsp:cNvSpPr/>
      </dsp:nvSpPr>
      <dsp:spPr>
        <a:xfrm>
          <a:off x="341062" y="2110851"/>
          <a:ext cx="3438520" cy="1586448"/>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1" u="none" kern="1200" dirty="0" smtClean="0"/>
            <a:t>выполняют требования к антитеррористической защищенности объектов (территорий), используемых для осуществления указанных видов деятельности и находящихся в их собственности или принадлежащих им на ином законном основании.</a:t>
          </a:r>
          <a:endParaRPr lang="ru-RU" sz="1300" kern="1200" dirty="0"/>
        </a:p>
      </dsp:txBody>
      <dsp:txXfrm>
        <a:off x="341062" y="2110851"/>
        <a:ext cx="3438520" cy="1586448"/>
      </dsp:txXfrm>
    </dsp:sp>
    <dsp:sp modelId="{52D3DE27-408B-4EE7-9BF2-672DF25ABDA5}">
      <dsp:nvSpPr>
        <dsp:cNvPr id="0" name=""/>
        <dsp:cNvSpPr/>
      </dsp:nvSpPr>
      <dsp:spPr>
        <a:xfrm>
          <a:off x="4379631" y="2110851"/>
          <a:ext cx="3446823" cy="1586448"/>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0" i="1" u="none" kern="1200" dirty="0" smtClean="0"/>
            <a:t>обеспечивают выполнение  требований к антитеррористической защищенности объектов, находящихся в их собственности или принадлежащих им на ином законном основании.</a:t>
          </a:r>
          <a:endParaRPr lang="ru-RU" sz="1300" kern="1200" dirty="0"/>
        </a:p>
      </dsp:txBody>
      <dsp:txXfrm>
        <a:off x="4379631" y="2110851"/>
        <a:ext cx="3446823" cy="1586448"/>
      </dsp:txXfrm>
    </dsp:sp>
    <dsp:sp modelId="{2D54F028-0D5E-4C82-8579-06E4AE329B85}">
      <dsp:nvSpPr>
        <dsp:cNvPr id="0" name=""/>
        <dsp:cNvSpPr/>
      </dsp:nvSpPr>
      <dsp:spPr>
        <a:xfrm>
          <a:off x="341062" y="3832206"/>
          <a:ext cx="7547474" cy="1072074"/>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rtl="0">
            <a:lnSpc>
              <a:spcPct val="90000"/>
            </a:lnSpc>
            <a:spcBef>
              <a:spcPct val="0"/>
            </a:spcBef>
            <a:spcAft>
              <a:spcPct val="35000"/>
            </a:spcAft>
          </a:pPr>
          <a:r>
            <a:rPr lang="ru-RU" sz="1300" b="1" i="1" kern="1200" dirty="0" smtClean="0"/>
            <a:t>Антитеррористическая защищенность объекта (территории)</a:t>
          </a:r>
          <a:r>
            <a:rPr lang="ru-RU" sz="1300" kern="1200" dirty="0" smtClean="0"/>
            <a:t> - состояние защищенности здания, строения, сооружения, иного объекта места массового пребывания людей, препятствующее совершению террористического акта.</a:t>
          </a:r>
          <a:br>
            <a:rPr lang="ru-RU" sz="1300" kern="1200" dirty="0" smtClean="0"/>
          </a:br>
          <a:r>
            <a:rPr lang="ru-RU" sz="1300" kern="1200" dirty="0" smtClean="0"/>
            <a:t>При этом под местом массового пребывания людей понимается территория  (место) общего пользования, на котором при определенных условиях </a:t>
          </a:r>
          <a:r>
            <a:rPr lang="ru-RU" sz="1300" b="1" kern="1200" dirty="0" smtClean="0"/>
            <a:t>может одновременно находиться </a:t>
          </a:r>
          <a:r>
            <a:rPr lang="ru-RU" sz="1300" b="1" i="1" kern="1200" dirty="0" smtClean="0"/>
            <a:t>более пятидесяти человек.</a:t>
          </a:r>
          <a:endParaRPr lang="ru-RU" sz="1300" kern="1200" dirty="0"/>
        </a:p>
      </dsp:txBody>
      <dsp:txXfrm>
        <a:off x="341062" y="3832206"/>
        <a:ext cx="7547474" cy="1072074"/>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FCB2B61-6AE2-4CEE-BBAD-A94DE5C171E4}">
      <dsp:nvSpPr>
        <dsp:cNvPr id="0" name=""/>
        <dsp:cNvSpPr/>
      </dsp:nvSpPr>
      <dsp:spPr>
        <a:xfrm>
          <a:off x="0" y="0"/>
          <a:ext cx="8227590" cy="76664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При передаче информации с помощью средств связи лицо, передающее информацию, сообщает:</a:t>
          </a:r>
          <a:endParaRPr lang="ru-RU" sz="1400" kern="1200" dirty="0"/>
        </a:p>
      </dsp:txBody>
      <dsp:txXfrm>
        <a:off x="22454" y="22454"/>
        <a:ext cx="8182682" cy="721732"/>
      </dsp:txXfrm>
    </dsp:sp>
    <dsp:sp modelId="{F810BC23-1BAE-4136-BC5C-A8C69F9D7383}">
      <dsp:nvSpPr>
        <dsp:cNvPr id="0" name=""/>
        <dsp:cNvSpPr/>
      </dsp:nvSpPr>
      <dsp:spPr>
        <a:xfrm>
          <a:off x="822759" y="766640"/>
          <a:ext cx="720273" cy="528236"/>
        </a:xfrm>
        <a:custGeom>
          <a:avLst/>
          <a:gdLst/>
          <a:ahLst/>
          <a:cxnLst/>
          <a:rect l="0" t="0" r="0" b="0"/>
          <a:pathLst>
            <a:path>
              <a:moveTo>
                <a:pt x="0" y="0"/>
              </a:moveTo>
              <a:lnTo>
                <a:pt x="0" y="528236"/>
              </a:lnTo>
              <a:lnTo>
                <a:pt x="720273" y="52823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C76C8F-F7FA-42E6-B08F-5ADE00D09C32}">
      <dsp:nvSpPr>
        <dsp:cNvPr id="0" name=""/>
        <dsp:cNvSpPr/>
      </dsp:nvSpPr>
      <dsp:spPr>
        <a:xfrm>
          <a:off x="1543032" y="1000117"/>
          <a:ext cx="6582072" cy="58952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а) свои фамилию, имя, отчество и должность;</a:t>
          </a:r>
          <a:endParaRPr lang="ru-RU" sz="1400" kern="1200" dirty="0"/>
        </a:p>
      </dsp:txBody>
      <dsp:txXfrm>
        <a:off x="1560298" y="1017383"/>
        <a:ext cx="6547540" cy="554989"/>
      </dsp:txXfrm>
    </dsp:sp>
    <dsp:sp modelId="{64353747-283E-49BE-AD67-A5479F1675FA}">
      <dsp:nvSpPr>
        <dsp:cNvPr id="0" name=""/>
        <dsp:cNvSpPr/>
      </dsp:nvSpPr>
      <dsp:spPr>
        <a:xfrm>
          <a:off x="822759" y="766640"/>
          <a:ext cx="720273" cy="1220035"/>
        </a:xfrm>
        <a:custGeom>
          <a:avLst/>
          <a:gdLst/>
          <a:ahLst/>
          <a:cxnLst/>
          <a:rect l="0" t="0" r="0" b="0"/>
          <a:pathLst>
            <a:path>
              <a:moveTo>
                <a:pt x="0" y="0"/>
              </a:moveTo>
              <a:lnTo>
                <a:pt x="0" y="1220035"/>
              </a:lnTo>
              <a:lnTo>
                <a:pt x="720273" y="12200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E5F43C-9930-47AB-B70E-3D01194FDF23}">
      <dsp:nvSpPr>
        <dsp:cNvPr id="0" name=""/>
        <dsp:cNvSpPr/>
      </dsp:nvSpPr>
      <dsp:spPr>
        <a:xfrm>
          <a:off x="1543032" y="1641060"/>
          <a:ext cx="6582072" cy="69123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б) наименование торгового объекта (территории) и его точный адрес;</a:t>
          </a:r>
          <a:endParaRPr lang="ru-RU" sz="1400" kern="1200" dirty="0"/>
        </a:p>
      </dsp:txBody>
      <dsp:txXfrm>
        <a:off x="1563277" y="1661305"/>
        <a:ext cx="6541582" cy="650740"/>
      </dsp:txXfrm>
    </dsp:sp>
    <dsp:sp modelId="{B4358369-27E5-45C7-AC31-E54A30A73D39}">
      <dsp:nvSpPr>
        <dsp:cNvPr id="0" name=""/>
        <dsp:cNvSpPr/>
      </dsp:nvSpPr>
      <dsp:spPr>
        <a:xfrm>
          <a:off x="822759" y="766640"/>
          <a:ext cx="717831" cy="2004552"/>
        </a:xfrm>
        <a:custGeom>
          <a:avLst/>
          <a:gdLst/>
          <a:ahLst/>
          <a:cxnLst/>
          <a:rect l="0" t="0" r="0" b="0"/>
          <a:pathLst>
            <a:path>
              <a:moveTo>
                <a:pt x="0" y="0"/>
              </a:moveTo>
              <a:lnTo>
                <a:pt x="0" y="2004552"/>
              </a:lnTo>
              <a:lnTo>
                <a:pt x="717831" y="200455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025CAD0-0AC4-43D7-9D05-F534FF76F2D7}">
      <dsp:nvSpPr>
        <dsp:cNvPr id="0" name=""/>
        <dsp:cNvSpPr/>
      </dsp:nvSpPr>
      <dsp:spPr>
        <a:xfrm>
          <a:off x="1540590" y="2380589"/>
          <a:ext cx="6582072" cy="78120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в) дату и время обнаружения угрозы совершения теракта, получения информации об угрозе совершения теракта или совершения теракта;</a:t>
          </a:r>
          <a:endParaRPr lang="ru-RU" sz="1400" kern="1200" dirty="0"/>
        </a:p>
      </dsp:txBody>
      <dsp:txXfrm>
        <a:off x="1563471" y="2403470"/>
        <a:ext cx="6536310" cy="735445"/>
      </dsp:txXfrm>
    </dsp:sp>
    <dsp:sp modelId="{E8174552-16DB-4DFD-A0C0-AE1DCDB042DB}">
      <dsp:nvSpPr>
        <dsp:cNvPr id="0" name=""/>
        <dsp:cNvSpPr/>
      </dsp:nvSpPr>
      <dsp:spPr>
        <a:xfrm>
          <a:off x="822759" y="766640"/>
          <a:ext cx="717831" cy="2778057"/>
        </a:xfrm>
        <a:custGeom>
          <a:avLst/>
          <a:gdLst/>
          <a:ahLst/>
          <a:cxnLst/>
          <a:rect l="0" t="0" r="0" b="0"/>
          <a:pathLst>
            <a:path>
              <a:moveTo>
                <a:pt x="0" y="0"/>
              </a:moveTo>
              <a:lnTo>
                <a:pt x="0" y="2778057"/>
              </a:lnTo>
              <a:lnTo>
                <a:pt x="717831" y="277805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153863-0BDB-4867-94F7-A8700488659A}">
      <dsp:nvSpPr>
        <dsp:cNvPr id="0" name=""/>
        <dsp:cNvSpPr/>
      </dsp:nvSpPr>
      <dsp:spPr>
        <a:xfrm>
          <a:off x="1540590" y="3221576"/>
          <a:ext cx="6582072" cy="646242"/>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г) количество находящихся на торговом объекте (территории) людей;</a:t>
          </a:r>
          <a:endParaRPr lang="ru-RU" sz="1400" kern="1200" dirty="0"/>
        </a:p>
      </dsp:txBody>
      <dsp:txXfrm>
        <a:off x="1559518" y="3240504"/>
        <a:ext cx="6544216" cy="608386"/>
      </dsp:txXfrm>
    </dsp:sp>
    <dsp:sp modelId="{C67C97FA-984B-436A-A7EB-EB7E875834A9}">
      <dsp:nvSpPr>
        <dsp:cNvPr id="0" name=""/>
        <dsp:cNvSpPr/>
      </dsp:nvSpPr>
      <dsp:spPr>
        <a:xfrm>
          <a:off x="822759" y="766640"/>
          <a:ext cx="717831" cy="3491171"/>
        </a:xfrm>
        <a:custGeom>
          <a:avLst/>
          <a:gdLst/>
          <a:ahLst/>
          <a:cxnLst/>
          <a:rect l="0" t="0" r="0" b="0"/>
          <a:pathLst>
            <a:path>
              <a:moveTo>
                <a:pt x="0" y="0"/>
              </a:moveTo>
              <a:lnTo>
                <a:pt x="0" y="3491171"/>
              </a:lnTo>
              <a:lnTo>
                <a:pt x="717831" y="34911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5F446-9932-4A49-9770-FF00A7C0353A}">
      <dsp:nvSpPr>
        <dsp:cNvPr id="0" name=""/>
        <dsp:cNvSpPr/>
      </dsp:nvSpPr>
      <dsp:spPr>
        <a:xfrm>
          <a:off x="1540590" y="3925076"/>
          <a:ext cx="6582072" cy="6654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д) другие значимые сведения по запросу правоохранительных органов.</a:t>
          </a:r>
          <a:endParaRPr lang="ru-RU" sz="1400" kern="1200" dirty="0"/>
        </a:p>
      </dsp:txBody>
      <dsp:txXfrm>
        <a:off x="1560081" y="3944567"/>
        <a:ext cx="6543090" cy="626488"/>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1148946"/>
          <a:ext cx="8229600" cy="122731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100000"/>
            </a:lnSpc>
            <a:spcBef>
              <a:spcPct val="0"/>
            </a:spcBef>
            <a:spcAft>
              <a:spcPct val="35000"/>
            </a:spcAft>
          </a:pPr>
          <a:r>
            <a:rPr lang="ru-RU" sz="1400" b="0" i="0" u="none" kern="1200" dirty="0" smtClean="0"/>
            <a:t>Лицо, передавшее информацию об угрозе совершения или о совершении террористического акта, фиксирует фамилию, имя, отчество, должность лица, принявшего информацию, а также дату и время ее передачи.</a:t>
          </a:r>
          <a:endParaRPr lang="ru-RU" sz="1400" kern="1200" dirty="0"/>
        </a:p>
      </dsp:txBody>
      <dsp:txXfrm>
        <a:off x="59912" y="1208858"/>
        <a:ext cx="8109776" cy="1107489"/>
      </dsp:txXfrm>
    </dsp:sp>
    <dsp:sp modelId="{469270D4-5365-4C6F-9704-BCB8F86B6714}">
      <dsp:nvSpPr>
        <dsp:cNvPr id="0" name=""/>
        <dsp:cNvSpPr/>
      </dsp:nvSpPr>
      <dsp:spPr>
        <a:xfrm>
          <a:off x="0" y="2563460"/>
          <a:ext cx="8229600" cy="121680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При направлении такой информации с использованием средств факсимильной связи лицо, передающее информацию, удостоверяет сообщение своей подписью.</a:t>
          </a:r>
          <a:endParaRPr lang="ru-RU" sz="1400" b="0" i="0" u="none" kern="1200" dirty="0"/>
        </a:p>
      </dsp:txBody>
      <dsp:txXfrm>
        <a:off x="59399" y="2622859"/>
        <a:ext cx="8110802" cy="1098002"/>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5FF1FC-9933-4663-B309-5F68572BFBB7}">
      <dsp:nvSpPr>
        <dsp:cNvPr id="0" name=""/>
        <dsp:cNvSpPr/>
      </dsp:nvSpPr>
      <dsp:spPr>
        <a:xfrm>
          <a:off x="1825" y="254092"/>
          <a:ext cx="8225948" cy="698189"/>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17780" rIns="26670" bIns="17780" numCol="1" spcCol="1270" anchor="ctr" anchorCtr="0">
          <a:noAutofit/>
        </a:bodyPr>
        <a:lstStyle/>
        <a:p>
          <a:pPr lvl="0" algn="ctr" defTabSz="622300" rtl="0">
            <a:lnSpc>
              <a:spcPct val="100000"/>
            </a:lnSpc>
            <a:spcBef>
              <a:spcPct val="0"/>
            </a:spcBef>
            <a:spcAft>
              <a:spcPct val="35000"/>
            </a:spcAft>
          </a:pPr>
          <a:r>
            <a:rPr lang="ru-RU" sz="1400" b="0" i="0" u="none" kern="1200" dirty="0" smtClean="0"/>
            <a:t>При обнаружении угрозы совершения теракта на торговом объекте (территории), получении информации об угрозе совершения или о совершении теракта руководитель объекта обеспечивает:</a:t>
          </a:r>
          <a:endParaRPr lang="ru-RU" sz="1400" kern="1200" dirty="0"/>
        </a:p>
      </dsp:txBody>
      <dsp:txXfrm>
        <a:off x="22274" y="274541"/>
        <a:ext cx="8185050" cy="657291"/>
      </dsp:txXfrm>
    </dsp:sp>
    <dsp:sp modelId="{25265F50-79C6-4F33-83CE-DABF7C5ACDEF}">
      <dsp:nvSpPr>
        <dsp:cNvPr id="0" name=""/>
        <dsp:cNvSpPr/>
      </dsp:nvSpPr>
      <dsp:spPr>
        <a:xfrm>
          <a:off x="824420" y="952282"/>
          <a:ext cx="822594" cy="611258"/>
        </a:xfrm>
        <a:custGeom>
          <a:avLst/>
          <a:gdLst/>
          <a:ahLst/>
          <a:cxnLst/>
          <a:rect l="0" t="0" r="0" b="0"/>
          <a:pathLst>
            <a:path>
              <a:moveTo>
                <a:pt x="0" y="0"/>
              </a:moveTo>
              <a:lnTo>
                <a:pt x="0" y="611258"/>
              </a:lnTo>
              <a:lnTo>
                <a:pt x="822594" y="61125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D5DCF2B-5447-4164-9F29-01D4DF0E2D74}">
      <dsp:nvSpPr>
        <dsp:cNvPr id="0" name=""/>
        <dsp:cNvSpPr/>
      </dsp:nvSpPr>
      <dsp:spPr>
        <a:xfrm>
          <a:off x="1647015" y="1126829"/>
          <a:ext cx="6580758" cy="87342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а) осуществление мероприятий по усилению противодействия терроризму в целях своевременного и адекватного реагирования на возникающие террористические угрозы предупреждения совершения терактов, направленных против торгового объекта (территории);</a:t>
          </a:r>
          <a:endParaRPr lang="ru-RU" sz="1400" b="0" i="0" u="none" kern="1200" dirty="0"/>
        </a:p>
      </dsp:txBody>
      <dsp:txXfrm>
        <a:off x="1672597" y="1152411"/>
        <a:ext cx="6529594" cy="822257"/>
      </dsp:txXfrm>
    </dsp:sp>
    <dsp:sp modelId="{B82DF45F-BE69-4190-9617-3D61FA5036E4}">
      <dsp:nvSpPr>
        <dsp:cNvPr id="0" name=""/>
        <dsp:cNvSpPr/>
      </dsp:nvSpPr>
      <dsp:spPr>
        <a:xfrm>
          <a:off x="824420" y="952282"/>
          <a:ext cx="822594" cy="1475264"/>
        </a:xfrm>
        <a:custGeom>
          <a:avLst/>
          <a:gdLst/>
          <a:ahLst/>
          <a:cxnLst/>
          <a:rect l="0" t="0" r="0" b="0"/>
          <a:pathLst>
            <a:path>
              <a:moveTo>
                <a:pt x="0" y="0"/>
              </a:moveTo>
              <a:lnTo>
                <a:pt x="0" y="1475264"/>
              </a:lnTo>
              <a:lnTo>
                <a:pt x="822594" y="147526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39BA62-CA18-4182-A0AA-1DE29D9657F7}">
      <dsp:nvSpPr>
        <dsp:cNvPr id="0" name=""/>
        <dsp:cNvSpPr/>
      </dsp:nvSpPr>
      <dsp:spPr>
        <a:xfrm>
          <a:off x="1647015" y="2174798"/>
          <a:ext cx="6580758" cy="50549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б) оповещение находящихся на торговом объекте (территории) лиц об угрозе совершения или о совершении террористического акта;</a:t>
          </a:r>
          <a:endParaRPr lang="ru-RU" sz="1400" b="0" i="0" u="none" kern="1200" dirty="0"/>
        </a:p>
      </dsp:txBody>
      <dsp:txXfrm>
        <a:off x="1661820" y="2189603"/>
        <a:ext cx="6551148" cy="475886"/>
      </dsp:txXfrm>
    </dsp:sp>
    <dsp:sp modelId="{EDA0AA58-F2BA-48A0-B494-7DAAF63FB9E1}">
      <dsp:nvSpPr>
        <dsp:cNvPr id="0" name=""/>
        <dsp:cNvSpPr/>
      </dsp:nvSpPr>
      <dsp:spPr>
        <a:xfrm>
          <a:off x="824420" y="952282"/>
          <a:ext cx="822594" cy="2098319"/>
        </a:xfrm>
        <a:custGeom>
          <a:avLst/>
          <a:gdLst/>
          <a:ahLst/>
          <a:cxnLst/>
          <a:rect l="0" t="0" r="0" b="0"/>
          <a:pathLst>
            <a:path>
              <a:moveTo>
                <a:pt x="0" y="0"/>
              </a:moveTo>
              <a:lnTo>
                <a:pt x="0" y="2098319"/>
              </a:lnTo>
              <a:lnTo>
                <a:pt x="822594" y="209831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ECEE39-1C5B-4A71-B7A2-8ACFEA270AA1}">
      <dsp:nvSpPr>
        <dsp:cNvPr id="0" name=""/>
        <dsp:cNvSpPr/>
      </dsp:nvSpPr>
      <dsp:spPr>
        <a:xfrm>
          <a:off x="1647015" y="2854842"/>
          <a:ext cx="6580758" cy="391516"/>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в) эвакуацию людей;</a:t>
          </a:r>
          <a:endParaRPr lang="ru-RU" sz="1400" b="0" i="0" u="none" kern="1200" dirty="0"/>
        </a:p>
      </dsp:txBody>
      <dsp:txXfrm>
        <a:off x="1658482" y="2866309"/>
        <a:ext cx="6557824" cy="368582"/>
      </dsp:txXfrm>
    </dsp:sp>
    <dsp:sp modelId="{39F989F7-29E5-4805-8469-85DB19E44366}">
      <dsp:nvSpPr>
        <dsp:cNvPr id="0" name=""/>
        <dsp:cNvSpPr/>
      </dsp:nvSpPr>
      <dsp:spPr>
        <a:xfrm>
          <a:off x="824420" y="952282"/>
          <a:ext cx="822594" cy="2659360"/>
        </a:xfrm>
        <a:custGeom>
          <a:avLst/>
          <a:gdLst/>
          <a:ahLst/>
          <a:cxnLst/>
          <a:rect l="0" t="0" r="0" b="0"/>
          <a:pathLst>
            <a:path>
              <a:moveTo>
                <a:pt x="0" y="0"/>
              </a:moveTo>
              <a:lnTo>
                <a:pt x="0" y="2659360"/>
              </a:lnTo>
              <a:lnTo>
                <a:pt x="822594" y="26593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E6BE56-6870-43F9-B8F7-A03698AC2D04}">
      <dsp:nvSpPr>
        <dsp:cNvPr id="0" name=""/>
        <dsp:cNvSpPr/>
      </dsp:nvSpPr>
      <dsp:spPr>
        <a:xfrm>
          <a:off x="1647015" y="3420907"/>
          <a:ext cx="6580758" cy="381470"/>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г) усиление охраны торгового объекта (территории);</a:t>
          </a:r>
          <a:endParaRPr lang="ru-RU" sz="1400" b="0" i="0" u="none" kern="1200" dirty="0"/>
        </a:p>
      </dsp:txBody>
      <dsp:txXfrm>
        <a:off x="1658188" y="3432080"/>
        <a:ext cx="6558412" cy="359124"/>
      </dsp:txXfrm>
    </dsp:sp>
    <dsp:sp modelId="{79511FB2-0FA6-4F28-A905-68C79B966F8B}">
      <dsp:nvSpPr>
        <dsp:cNvPr id="0" name=""/>
        <dsp:cNvSpPr/>
      </dsp:nvSpPr>
      <dsp:spPr>
        <a:xfrm>
          <a:off x="824420" y="952282"/>
          <a:ext cx="822594" cy="3373737"/>
        </a:xfrm>
        <a:custGeom>
          <a:avLst/>
          <a:gdLst/>
          <a:ahLst/>
          <a:cxnLst/>
          <a:rect l="0" t="0" r="0" b="0"/>
          <a:pathLst>
            <a:path>
              <a:moveTo>
                <a:pt x="0" y="0"/>
              </a:moveTo>
              <a:lnTo>
                <a:pt x="0" y="3373737"/>
              </a:lnTo>
              <a:lnTo>
                <a:pt x="822594" y="33737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C58C269-76C0-46FE-9ADB-FF41DF6D8913}">
      <dsp:nvSpPr>
        <dsp:cNvPr id="0" name=""/>
        <dsp:cNvSpPr/>
      </dsp:nvSpPr>
      <dsp:spPr>
        <a:xfrm>
          <a:off x="1647015" y="3976924"/>
          <a:ext cx="6580758" cy="69818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rtl="0">
            <a:lnSpc>
              <a:spcPct val="90000"/>
            </a:lnSpc>
            <a:spcBef>
              <a:spcPct val="0"/>
            </a:spcBef>
            <a:spcAft>
              <a:spcPct val="35000"/>
            </a:spcAft>
          </a:pPr>
          <a:r>
            <a:rPr lang="ru-RU" sz="1400" b="0" i="0" u="none" kern="1200" dirty="0" smtClean="0"/>
            <a:t>д) организацию доступа на торговый объект (территорию) оперативных подразделений правоохранительных органов и спасательных служб</a:t>
          </a:r>
          <a:endParaRPr lang="ru-RU" sz="1400" b="0" i="0" u="none" kern="1200" dirty="0"/>
        </a:p>
      </dsp:txBody>
      <dsp:txXfrm>
        <a:off x="1667464" y="3997373"/>
        <a:ext cx="6539860" cy="657291"/>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6920FC-CF76-41D8-B001-8DFF6AC57CCE}">
      <dsp:nvSpPr>
        <dsp:cNvPr id="0" name=""/>
        <dsp:cNvSpPr/>
      </dsp:nvSpPr>
      <dsp:spPr>
        <a:xfrm>
          <a:off x="0" y="0"/>
          <a:ext cx="8229600" cy="1330024"/>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0" i="0" u="none" kern="1200" dirty="0" smtClean="0"/>
            <a:t>Контроль за обеспечением антитеррористической защищенности торговых объектов (территорий) и выполнением настоящих требований осуществляется посредством организации и проведения Комитетом промышленности и торговли Волгоградской области плановых и внеплановых проверок торговых объектов (территорий) с докладом результатов Губернатору Волгоградской области.</a:t>
          </a:r>
          <a:endParaRPr lang="ru-RU" sz="1400" b="0" i="0" u="none" kern="1200" dirty="0"/>
        </a:p>
      </dsp:txBody>
      <dsp:txXfrm>
        <a:off x="64926" y="64926"/>
        <a:ext cx="8099748" cy="1200172"/>
      </dsp:txXfrm>
    </dsp:sp>
    <dsp:sp modelId="{0A0FB249-F42B-48C2-9BBE-BAECEFCD2CCD}">
      <dsp:nvSpPr>
        <dsp:cNvPr id="0" name=""/>
        <dsp:cNvSpPr/>
      </dsp:nvSpPr>
      <dsp:spPr>
        <a:xfrm>
          <a:off x="0" y="1352681"/>
          <a:ext cx="8229600" cy="1230005"/>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ru-RU" sz="1400" b="0" i="0" u="none" kern="1200" dirty="0" smtClean="0"/>
            <a:t>Плановая проверка осуществляется один раз в 3 года в соответствии с планом, утвержденным руководителем комитета промышленности и торговли Волгоградской области, и проводится в форме документарного контроля или выездного обследования торгового объекта (территории) на предмет определения состояния его антитеррористической защищенности и выработки мер по устранению выявленных в ходе проведения проверок недостатков.</a:t>
          </a:r>
          <a:endParaRPr lang="ru-RU" sz="1400" b="0" i="0" u="none" kern="1200" dirty="0"/>
        </a:p>
      </dsp:txBody>
      <dsp:txXfrm>
        <a:off x="60044" y="1412725"/>
        <a:ext cx="8109512" cy="1109917"/>
      </dsp:txXfrm>
    </dsp:sp>
    <dsp:sp modelId="{0DB127C0-4EBE-4525-963A-A2DB28E1F918}">
      <dsp:nvSpPr>
        <dsp:cNvPr id="0" name=""/>
        <dsp:cNvSpPr/>
      </dsp:nvSpPr>
      <dsp:spPr>
        <a:xfrm>
          <a:off x="0" y="2573376"/>
          <a:ext cx="8229600" cy="757453"/>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Внеплановые проверки проводятся в форме документарного контроля или выездного обследования торгового объекта (территории).</a:t>
          </a:r>
          <a:endParaRPr lang="ru-RU" sz="1400" b="0" i="0" u="none" kern="1200" dirty="0"/>
        </a:p>
      </dsp:txBody>
      <dsp:txXfrm>
        <a:off x="36976" y="2610352"/>
        <a:ext cx="8155648" cy="683501"/>
      </dsp:txXfrm>
    </dsp:sp>
    <dsp:sp modelId="{B955AC2D-2F81-472A-BB0B-28F3E899DDD8}">
      <dsp:nvSpPr>
        <dsp:cNvPr id="0" name=""/>
        <dsp:cNvSpPr/>
      </dsp:nvSpPr>
      <dsp:spPr>
        <a:xfrm>
          <a:off x="0" y="3336548"/>
          <a:ext cx="8229600" cy="55274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Срок проведения плановых и внеплановых проверок не может превышать 10 рабочих дней.</a:t>
          </a:r>
          <a:endParaRPr lang="ru-RU" sz="1400" b="0" i="0" u="none" kern="1200" dirty="0"/>
        </a:p>
      </dsp:txBody>
      <dsp:txXfrm>
        <a:off x="26983" y="3363531"/>
        <a:ext cx="8175634" cy="498774"/>
      </dsp:txXfrm>
    </dsp:sp>
    <dsp:sp modelId="{A5F476F9-3F32-438B-8C30-98375498C6DD}">
      <dsp:nvSpPr>
        <dsp:cNvPr id="0" name=""/>
        <dsp:cNvSpPr/>
      </dsp:nvSpPr>
      <dsp:spPr>
        <a:xfrm>
          <a:off x="0" y="3895008"/>
          <a:ext cx="8229600" cy="1032290"/>
        </a:xfrm>
        <a:prstGeom prst="round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После проведения проверки в случае выявления нарушений правообладателю торгового объекта (территории) и руководителю комитета промышленности и торговли Волгоградской области направляются предложения о совершенствовании мероприятий по обеспечению антитеррористической защищенности торгового объекта (территории) и устранению выявленных недостатков.</a:t>
          </a:r>
          <a:endParaRPr lang="ru-RU" sz="1400" b="0" i="0" u="none" kern="1200" dirty="0"/>
        </a:p>
      </dsp:txBody>
      <dsp:txXfrm>
        <a:off x="50392" y="3945400"/>
        <a:ext cx="8128816" cy="9315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B31744-D4F3-4045-AD48-B2B61240CB9E}">
      <dsp:nvSpPr>
        <dsp:cNvPr id="0" name=""/>
        <dsp:cNvSpPr/>
      </dsp:nvSpPr>
      <dsp:spPr>
        <a:xfrm>
          <a:off x="328581" y="167"/>
          <a:ext cx="6048852" cy="490142"/>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b="0" kern="1200" dirty="0" smtClean="0"/>
            <a:t>Постановление определяет требования и устанавливает следующее:</a:t>
          </a:r>
          <a:endParaRPr lang="ru-RU" sz="1400" b="0" kern="1200" dirty="0"/>
        </a:p>
      </dsp:txBody>
      <dsp:txXfrm>
        <a:off x="342937" y="14523"/>
        <a:ext cx="6020140" cy="461430"/>
      </dsp:txXfrm>
    </dsp:sp>
    <dsp:sp modelId="{30A36062-2B79-4991-BEDC-7C0A59734ED7}">
      <dsp:nvSpPr>
        <dsp:cNvPr id="0" name=""/>
        <dsp:cNvSpPr/>
      </dsp:nvSpPr>
      <dsp:spPr>
        <a:xfrm>
          <a:off x="933466" y="490310"/>
          <a:ext cx="586565" cy="594018"/>
        </a:xfrm>
        <a:custGeom>
          <a:avLst/>
          <a:gdLst/>
          <a:ahLst/>
          <a:cxnLst/>
          <a:rect l="0" t="0" r="0" b="0"/>
          <a:pathLst>
            <a:path>
              <a:moveTo>
                <a:pt x="0" y="0"/>
              </a:moveTo>
              <a:lnTo>
                <a:pt x="0" y="594018"/>
              </a:lnTo>
              <a:lnTo>
                <a:pt x="586565" y="5940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69A574-1800-4A73-AD3E-A3F0EABF647E}">
      <dsp:nvSpPr>
        <dsp:cNvPr id="0" name=""/>
        <dsp:cNvSpPr/>
      </dsp:nvSpPr>
      <dsp:spPr>
        <a:xfrm>
          <a:off x="1520031" y="742799"/>
          <a:ext cx="6303421" cy="68305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b="0" kern="1200" dirty="0" smtClean="0"/>
            <a:t>комплекс мероприятий, направленных на обеспечение антитеррористической защищенности </a:t>
          </a:r>
          <a:r>
            <a:rPr lang="ru-RU" sz="1400" b="0" i="1" kern="1200" dirty="0" smtClean="0"/>
            <a:t>торговых объектов (территорий</a:t>
          </a:r>
          <a:r>
            <a:rPr lang="ru-RU" sz="1400" b="0" kern="1200" dirty="0" smtClean="0"/>
            <a:t>)</a:t>
          </a:r>
          <a:endParaRPr lang="ru-RU" sz="1400" b="0" kern="1200" dirty="0"/>
        </a:p>
      </dsp:txBody>
      <dsp:txXfrm>
        <a:off x="1540037" y="762805"/>
        <a:ext cx="6263409" cy="643045"/>
      </dsp:txXfrm>
    </dsp:sp>
    <dsp:sp modelId="{E2B46A44-A05A-4BE0-9393-8A43AB937CAE}">
      <dsp:nvSpPr>
        <dsp:cNvPr id="0" name=""/>
        <dsp:cNvSpPr/>
      </dsp:nvSpPr>
      <dsp:spPr>
        <a:xfrm>
          <a:off x="933466" y="490310"/>
          <a:ext cx="586565" cy="1836086"/>
        </a:xfrm>
        <a:custGeom>
          <a:avLst/>
          <a:gdLst/>
          <a:ahLst/>
          <a:cxnLst/>
          <a:rect l="0" t="0" r="0" b="0"/>
          <a:pathLst>
            <a:path>
              <a:moveTo>
                <a:pt x="0" y="0"/>
              </a:moveTo>
              <a:lnTo>
                <a:pt x="0" y="1836086"/>
              </a:lnTo>
              <a:lnTo>
                <a:pt x="586565" y="183608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B0E05D3-2584-4DE4-A1B1-BDE0EC020B67}">
      <dsp:nvSpPr>
        <dsp:cNvPr id="0" name=""/>
        <dsp:cNvSpPr/>
      </dsp:nvSpPr>
      <dsp:spPr>
        <a:xfrm>
          <a:off x="1520031" y="1694509"/>
          <a:ext cx="6315675" cy="126377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b="0" kern="1200" dirty="0" smtClean="0"/>
            <a:t>порядок организации и проведения работ в области обеспечения антитеррористической защищенности торговых объектов (территорий), включая вопросы инженерно-технической укрепленности торговых объектов (территорий), их категорирования, контроля за выполнением настоящих требований и разработки паспорта безопасности торговых объектов (территорий) (далее - паспорт безопасности)</a:t>
          </a:r>
          <a:endParaRPr lang="ru-RU" sz="1400" b="0" kern="1200" dirty="0"/>
        </a:p>
      </dsp:txBody>
      <dsp:txXfrm>
        <a:off x="1557046" y="1731524"/>
        <a:ext cx="6241645" cy="1189744"/>
      </dsp:txXfrm>
    </dsp:sp>
    <dsp:sp modelId="{1C836D8C-FA77-4946-9452-DB7241D5B7E4}">
      <dsp:nvSpPr>
        <dsp:cNvPr id="0" name=""/>
        <dsp:cNvSpPr/>
      </dsp:nvSpPr>
      <dsp:spPr>
        <a:xfrm>
          <a:off x="933466" y="490310"/>
          <a:ext cx="604885" cy="3721454"/>
        </a:xfrm>
        <a:custGeom>
          <a:avLst/>
          <a:gdLst/>
          <a:ahLst/>
          <a:cxnLst/>
          <a:rect l="0" t="0" r="0" b="0"/>
          <a:pathLst>
            <a:path>
              <a:moveTo>
                <a:pt x="0" y="0"/>
              </a:moveTo>
              <a:lnTo>
                <a:pt x="0" y="3721454"/>
              </a:lnTo>
              <a:lnTo>
                <a:pt x="604885" y="372145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DC795C-7F51-4B9D-91B6-C245D935CB1B}">
      <dsp:nvSpPr>
        <dsp:cNvPr id="0" name=""/>
        <dsp:cNvSpPr/>
      </dsp:nvSpPr>
      <dsp:spPr>
        <a:xfrm>
          <a:off x="1538351" y="3384971"/>
          <a:ext cx="6362667" cy="165358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lvl="0" algn="ctr" defTabSz="622300">
            <a:lnSpc>
              <a:spcPct val="90000"/>
            </a:lnSpc>
            <a:spcBef>
              <a:spcPct val="0"/>
            </a:spcBef>
            <a:spcAft>
              <a:spcPct val="35000"/>
            </a:spcAft>
          </a:pPr>
          <a:r>
            <a:rPr lang="ru-RU" sz="1400" kern="1200" dirty="0" smtClean="0"/>
            <a:t>Для целей настоящих требований </a:t>
          </a:r>
          <a:r>
            <a:rPr lang="ru-RU" sz="1400" b="1" i="1" kern="1200" dirty="0" smtClean="0"/>
            <a:t>под торговым объектом (территорией)</a:t>
          </a:r>
          <a:r>
            <a:rPr lang="ru-RU" sz="1400" kern="1200" dirty="0" smtClean="0"/>
            <a:t> понимаются земельный участок, комплекс технологически и технически связанных между собой зданий (строений, сооружений) и систем, отдельное здание (строение, сооружение) или часть здания (строения, сооружения), специально оснащенные оборудованием, предназначенным и используемым для выкладки, демонстрации товаров, обслуживания покупателей и проведения денежных расчетов с покупателями при продаже товаров.</a:t>
          </a:r>
          <a:endParaRPr lang="ru-RU" sz="1400" b="0" kern="1200" dirty="0"/>
        </a:p>
      </dsp:txBody>
      <dsp:txXfrm>
        <a:off x="1586783" y="3433403"/>
        <a:ext cx="6265803" cy="15567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32322-59CB-4703-AE66-B6341DFDDD49}">
      <dsp:nvSpPr>
        <dsp:cNvPr id="0" name=""/>
        <dsp:cNvSpPr/>
      </dsp:nvSpPr>
      <dsp:spPr>
        <a:xfrm>
          <a:off x="6091" y="0"/>
          <a:ext cx="2463254" cy="503874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0" u="none" kern="1200" dirty="0" smtClean="0"/>
            <a:t>Ответственность за обеспечение антитеррористической защищенности торговых объектов (территорий) возлагается на:</a:t>
          </a:r>
          <a:endParaRPr lang="ru-RU" sz="1400" b="0" i="0" kern="1200" dirty="0"/>
        </a:p>
      </dsp:txBody>
      <dsp:txXfrm>
        <a:off x="78237" y="72146"/>
        <a:ext cx="2318962" cy="4894448"/>
      </dsp:txXfrm>
    </dsp:sp>
    <dsp:sp modelId="{5DFFC889-8362-4540-A13C-03482667C5D9}">
      <dsp:nvSpPr>
        <dsp:cNvPr id="0" name=""/>
        <dsp:cNvSpPr/>
      </dsp:nvSpPr>
      <dsp:spPr>
        <a:xfrm>
          <a:off x="2883172" y="0"/>
          <a:ext cx="2463254" cy="503874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i="1" u="none" kern="1200" dirty="0" smtClean="0"/>
            <a:t>I.</a:t>
          </a:r>
          <a:r>
            <a:rPr lang="en-US" sz="1400" b="1" i="0" u="none" kern="1200" dirty="0" smtClean="0"/>
            <a:t> </a:t>
          </a:r>
          <a:r>
            <a:rPr lang="ru-RU" sz="1400" b="1" i="1" u="none" kern="1200" dirty="0" smtClean="0"/>
            <a:t>Правообладателей</a:t>
          </a:r>
          <a:r>
            <a:rPr lang="ru-RU" sz="1400" b="1" i="0" u="none" kern="1200" dirty="0" smtClean="0"/>
            <a:t> - </a:t>
          </a:r>
          <a:r>
            <a:rPr lang="ru-RU" sz="1400" b="0" i="0" u="none" kern="1200" dirty="0" smtClean="0"/>
            <a:t>на юридических и физических лиц, владеющих на праве собственности, хозяйственного ведения или оперативного управления земельными участками, зданиями, строениями, сооружениями и помещениями, используемыми для размещения торговых объектов (территорий), или использующих земельные участки, здания, строения, сооружения и помещения для размещения торговых объектов (территорий) на ином законном основании;</a:t>
          </a:r>
          <a:endParaRPr lang="ru-RU" sz="1400" b="0" i="0" kern="1200" dirty="0"/>
        </a:p>
      </dsp:txBody>
      <dsp:txXfrm>
        <a:off x="2955318" y="72146"/>
        <a:ext cx="2318962" cy="4894448"/>
      </dsp:txXfrm>
    </dsp:sp>
    <dsp:sp modelId="{55B80FD7-A4DF-4F28-8C59-01BB48CAD483}">
      <dsp:nvSpPr>
        <dsp:cNvPr id="0" name=""/>
        <dsp:cNvSpPr/>
      </dsp:nvSpPr>
      <dsp:spPr>
        <a:xfrm>
          <a:off x="5760253" y="0"/>
          <a:ext cx="2463254" cy="5038740"/>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b="1" i="1" u="none" kern="1200" dirty="0" smtClean="0"/>
            <a:t>II. </a:t>
          </a:r>
          <a:r>
            <a:rPr lang="ru-RU" sz="1400" b="1" i="1" u="none" kern="1200" dirty="0" smtClean="0"/>
            <a:t>Руководителей объекта - </a:t>
          </a:r>
          <a:r>
            <a:rPr lang="ru-RU" sz="1400" b="0" i="0" u="none" kern="1200" dirty="0" smtClean="0"/>
            <a:t>лиц, осуществляющих непосредственное руководство деятельностью работников торговых объектов.</a:t>
          </a:r>
          <a:endParaRPr lang="ru-RU" sz="1400" b="0" i="0" kern="1200" dirty="0"/>
        </a:p>
      </dsp:txBody>
      <dsp:txXfrm>
        <a:off x="5832399" y="72146"/>
        <a:ext cx="2318962" cy="48944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A37CE-EC10-4C08-8BCF-258D84ED258C}">
      <dsp:nvSpPr>
        <dsp:cNvPr id="0" name=""/>
        <dsp:cNvSpPr/>
      </dsp:nvSpPr>
      <dsp:spPr>
        <a:xfrm>
          <a:off x="471463" y="50591"/>
          <a:ext cx="7286672" cy="1199572"/>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1" u="sng" kern="1200" dirty="0" smtClean="0"/>
            <a:t>Перечень торговых объектов (территорий)</a:t>
          </a:r>
          <a:r>
            <a:rPr lang="ru-RU" sz="1400" b="0" i="0" u="none" kern="1200" dirty="0" smtClean="0"/>
            <a:t>, расположенных в пределах территории субъекта Российской Федерации и подлежащих категорированию в интересах их антитеррористической защиты, определяется уполномоченным органом субъекта Российской Федерации - </a:t>
          </a:r>
          <a:r>
            <a:rPr lang="ru-RU" sz="1400" b="1" i="1" u="sng" kern="1200" dirty="0" smtClean="0"/>
            <a:t>(Комитет промышленности и торговли Волгоградской области).</a:t>
          </a:r>
          <a:endParaRPr lang="ru-RU" sz="1400" b="0" i="0" kern="1200" dirty="0"/>
        </a:p>
      </dsp:txBody>
      <dsp:txXfrm>
        <a:off x="471463" y="50591"/>
        <a:ext cx="7286672" cy="1199572"/>
      </dsp:txXfrm>
    </dsp:sp>
    <dsp:sp modelId="{F598E4BF-9479-4039-968C-B12DB97DE923}">
      <dsp:nvSpPr>
        <dsp:cNvPr id="0" name=""/>
        <dsp:cNvSpPr/>
      </dsp:nvSpPr>
      <dsp:spPr>
        <a:xfrm>
          <a:off x="3114670" y="1801179"/>
          <a:ext cx="1673646" cy="387265"/>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1" i="1" u="none" kern="1200" dirty="0" smtClean="0"/>
            <a:t>По согласованию</a:t>
          </a:r>
          <a:endParaRPr lang="ru-RU" sz="1400" b="0" i="0" kern="1200" dirty="0"/>
        </a:p>
      </dsp:txBody>
      <dsp:txXfrm>
        <a:off x="3114670" y="1801179"/>
        <a:ext cx="1673646" cy="387265"/>
      </dsp:txXfrm>
    </dsp:sp>
    <dsp:sp modelId="{1F765783-BF69-4E8F-A273-07F3E46AD71D}">
      <dsp:nvSpPr>
        <dsp:cNvPr id="0" name=""/>
        <dsp:cNvSpPr/>
      </dsp:nvSpPr>
      <dsp:spPr>
        <a:xfrm>
          <a:off x="316550" y="2729872"/>
          <a:ext cx="1680625" cy="1287599"/>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Управление ФСБ России по Волгоградской области</a:t>
          </a:r>
          <a:endParaRPr lang="ru-RU" sz="1400" b="0" i="0" kern="1200" dirty="0"/>
        </a:p>
      </dsp:txBody>
      <dsp:txXfrm>
        <a:off x="316550" y="2729872"/>
        <a:ext cx="1680625" cy="1287599"/>
      </dsp:txXfrm>
    </dsp:sp>
    <dsp:sp modelId="{19B160A2-BA49-441E-877E-6A4EB3661938}">
      <dsp:nvSpPr>
        <dsp:cNvPr id="0" name=""/>
        <dsp:cNvSpPr/>
      </dsp:nvSpPr>
      <dsp:spPr>
        <a:xfrm>
          <a:off x="3114670" y="2729877"/>
          <a:ext cx="1736492" cy="1736682"/>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Управление </a:t>
          </a:r>
          <a:r>
            <a:rPr lang="ru-RU" sz="1400" b="0" i="0" u="none" kern="1200" dirty="0" err="1" smtClean="0"/>
            <a:t>Росгвардии</a:t>
          </a:r>
          <a:r>
            <a:rPr lang="ru-RU" sz="1400" b="0" i="0" u="none" kern="1200" dirty="0" smtClean="0"/>
            <a:t> России по Волгоградской  области</a:t>
          </a:r>
          <a:endParaRPr lang="ru-RU" sz="1400" b="0" i="0" kern="1200" dirty="0"/>
        </a:p>
      </dsp:txBody>
      <dsp:txXfrm>
        <a:off x="3114670" y="2729877"/>
        <a:ext cx="1736492" cy="1736682"/>
      </dsp:txXfrm>
    </dsp:sp>
    <dsp:sp modelId="{405ED978-04B3-4E30-8093-3400BA7B6679}">
      <dsp:nvSpPr>
        <dsp:cNvPr id="0" name=""/>
        <dsp:cNvSpPr/>
      </dsp:nvSpPr>
      <dsp:spPr>
        <a:xfrm>
          <a:off x="5816086" y="2729872"/>
          <a:ext cx="2319657" cy="1852194"/>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Главное управление МЧС России по Волгоградской области</a:t>
          </a:r>
          <a:endParaRPr lang="ru-RU" sz="1400" b="0" i="0" kern="1200" dirty="0"/>
        </a:p>
      </dsp:txBody>
      <dsp:txXfrm>
        <a:off x="5816086" y="2729872"/>
        <a:ext cx="2319657" cy="1852194"/>
      </dsp:txXfrm>
    </dsp:sp>
    <dsp:sp modelId="{0C4BDBE4-E743-4425-B8F2-4DF08BEF0BE4}">
      <dsp:nvSpPr>
        <dsp:cNvPr id="0" name=""/>
        <dsp:cNvSpPr/>
      </dsp:nvSpPr>
      <dsp:spPr>
        <a:xfrm>
          <a:off x="589455" y="4824806"/>
          <a:ext cx="7050688" cy="481879"/>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ru-RU" sz="1400" b="0" i="0" u="none" kern="1200" dirty="0" smtClean="0"/>
            <a:t>перечень является документом, содержащим служебную информацию ограниченного распространения, и имеет пометку «</a:t>
          </a:r>
          <a:r>
            <a:rPr lang="ru-RU" sz="1400" b="0" i="1" u="none" kern="1200" dirty="0" smtClean="0"/>
            <a:t>Для служебного пользования»</a:t>
          </a:r>
          <a:endParaRPr lang="ru-RU" sz="1400" b="0" i="0" kern="1200" dirty="0"/>
        </a:p>
      </dsp:txBody>
      <dsp:txXfrm>
        <a:off x="589455" y="4824806"/>
        <a:ext cx="7050688" cy="4818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C1D60-F6D1-49C4-A799-9E0A7DEB22EE}">
      <dsp:nvSpPr>
        <dsp:cNvPr id="0" name=""/>
        <dsp:cNvSpPr/>
      </dsp:nvSpPr>
      <dsp:spPr>
        <a:xfrm>
          <a:off x="0" y="3538"/>
          <a:ext cx="8229600" cy="975791"/>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dirty="0" smtClean="0"/>
            <a:t>Комитет промышленности и торговли Волгоградской области </a:t>
          </a:r>
          <a:r>
            <a:rPr lang="ru-RU" sz="1400" b="0" i="0" u="none" kern="1200" dirty="0" smtClean="0">
              <a:solidFill>
                <a:prstClr val="black"/>
              </a:solidFill>
            </a:rPr>
            <a:t>в течение 1 месяца после утверждения перечня, письменно уведомляет соответствующих правообладателей торговых объектов (территорий) о включении торговых объектов (территорий) в указанный перечень.</a:t>
          </a:r>
          <a:endParaRPr lang="ru-RU" sz="1400" b="0" i="0" u="none" kern="1200" dirty="0"/>
        </a:p>
      </dsp:txBody>
      <dsp:txXfrm>
        <a:off x="28580" y="32118"/>
        <a:ext cx="8172440" cy="918631"/>
      </dsp:txXfrm>
    </dsp:sp>
    <dsp:sp modelId="{DC0E6E74-5514-4FDD-A048-8D6E2FF57531}">
      <dsp:nvSpPr>
        <dsp:cNvPr id="0" name=""/>
        <dsp:cNvSpPr/>
      </dsp:nvSpPr>
      <dsp:spPr>
        <a:xfrm rot="5400000">
          <a:off x="3931839" y="1003724"/>
          <a:ext cx="365921" cy="439106"/>
        </a:xfrm>
        <a:prstGeom prst="rightArrow">
          <a:avLst>
            <a:gd name="adj1" fmla="val 60000"/>
            <a:gd name="adj2" fmla="val 50000"/>
          </a:avLst>
        </a:prstGeom>
        <a:solidFill>
          <a:schemeClr val="accent1"/>
        </a:solidFill>
        <a:ln w="25400" cap="flat" cmpd="sng" algn="ctr">
          <a:solidFill>
            <a:schemeClr val="accent1">
              <a:shade val="50000"/>
            </a:schemeClr>
          </a:solidFill>
          <a:prstDash val="solid"/>
        </a:ln>
        <a:effectLst/>
      </dsp:spPr>
      <dsp:style>
        <a:lnRef idx="2">
          <a:schemeClr val="accent1">
            <a:shade val="50000"/>
          </a:schemeClr>
        </a:lnRef>
        <a:fillRef idx="1">
          <a:schemeClr val="accent1"/>
        </a:fillRef>
        <a:effectRef idx="0">
          <a:schemeClr val="accent1"/>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ru-RU" sz="1800" kern="1200"/>
        </a:p>
      </dsp:txBody>
      <dsp:txXfrm rot="-5400000">
        <a:off x="3983068" y="1040316"/>
        <a:ext cx="263464" cy="256145"/>
      </dsp:txXfrm>
    </dsp:sp>
    <dsp:sp modelId="{91C4A44A-0173-4C89-85A8-547C5C504B31}">
      <dsp:nvSpPr>
        <dsp:cNvPr id="0" name=""/>
        <dsp:cNvSpPr/>
      </dsp:nvSpPr>
      <dsp:spPr>
        <a:xfrm>
          <a:off x="0" y="1467225"/>
          <a:ext cx="8229600" cy="975791"/>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dirty="0" smtClean="0">
              <a:solidFill>
                <a:prstClr val="black"/>
              </a:solidFill>
            </a:rPr>
            <a:t>Правообладатели торговых объектов (территорий), включенных в перечень, </a:t>
          </a:r>
          <a:r>
            <a:rPr lang="ru-RU" sz="1400" b="1" i="0" u="none" kern="1200" dirty="0" smtClean="0">
              <a:solidFill>
                <a:prstClr val="black"/>
              </a:solidFill>
            </a:rPr>
            <a:t>инициируют проведение</a:t>
          </a:r>
          <a:r>
            <a:rPr lang="ru-RU" sz="1400" b="0" i="0" u="none" kern="1200" dirty="0" smtClean="0">
              <a:solidFill>
                <a:prstClr val="black"/>
              </a:solidFill>
            </a:rPr>
            <a:t> процедуры их обследования и категорирования согласно установленным Постановлением требованиям</a:t>
          </a:r>
          <a:endParaRPr lang="ru-RU" sz="1400" b="0" i="0" u="none" kern="1200" dirty="0"/>
        </a:p>
      </dsp:txBody>
      <dsp:txXfrm>
        <a:off x="28580" y="1495805"/>
        <a:ext cx="8172440" cy="918631"/>
      </dsp:txXfrm>
    </dsp:sp>
    <dsp:sp modelId="{350A384F-8FA5-4AB3-A105-3A9C25BCFF52}">
      <dsp:nvSpPr>
        <dsp:cNvPr id="0" name=""/>
        <dsp:cNvSpPr/>
      </dsp:nvSpPr>
      <dsp:spPr>
        <a:xfrm>
          <a:off x="3971922" y="2571753"/>
          <a:ext cx="285755" cy="230420"/>
        </a:xfrm>
        <a:prstGeom prst="mathPlus">
          <a:avLst/>
        </a:prstGeom>
        <a:solidFill>
          <a:schemeClr val="bg1"/>
        </a:solidFill>
        <a:ln w="9525" cap="flat" cmpd="sng" algn="ctr">
          <a:solidFill>
            <a:schemeClr val="accent2">
              <a:shade val="50000"/>
              <a:satMod val="103000"/>
            </a:schemeClr>
          </a:solidFill>
          <a:prstDash val="solid"/>
        </a:ln>
        <a:effectLst>
          <a:outerShdw blurRad="57150" dist="38100" dir="5400000" algn="ctr" rotWithShape="0">
            <a:schemeClr val="accent2">
              <a:shade val="9000"/>
              <a:satMod val="105000"/>
              <a:alpha val="48000"/>
            </a:scheme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ru-RU" sz="1500" kern="1200"/>
        </a:p>
      </dsp:txBody>
      <dsp:txXfrm rot="-5400000">
        <a:off x="4011110" y="2578649"/>
        <a:ext cx="138252" cy="216629"/>
      </dsp:txXfrm>
    </dsp:sp>
    <dsp:sp modelId="{044B8554-7D4A-483D-BD9C-FE0CD5006709}">
      <dsp:nvSpPr>
        <dsp:cNvPr id="0" name=""/>
        <dsp:cNvSpPr/>
      </dsp:nvSpPr>
      <dsp:spPr>
        <a:xfrm>
          <a:off x="0" y="2930912"/>
          <a:ext cx="8229600" cy="2104274"/>
        </a:xfrm>
        <a:prstGeom prst="roundRect">
          <a:avLst>
            <a:gd name="adj" fmla="val 10000"/>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ru-RU" sz="1400" b="0" i="0" u="none" kern="1200" dirty="0" smtClean="0">
              <a:solidFill>
                <a:prstClr val="black"/>
              </a:solidFill>
            </a:rPr>
            <a:t>Правообладатели торговых объектов (территорий), которые не включены в перечень, </a:t>
          </a:r>
          <a:r>
            <a:rPr lang="ru-RU" sz="1400" b="1" i="0" u="none" kern="1200" dirty="0" smtClean="0">
              <a:solidFill>
                <a:prstClr val="black"/>
              </a:solidFill>
            </a:rPr>
            <a:t>самостоятельно определяют</a:t>
          </a:r>
          <a:r>
            <a:rPr lang="ru-RU" sz="1400" b="0" i="0" u="none" kern="1200" dirty="0" smtClean="0">
              <a:solidFill>
                <a:prstClr val="black"/>
              </a:solidFill>
            </a:rPr>
            <a:t> содержание и порядок обеспечения антитеррористической защищенности таких торговых объектов (территорий), в частности охрану, реализацию пропускного и внутриобъектового режимов, оборудование инженерно-техническими средствами охраны, реагирование на угрозу совершения или на совершение террористических актов, информирование об этом правоохранительных органов, а также реализацию других мер антитеррористической защищенности.</a:t>
          </a:r>
          <a:endParaRPr lang="ru-RU" sz="1400" b="0" i="0" u="none" kern="1200" dirty="0"/>
        </a:p>
      </dsp:txBody>
      <dsp:txXfrm>
        <a:off x="61632" y="2992544"/>
        <a:ext cx="8106336" cy="198101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2D70F-0029-4509-95AF-ACEFF02367CA}">
      <dsp:nvSpPr>
        <dsp:cNvPr id="0" name=""/>
        <dsp:cNvSpPr/>
      </dsp:nvSpPr>
      <dsp:spPr>
        <a:xfrm>
          <a:off x="4114800" y="1253089"/>
          <a:ext cx="2251813" cy="1138821"/>
        </a:xfrm>
        <a:custGeom>
          <a:avLst/>
          <a:gdLst/>
          <a:ahLst/>
          <a:cxnLst/>
          <a:rect l="0" t="0" r="0" b="0"/>
          <a:pathLst>
            <a:path>
              <a:moveTo>
                <a:pt x="0" y="0"/>
              </a:moveTo>
              <a:lnTo>
                <a:pt x="0" y="748011"/>
              </a:lnTo>
              <a:lnTo>
                <a:pt x="2251813" y="748011"/>
              </a:lnTo>
              <a:lnTo>
                <a:pt x="2251813" y="11388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BC9749-0F77-472D-A84D-36B9170CA30A}">
      <dsp:nvSpPr>
        <dsp:cNvPr id="0" name=""/>
        <dsp:cNvSpPr/>
      </dsp:nvSpPr>
      <dsp:spPr>
        <a:xfrm>
          <a:off x="1862986" y="1253089"/>
          <a:ext cx="2251813" cy="1138821"/>
        </a:xfrm>
        <a:custGeom>
          <a:avLst/>
          <a:gdLst/>
          <a:ahLst/>
          <a:cxnLst/>
          <a:rect l="0" t="0" r="0" b="0"/>
          <a:pathLst>
            <a:path>
              <a:moveTo>
                <a:pt x="2251813" y="0"/>
              </a:moveTo>
              <a:lnTo>
                <a:pt x="2251813" y="748011"/>
              </a:lnTo>
              <a:lnTo>
                <a:pt x="0" y="748011"/>
              </a:lnTo>
              <a:lnTo>
                <a:pt x="0" y="113882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E570531-2A15-4D3C-B8DA-DD0C860B82D2}">
      <dsp:nvSpPr>
        <dsp:cNvPr id="0" name=""/>
        <dsp:cNvSpPr/>
      </dsp:nvSpPr>
      <dsp:spPr>
        <a:xfrm>
          <a:off x="685772" y="428609"/>
          <a:ext cx="6858055" cy="824480"/>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ru-RU" sz="2000" i="0" kern="1200" dirty="0" smtClean="0"/>
            <a:t>Критерии категорирования торговых объектов (территорий).</a:t>
          </a:r>
          <a:endParaRPr lang="ru-RU" sz="2000" i="0" kern="1200" dirty="0"/>
        </a:p>
      </dsp:txBody>
      <dsp:txXfrm>
        <a:off x="685772" y="428609"/>
        <a:ext cx="6858055" cy="824480"/>
      </dsp:txXfrm>
    </dsp:sp>
    <dsp:sp modelId="{97E8A490-3CFD-4C29-AC18-89AE2F39F470}">
      <dsp:nvSpPr>
        <dsp:cNvPr id="0" name=""/>
        <dsp:cNvSpPr/>
      </dsp:nvSpPr>
      <dsp:spPr>
        <a:xfrm>
          <a:off x="1984" y="2391911"/>
          <a:ext cx="3722005" cy="1861002"/>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i="0" kern="1200" dirty="0" smtClean="0"/>
            <a:t>Степень угрозы совершения террористического акта на торговом объекте (территории)</a:t>
          </a:r>
          <a:br>
            <a:rPr lang="ru-RU" sz="1400" i="0" kern="1200" dirty="0" smtClean="0"/>
          </a:br>
          <a:r>
            <a:rPr lang="ru-RU" sz="1400" i="0" kern="1200" dirty="0" smtClean="0"/>
            <a:t/>
          </a:r>
          <a:br>
            <a:rPr lang="ru-RU" sz="1400" i="0" kern="1200" dirty="0" smtClean="0"/>
          </a:br>
          <a:r>
            <a:rPr lang="ru-RU" sz="1050" i="0" kern="1200" dirty="0" smtClean="0"/>
            <a:t>(определяется на основании данных правоохранительных органов об обстановке в районе расположения торгового объекта (территории), о количестве совершенных или предотвращенных террористических актов на торговом объекте (территории)).</a:t>
          </a:r>
          <a:endParaRPr lang="ru-RU" sz="1050" i="0" kern="1200" dirty="0"/>
        </a:p>
      </dsp:txBody>
      <dsp:txXfrm>
        <a:off x="1984" y="2391911"/>
        <a:ext cx="3722005" cy="1861002"/>
      </dsp:txXfrm>
    </dsp:sp>
    <dsp:sp modelId="{87B9D7A3-AF3C-47A7-8F77-965BD04CCD15}">
      <dsp:nvSpPr>
        <dsp:cNvPr id="0" name=""/>
        <dsp:cNvSpPr/>
      </dsp:nvSpPr>
      <dsp:spPr>
        <a:xfrm>
          <a:off x="4505610" y="2391911"/>
          <a:ext cx="3722005" cy="1861002"/>
        </a:xfrm>
        <a:prstGeom prst="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ru-RU" sz="1400" i="0" kern="1200" dirty="0" smtClean="0"/>
            <a:t>Возможные последствия совершения террористического акта</a:t>
          </a:r>
          <a:r>
            <a:rPr lang="ru-RU" sz="1600" i="0" kern="1200" dirty="0" smtClean="0"/>
            <a:t/>
          </a:r>
          <a:br>
            <a:rPr lang="ru-RU" sz="1600" i="0" kern="1200" dirty="0" smtClean="0"/>
          </a:br>
          <a:r>
            <a:rPr lang="ru-RU" sz="1600" i="0" kern="1200" dirty="0" smtClean="0"/>
            <a:t/>
          </a:r>
          <a:br>
            <a:rPr lang="ru-RU" sz="1600" i="0" kern="1200" dirty="0" smtClean="0"/>
          </a:br>
          <a:r>
            <a:rPr lang="ru-RU" sz="1050" i="0" kern="1200" dirty="0" smtClean="0"/>
            <a:t>(</a:t>
          </a:r>
          <a:r>
            <a:rPr lang="ru-RU" sz="1050" i="0" u="none" kern="1200" dirty="0" smtClean="0"/>
            <a:t>определяются на основании прогнозных показателей о количестве людей, которые могут погибнуть или получить вред здоровью, а также о возможном материальном ущербе и об ущербе окружающей природной среде</a:t>
          </a:r>
          <a:r>
            <a:rPr lang="ru-RU" sz="1050" i="0" kern="1200" dirty="0" smtClean="0"/>
            <a:t>).</a:t>
          </a:r>
          <a:endParaRPr lang="ru-RU" sz="1050" i="0" kern="1200" dirty="0"/>
        </a:p>
      </dsp:txBody>
      <dsp:txXfrm>
        <a:off x="4505610" y="2391911"/>
        <a:ext cx="3722005" cy="186100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742097-21AA-4F48-B57F-E4DC08839138}">
      <dsp:nvSpPr>
        <dsp:cNvPr id="0" name=""/>
        <dsp:cNvSpPr/>
      </dsp:nvSpPr>
      <dsp:spPr>
        <a:xfrm rot="16200000">
          <a:off x="797718" y="-797718"/>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1" u="none" kern="1200" dirty="0" smtClean="0"/>
            <a:t>а) торговые объекты (территории) </a:t>
          </a:r>
          <a:r>
            <a:rPr lang="ru-RU" sz="1200" b="1" i="1" u="sng" kern="1200" dirty="0" smtClean="0"/>
            <a:t>первой категории</a:t>
          </a:r>
          <a:r>
            <a:rPr lang="ru-RU" sz="1200" b="1" i="1" u="none" kern="1200" dirty="0" smtClean="0"/>
            <a:t>,</a:t>
          </a:r>
          <a:r>
            <a:rPr lang="ru-RU" sz="1200" b="0" i="1" u="none" kern="1200" dirty="0" smtClean="0"/>
            <a:t> к которой относятся:</a:t>
          </a:r>
          <a:endParaRPr lang="ru-RU" sz="1200" kern="1200" dirty="0"/>
        </a:p>
      </dsp:txBody>
      <dsp:txXfrm rot="5400000">
        <a:off x="0" y="0"/>
        <a:ext cx="4114800" cy="1889521"/>
      </dsp:txXfrm>
    </dsp:sp>
    <dsp:sp modelId="{9AC28D2C-B6F8-453D-890F-564E07F77409}">
      <dsp:nvSpPr>
        <dsp:cNvPr id="0" name=""/>
        <dsp:cNvSpPr/>
      </dsp:nvSpPr>
      <dsp:spPr>
        <a:xfrm>
          <a:off x="4114800" y="0"/>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smtClean="0"/>
            <a:t>- торговые объекты (территории), если на них или на аналогичных торговых объектах (территориях) на территории субъекта Российской Федерации в течение последних 3 лет совершено или предотвращено 4 и более террористических акта и (или) в течение последних 12 месяцев совершено или предотвращено 2 и более террористических акта;</a:t>
          </a:r>
          <a:endParaRPr lang="ru-RU" sz="1200" b="0" i="0" u="none" kern="1200"/>
        </a:p>
      </dsp:txBody>
      <dsp:txXfrm>
        <a:off x="4114800" y="0"/>
        <a:ext cx="4114800" cy="1889521"/>
      </dsp:txXfrm>
    </dsp:sp>
    <dsp:sp modelId="{0F02FADD-1BC3-4C26-B528-9958C2FCC3E4}">
      <dsp:nvSpPr>
        <dsp:cNvPr id="0" name=""/>
        <dsp:cNvSpPr/>
      </dsp:nvSpPr>
      <dsp:spPr>
        <a:xfrm rot="10800000">
          <a:off x="0" y="2519362"/>
          <a:ext cx="4114800" cy="2519362"/>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dirty="0" smtClean="0"/>
            <a:t>- торговые объекты (территории), в районе расположения которых в течение последних 3 лет вводился критический ("красный") уровень террористической опасности более 4 раз и (или) высокий ("желтый") уровень террористической опасности более 8 раз либо в течение последних 12 месяцев вводился критический ("красный") уровень террористической опасности более 2 раз и (или) высокий ("желтый") уровень террористической опасности более 4 раз;</a:t>
          </a:r>
          <a:endParaRPr lang="ru-RU" sz="1200" b="0" i="0" u="none" kern="1200" dirty="0"/>
        </a:p>
      </dsp:txBody>
      <dsp:txXfrm rot="10800000">
        <a:off x="0" y="3149203"/>
        <a:ext cx="4114800" cy="1889521"/>
      </dsp:txXfrm>
    </dsp:sp>
    <dsp:sp modelId="{C05214A1-669F-484D-9BD3-26700D3A3886}">
      <dsp:nvSpPr>
        <dsp:cNvPr id="0" name=""/>
        <dsp:cNvSpPr/>
      </dsp:nvSpPr>
      <dsp:spPr>
        <a:xfrm rot="5400000">
          <a:off x="4912518" y="1721643"/>
          <a:ext cx="2519362" cy="4114800"/>
        </a:xfrm>
        <a:prstGeom prst="round1Rect">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5344" tIns="85344" rIns="85344" bIns="85344" numCol="1" spcCol="1270" anchor="ctr" anchorCtr="0">
          <a:noAutofit/>
        </a:bodyPr>
        <a:lstStyle/>
        <a:p>
          <a:pPr lvl="0" algn="ctr" defTabSz="533400" rtl="0">
            <a:lnSpc>
              <a:spcPct val="90000"/>
            </a:lnSpc>
            <a:spcBef>
              <a:spcPct val="0"/>
            </a:spcBef>
            <a:spcAft>
              <a:spcPct val="35000"/>
            </a:spcAft>
          </a:pPr>
          <a:r>
            <a:rPr lang="ru-RU" sz="1200" b="0" i="0" u="none" kern="1200" smtClean="0"/>
            <a:t>- торговые объекты (территории), в результате совершения террористического акта на которых прогнозируемое количество пострадавших составляет</a:t>
          </a:r>
          <a:r>
            <a:rPr lang="ru-RU" sz="1200" b="1" i="1" u="none" kern="1200" smtClean="0"/>
            <a:t> более 1000 человек</a:t>
          </a:r>
          <a:r>
            <a:rPr lang="ru-RU" sz="1200" b="0" i="0" u="none" kern="1200" smtClean="0"/>
            <a:t> и (или) прогнозируемый максимальный материальный ущерб по балансовой стоимости -</a:t>
          </a:r>
          <a:r>
            <a:rPr lang="ru-RU" sz="1200" b="0" i="1" u="none" kern="1200" smtClean="0"/>
            <a:t> </a:t>
          </a:r>
          <a:r>
            <a:rPr lang="ru-RU" sz="1200" b="1" i="1" u="none" kern="1200" smtClean="0"/>
            <a:t>более 50 млн. рублей;</a:t>
          </a:r>
          <a:endParaRPr lang="ru-RU" sz="1200" b="0" i="0" u="none" kern="1200"/>
        </a:p>
      </dsp:txBody>
      <dsp:txXfrm rot="-5400000">
        <a:off x="4114800" y="3149203"/>
        <a:ext cx="4114800" cy="1889521"/>
      </dsp:txXfrm>
    </dsp:sp>
    <dsp:sp modelId="{D92E5A67-C9EB-408A-A91D-871B1C2865C4}">
      <dsp:nvSpPr>
        <dsp:cNvPr id="0" name=""/>
        <dsp:cNvSpPr/>
      </dsp:nvSpPr>
      <dsp:spPr>
        <a:xfrm>
          <a:off x="2880359" y="1889521"/>
          <a:ext cx="2468880" cy="1259681"/>
        </a:xfrm>
        <a:prstGeom prst="roundRect">
          <a:avLst/>
        </a:prstGeom>
        <a:gradFill rotWithShape="0">
          <a:gsLst>
            <a:gs pos="0">
              <a:schemeClr val="accent1">
                <a:tint val="60000"/>
                <a:hueOff val="0"/>
                <a:satOff val="0"/>
                <a:lumOff val="0"/>
                <a:alphaOff val="0"/>
                <a:tint val="70000"/>
                <a:satMod val="130000"/>
              </a:schemeClr>
            </a:gs>
            <a:gs pos="43000">
              <a:schemeClr val="accent1">
                <a:tint val="60000"/>
                <a:hueOff val="0"/>
                <a:satOff val="0"/>
                <a:lumOff val="0"/>
                <a:alphaOff val="0"/>
                <a:tint val="44000"/>
                <a:satMod val="165000"/>
              </a:schemeClr>
            </a:gs>
            <a:gs pos="93000">
              <a:schemeClr val="accent1">
                <a:tint val="60000"/>
                <a:hueOff val="0"/>
                <a:satOff val="0"/>
                <a:lumOff val="0"/>
                <a:alphaOff val="0"/>
                <a:tint val="15000"/>
                <a:satMod val="165000"/>
              </a:schemeClr>
            </a:gs>
            <a:gs pos="100000">
              <a:schemeClr val="accent1">
                <a:tint val="60000"/>
                <a:hueOff val="0"/>
                <a:satOff val="0"/>
                <a:lumOff val="0"/>
                <a:alphaOff val="0"/>
                <a:tint val="5000"/>
                <a:satMod val="250000"/>
              </a:schemeClr>
            </a:gs>
          </a:gsLst>
          <a:path path="circle">
            <a:fillToRect l="50000" t="130000" r="50000" b="-30000"/>
          </a:path>
        </a:gradFill>
        <a:ln w="9525" cap="flat" cmpd="sng" algn="ctr">
          <a:solidFill>
            <a:schemeClr val="lt1">
              <a:hueOff val="0"/>
              <a:satOff val="0"/>
              <a:lumOff val="0"/>
              <a:alphaOff val="0"/>
            </a:schemeClr>
          </a:solidFill>
          <a:prstDash val="solid"/>
        </a:ln>
        <a:effectLst>
          <a:outerShdw blurRad="57150" dist="38100" dir="5400000" algn="ctr" rotWithShape="0">
            <a:schemeClr val="accent1">
              <a:tint val="60000"/>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ct val="35000"/>
            </a:spcAft>
          </a:pPr>
          <a:r>
            <a:rPr lang="ru-RU" sz="1200" b="1" i="1" u="none" kern="1200" dirty="0" smtClean="0"/>
            <a:t>Устанавливается первая категория торгового объекта (территории):</a:t>
          </a:r>
          <a:endParaRPr lang="ru-RU" sz="1200" kern="1200" dirty="0"/>
        </a:p>
      </dsp:txBody>
      <dsp:txXfrm>
        <a:off x="2941852" y="1951014"/>
        <a:ext cx="2345894" cy="113669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31.10.2018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31.10.2018</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42910" y="1428736"/>
            <a:ext cx="7851648" cy="3500462"/>
          </a:xfrm>
        </p:spPr>
        <p:txBody>
          <a:bodyPr>
            <a:noAutofit/>
          </a:bodyPr>
          <a:lstStyle/>
          <a:p>
            <a:pPr algn="ctr"/>
            <a:r>
              <a:rPr lang="ru-RU" sz="3600" dirty="0" smtClean="0">
                <a:solidFill>
                  <a:schemeClr val="tx1"/>
                </a:solidFill>
                <a:effectLst/>
                <a:latin typeface="Times New Roman" panose="02020603050405020304" pitchFamily="18" charset="0"/>
                <a:cs typeface="Times New Roman" panose="02020603050405020304" pitchFamily="18" charset="0"/>
              </a:rPr>
              <a:t>Обеспечение антитеррористической безопасности торговых объектов (территорий)</a:t>
            </a:r>
            <a:endParaRPr lang="ru-RU" sz="3600" dirty="0">
              <a:solidFill>
                <a:schemeClr val="tx1"/>
              </a:solidFill>
              <a:effectLst/>
              <a:latin typeface="Times New Roman" panose="02020603050405020304" pitchFamily="18" charset="0"/>
              <a:cs typeface="Times New Roman" panose="02020603050405020304" pitchFamily="18" charset="0"/>
            </a:endParaRPr>
          </a:p>
        </p:txBody>
      </p:sp>
      <p:sp>
        <p:nvSpPr>
          <p:cNvPr id="3" name="Rectangle 2"/>
          <p:cNvSpPr txBox="1">
            <a:spLocks noChangeArrowheads="1"/>
          </p:cNvSpPr>
          <p:nvPr/>
        </p:nvSpPr>
        <p:spPr bwMode="auto">
          <a:xfrm>
            <a:off x="107504" y="103414"/>
            <a:ext cx="8280920" cy="533400"/>
          </a:xfrm>
          <a:prstGeom prst="rect">
            <a:avLst/>
          </a:prstGeom>
          <a:noFill/>
          <a:ln>
            <a:noFill/>
          </a:ln>
          <a:effectLst/>
          <a:extLst/>
        </p:spPr>
        <p:txBody>
          <a:bodyPr anchor="ctr"/>
          <a:lstStyle>
            <a:lvl1pPr algn="ctr">
              <a:defRPr>
                <a:solidFill>
                  <a:schemeClr val="tx1"/>
                </a:solidFill>
                <a:latin typeface="Arial" charset="0"/>
              </a:defRPr>
            </a:lvl1pPr>
            <a:lvl2pPr marL="742950" indent="-285750" algn="ctr">
              <a:defRPr>
                <a:solidFill>
                  <a:schemeClr val="tx1"/>
                </a:solidFill>
                <a:latin typeface="Arial" charset="0"/>
              </a:defRPr>
            </a:lvl2pPr>
            <a:lvl3pPr marL="1143000" indent="-228600" algn="ctr">
              <a:defRPr>
                <a:solidFill>
                  <a:schemeClr val="tx1"/>
                </a:solidFill>
                <a:latin typeface="Arial" charset="0"/>
              </a:defRPr>
            </a:lvl3pPr>
            <a:lvl4pPr marL="1600200" indent="-228600" algn="ctr">
              <a:defRPr>
                <a:solidFill>
                  <a:schemeClr val="tx1"/>
                </a:solidFill>
                <a:latin typeface="Arial" charset="0"/>
              </a:defRPr>
            </a:lvl4pPr>
            <a:lvl5pPr marL="2057400" indent="-228600" algn="ctr">
              <a:defRPr>
                <a:solidFill>
                  <a:schemeClr val="tx1"/>
                </a:solidFill>
                <a:latin typeface="Arial" charset="0"/>
              </a:defRPr>
            </a:lvl5pPr>
            <a:lvl6pPr marL="2514600" indent="-228600" algn="ctr" fontAlgn="base">
              <a:spcBef>
                <a:spcPct val="0"/>
              </a:spcBef>
              <a:spcAft>
                <a:spcPct val="0"/>
              </a:spcAft>
              <a:defRPr>
                <a:solidFill>
                  <a:schemeClr val="tx1"/>
                </a:solidFill>
                <a:latin typeface="Arial" charset="0"/>
              </a:defRPr>
            </a:lvl6pPr>
            <a:lvl7pPr marL="2971800" indent="-228600" algn="ctr" fontAlgn="base">
              <a:spcBef>
                <a:spcPct val="0"/>
              </a:spcBef>
              <a:spcAft>
                <a:spcPct val="0"/>
              </a:spcAft>
              <a:defRPr>
                <a:solidFill>
                  <a:schemeClr val="tx1"/>
                </a:solidFill>
                <a:latin typeface="Arial" charset="0"/>
              </a:defRPr>
            </a:lvl7pPr>
            <a:lvl8pPr marL="3429000" indent="-228600" algn="ctr" fontAlgn="base">
              <a:spcBef>
                <a:spcPct val="0"/>
              </a:spcBef>
              <a:spcAft>
                <a:spcPct val="0"/>
              </a:spcAft>
              <a:defRPr>
                <a:solidFill>
                  <a:schemeClr val="tx1"/>
                </a:solidFill>
                <a:latin typeface="Arial" charset="0"/>
              </a:defRPr>
            </a:lvl8pPr>
            <a:lvl9pPr marL="3886200" indent="-228600" algn="ctr" fontAlgn="base">
              <a:spcBef>
                <a:spcPct val="0"/>
              </a:spcBef>
              <a:spcAft>
                <a:spcPct val="0"/>
              </a:spcAft>
              <a:defRPr>
                <a:solidFill>
                  <a:schemeClr val="tx1"/>
                </a:solidFill>
                <a:latin typeface="Arial" charset="0"/>
              </a:defRPr>
            </a:lvl9pPr>
          </a:lstStyle>
          <a:p>
            <a:pPr fontAlgn="base">
              <a:lnSpc>
                <a:spcPct val="80000"/>
              </a:lnSpc>
              <a:spcBef>
                <a:spcPct val="0"/>
              </a:spcBef>
              <a:spcAft>
                <a:spcPct val="0"/>
              </a:spcAft>
              <a:defRPr/>
            </a:pPr>
            <a:r>
              <a:rPr lang="ru-RU" altLang="ru-RU" sz="2000" b="1" dirty="0" smtClean="0">
                <a:effectLst>
                  <a:outerShdw blurRad="38100" dist="38100" dir="2700000" algn="tl">
                    <a:srgbClr val="000000"/>
                  </a:outerShdw>
                </a:effectLst>
                <a:latin typeface="Times New Roman" pitchFamily="18" charset="0"/>
                <a:cs typeface="Times New Roman" pitchFamily="18" charset="0"/>
              </a:rPr>
              <a:t>Администрация</a:t>
            </a:r>
            <a:r>
              <a:rPr lang="ru-RU" altLang="ru-RU" b="1" dirty="0" smtClean="0">
                <a:solidFill>
                  <a:srgbClr val="FFFFCC"/>
                </a:solidFill>
                <a:effectLst>
                  <a:outerShdw blurRad="38100" dist="38100" dir="2700000" algn="tl">
                    <a:srgbClr val="000000"/>
                  </a:outerShdw>
                </a:effectLst>
                <a:latin typeface="Times New Roman" pitchFamily="18" charset="0"/>
                <a:cs typeface="Times New Roman" pitchFamily="18" charset="0"/>
              </a:rPr>
              <a:t> </a:t>
            </a:r>
            <a:r>
              <a:rPr lang="ru-RU" altLang="ru-RU" sz="2000" b="1" dirty="0" smtClean="0">
                <a:effectLst>
                  <a:outerShdw blurRad="38100" dist="38100" dir="2700000" algn="tl">
                    <a:srgbClr val="000000"/>
                  </a:outerShdw>
                </a:effectLst>
                <a:latin typeface="Times New Roman" pitchFamily="18" charset="0"/>
                <a:cs typeface="Times New Roman" pitchFamily="18" charset="0"/>
              </a:rPr>
              <a:t>Волгограда</a:t>
            </a:r>
            <a:endParaRPr lang="ru-RU" altLang="ru-RU" b="1" dirty="0" smtClean="0">
              <a:effectLst>
                <a:outerShdw blurRad="38100" dist="38100" dir="2700000" algn="tl">
                  <a:srgbClr val="000000"/>
                </a:outerShdw>
              </a:effectLst>
              <a:latin typeface="Times New Roman" pitchFamily="18" charset="0"/>
              <a:cs typeface="Times New Roman" pitchFamily="18" charset="0"/>
            </a:endParaRPr>
          </a:p>
        </p:txBody>
      </p:sp>
      <p:graphicFrame>
        <p:nvGraphicFramePr>
          <p:cNvPr id="2" name="Объект 1"/>
          <p:cNvGraphicFramePr>
            <a:graphicFrameLocks noChangeAspect="1"/>
          </p:cNvGraphicFramePr>
          <p:nvPr>
            <p:extLst>
              <p:ext uri="{D42A27DB-BD31-4B8C-83A1-F6EECF244321}">
                <p14:modId xmlns:p14="http://schemas.microsoft.com/office/powerpoint/2010/main" val="3696355178"/>
              </p:ext>
            </p:extLst>
          </p:nvPr>
        </p:nvGraphicFramePr>
        <p:xfrm>
          <a:off x="3963007" y="631134"/>
          <a:ext cx="569913" cy="720725"/>
        </p:xfrm>
        <a:graphic>
          <a:graphicData uri="http://schemas.openxmlformats.org/presentationml/2006/ole">
            <mc:AlternateContent xmlns:mc="http://schemas.openxmlformats.org/markup-compatibility/2006">
              <mc:Choice xmlns:v="urn:schemas-microsoft-com:vml" Requires="v">
                <p:oleObj spid="_x0000_s1033" name="CorelDRAW" r:id="rId3" imgW="1589400" imgH="1994040" progId="">
                  <p:embed/>
                </p:oleObj>
              </mc:Choice>
              <mc:Fallback>
                <p:oleObj name="CorelDRAW" r:id="rId3" imgW="1589400" imgH="1994040" progId="">
                  <p:embed/>
                  <p:pic>
                    <p:nvPicPr>
                      <p:cNvPr id="0" name="Объект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3007" y="631134"/>
                        <a:ext cx="569913"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 Категорирование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 Категорирование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 Категорирование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 Категорирование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 Категорирование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ПРОВЕДЕНИЕ КАТЕГОРИРОВАНИЯ</a:t>
            </a:r>
            <a:endParaRPr lang="ru-RU" sz="1400" dirty="0"/>
          </a:p>
        </p:txBody>
      </p:sp>
      <p:graphicFrame>
        <p:nvGraphicFramePr>
          <p:cNvPr id="5" name="Содержимое 4"/>
          <p:cNvGraphicFramePr>
            <a:graphicFrameLocks noGrp="1"/>
          </p:cNvGraphicFramePr>
          <p:nvPr>
            <p:ph idx="1"/>
          </p:nvPr>
        </p:nvGraphicFramePr>
        <p:xfrm>
          <a:off x="457200" y="1357298"/>
          <a:ext cx="8229600" cy="4967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ПРОВЕДЕНИЕ КАТЕГОРИРОВАНИЯ</a:t>
            </a:r>
            <a:endParaRPr lang="ru-RU" sz="1400" dirty="0"/>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2665594627"/>
              </p:ext>
            </p:extLst>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smtClean="0"/>
              <a:t>Постановление Правительства РФ от 19.10.2017 № 1273</a:t>
            </a:r>
            <a:br>
              <a:rPr lang="ru-RU" sz="1400" smtClean="0"/>
            </a:br>
            <a:r>
              <a:rPr lang="en-US" sz="1400" smtClean="0"/>
              <a:t> </a:t>
            </a:r>
            <a:r>
              <a:rPr lang="ru-RU" sz="1400" smtClean="0"/>
              <a:t>ПРОВЕДЕНИЕ КАТЕГОРИРОВАНИЯ</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smtClean="0"/>
              <a:t>Постановление Правительства РФ от 19.10.2017 № 1273</a:t>
            </a:r>
            <a:br>
              <a:rPr lang="ru-RU" sz="1400" smtClean="0"/>
            </a:br>
            <a:r>
              <a:rPr lang="en-US" sz="1400" smtClean="0"/>
              <a:t> </a:t>
            </a:r>
            <a:r>
              <a:rPr lang="ru-RU" sz="1400" smtClean="0"/>
              <a:t>ПРОВЕДЕНИЕ КАТЕГОРИРОВАНИЯ</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ПРОВЕДЕНИЕ КАТЕГОРИРОВАНИЯ</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38896"/>
          </a:xfrm>
        </p:spPr>
        <p:txBody>
          <a:bodyPr>
            <a:normAutofit/>
          </a:bodyPr>
          <a:lstStyle/>
          <a:p>
            <a:pPr algn="ctr"/>
            <a:r>
              <a:rPr lang="ru-RU" sz="1600" dirty="0" smtClean="0"/>
              <a:t>Нормативные правовые акты</a:t>
            </a:r>
            <a:endParaRPr lang="ru-RU" sz="1600" dirty="0"/>
          </a:p>
        </p:txBody>
      </p:sp>
      <p:graphicFrame>
        <p:nvGraphicFramePr>
          <p:cNvPr id="4" name="Содержимое 3"/>
          <p:cNvGraphicFramePr>
            <a:graphicFrameLocks noGrp="1"/>
          </p:cNvGraphicFramePr>
          <p:nvPr>
            <p:ph idx="1"/>
          </p:nvPr>
        </p:nvGraphicFramePr>
        <p:xfrm>
          <a:off x="457200" y="1357313"/>
          <a:ext cx="8229600"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ПРОВЕДЕНИЕ КАТЕГОРИРОВАНИЯ</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III. Паспорт безопасности торгового объекта (территории)</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III. Паспорт безопасности торгового объекта (территории)</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III. Паспорт безопасности торгового объекта (территории)</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III. Паспорт безопасности торгового объекта (территории)</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IV. Меры по обеспечению антитеррористической защищенности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IV. Меры по обеспечению антитеррористической защищенности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IV. Меры по обеспечению антитеррористической защищенности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IV. Меры по обеспечению антитеррористической защищенности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IV. Меры по обеспечению антитеррористической защищенности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38896"/>
          </a:xfrm>
        </p:spPr>
        <p:txBody>
          <a:bodyPr>
            <a:normAutofit/>
          </a:bodyPr>
          <a:lstStyle/>
          <a:p>
            <a:pPr algn="ctr"/>
            <a:r>
              <a:rPr lang="ru-RU" sz="1600" dirty="0" smtClean="0"/>
              <a:t>Федеральный закон от 06.03.2006 № 35-ФЗ «О противодействии терроризму»</a:t>
            </a:r>
            <a:endParaRPr lang="ru-RU" sz="1600" dirty="0"/>
          </a:p>
        </p:txBody>
      </p:sp>
      <p:graphicFrame>
        <p:nvGraphicFramePr>
          <p:cNvPr id="4" name="Содержимое 3"/>
          <p:cNvGraphicFramePr>
            <a:graphicFrameLocks noGrp="1"/>
          </p:cNvGraphicFramePr>
          <p:nvPr>
            <p:ph idx="1"/>
          </p:nvPr>
        </p:nvGraphicFramePr>
        <p:xfrm>
          <a:off x="457200" y="1357313"/>
          <a:ext cx="8229600" cy="49672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IV. Меры по обеспечению антитеррористической защищенности торговых объектов (территорий)</a:t>
            </a:r>
            <a:endParaRPr lang="ru-RU" sz="1400" dirty="0"/>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581772"/>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a:t>
            </a:r>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581772"/>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a:t>
            </a:r>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581772"/>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a:t>
            </a:r>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581772"/>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a:t>
            </a:r>
          </a:p>
        </p:txBody>
      </p:sp>
      <p:graphicFrame>
        <p:nvGraphicFramePr>
          <p:cNvPr id="5" name="Содержимое 4"/>
          <p:cNvGraphicFramePr>
            <a:graphicFrameLocks noGrp="1"/>
          </p:cNvGraphicFramePr>
          <p:nvPr>
            <p:ph idx="1"/>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581772"/>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a:t>
            </a:r>
            <a:r>
              <a:rPr lang="ru-RU" sz="1400" dirty="0" smtClean="0"/>
              <a:t>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a:t>
            </a:r>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851162551"/>
              </p:ext>
            </p:extLst>
          </p:nvPr>
        </p:nvGraphicFramePr>
        <p:xfrm>
          <a:off x="457200" y="1357313"/>
          <a:ext cx="8229600" cy="4929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38896"/>
          </a:xfrm>
        </p:spPr>
        <p:txBody>
          <a:bodyPr>
            <a:normAutofit/>
          </a:bodyPr>
          <a:lstStyle/>
          <a:p>
            <a:pPr algn="ctr"/>
            <a:r>
              <a:rPr lang="ru-RU" sz="1600" dirty="0" smtClean="0"/>
              <a:t>Федеральный закон от 06.03.2006 № 35-ФЗ «О противодействии терроризму»</a:t>
            </a:r>
            <a:endParaRPr lang="ru-RU" sz="1600" dirty="0"/>
          </a:p>
        </p:txBody>
      </p:sp>
      <p:graphicFrame>
        <p:nvGraphicFramePr>
          <p:cNvPr id="8" name="Содержимое 7"/>
          <p:cNvGraphicFramePr>
            <a:graphicFrameLocks noGrp="1"/>
          </p:cNvGraphicFramePr>
          <p:nvPr>
            <p:ph idx="1"/>
          </p:nvPr>
        </p:nvGraphicFramePr>
        <p:xfrm>
          <a:off x="457200" y="1357298"/>
          <a:ext cx="8229600" cy="4967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Стрелка вниз 8"/>
          <p:cNvSpPr/>
          <p:nvPr/>
        </p:nvSpPr>
        <p:spPr>
          <a:xfrm>
            <a:off x="2285984" y="3268264"/>
            <a:ext cx="357190" cy="32147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FF0000"/>
              </a:solidFill>
            </a:endParaRPr>
          </a:p>
        </p:txBody>
      </p:sp>
      <p:sp>
        <p:nvSpPr>
          <p:cNvPr id="10" name="Стрелка вниз 9"/>
          <p:cNvSpPr/>
          <p:nvPr/>
        </p:nvSpPr>
        <p:spPr>
          <a:xfrm>
            <a:off x="6429388" y="3286124"/>
            <a:ext cx="357190" cy="339330"/>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704088"/>
            <a:ext cx="8305800" cy="5653870"/>
          </a:xfrm>
        </p:spPr>
        <p:txBody>
          <a:bodyPr>
            <a:normAutofit fontScale="90000"/>
          </a:bodyPr>
          <a:lstStyle/>
          <a:p>
            <a:pPr algn="ctr"/>
            <a:r>
              <a:rPr lang="ru-RU" dirty="0" smtClean="0"/>
              <a:t>Постановление Правительства РФ от 19.10.2017 № 1273 «Об утверждении требований к антитеррористической защищенности торговых объектов (территорий) и формы паспорта безопасности торгового объекта (территории)»</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I. </a:t>
            </a:r>
            <a:r>
              <a:rPr lang="ru-RU" sz="1400" dirty="0" smtClean="0"/>
              <a:t>Общие положения</a:t>
            </a:r>
            <a:endParaRPr lang="ru-RU" sz="1400" dirty="0"/>
          </a:p>
        </p:txBody>
      </p:sp>
      <p:graphicFrame>
        <p:nvGraphicFramePr>
          <p:cNvPr id="5" name="Содержимое 4"/>
          <p:cNvGraphicFramePr>
            <a:graphicFrameLocks noGrp="1"/>
          </p:cNvGraphicFramePr>
          <p:nvPr>
            <p:ph idx="1"/>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I. </a:t>
            </a:r>
            <a:r>
              <a:rPr lang="ru-RU" sz="1400" dirty="0" smtClean="0"/>
              <a:t>Общие положения</a:t>
            </a:r>
            <a:endParaRPr lang="ru-RU" sz="1400" dirty="0"/>
          </a:p>
        </p:txBody>
      </p:sp>
      <p:graphicFrame>
        <p:nvGraphicFramePr>
          <p:cNvPr id="9" name="Содержимое 8"/>
          <p:cNvGraphicFramePr>
            <a:graphicFrameLocks noGrp="1"/>
          </p:cNvGraphicFramePr>
          <p:nvPr>
            <p:ph idx="1"/>
          </p:nvPr>
        </p:nvGraphicFramePr>
        <p:xfrm>
          <a:off x="457200" y="1285860"/>
          <a:ext cx="8229600" cy="50387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I. </a:t>
            </a:r>
            <a:r>
              <a:rPr lang="ru-RU" sz="1400" dirty="0" smtClean="0"/>
              <a:t>Общие положения</a:t>
            </a:r>
            <a:endParaRPr lang="ru-RU" sz="1400" dirty="0"/>
          </a:p>
        </p:txBody>
      </p:sp>
      <p:graphicFrame>
        <p:nvGraphicFramePr>
          <p:cNvPr id="9" name="Содержимое 8"/>
          <p:cNvGraphicFramePr>
            <a:graphicFrameLocks noGrp="1"/>
          </p:cNvGraphicFramePr>
          <p:nvPr>
            <p:ph idx="1"/>
            <p:extLst>
              <p:ext uri="{D42A27DB-BD31-4B8C-83A1-F6EECF244321}">
                <p14:modId xmlns:p14="http://schemas.microsoft.com/office/powerpoint/2010/main" val="1666563125"/>
              </p:ext>
            </p:extLst>
          </p:nvPr>
        </p:nvGraphicFramePr>
        <p:xfrm>
          <a:off x="457200" y="1214422"/>
          <a:ext cx="82296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Двойная стрелка вверх/вниз 3"/>
          <p:cNvSpPr/>
          <p:nvPr/>
        </p:nvSpPr>
        <p:spPr>
          <a:xfrm>
            <a:off x="4311967" y="2500306"/>
            <a:ext cx="260033" cy="428628"/>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Двойная стрелка вверх/вниз 4"/>
          <p:cNvSpPr/>
          <p:nvPr/>
        </p:nvSpPr>
        <p:spPr>
          <a:xfrm>
            <a:off x="4311967" y="3429000"/>
            <a:ext cx="260033" cy="500066"/>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Двойная стрелка вверх/вниз 5"/>
          <p:cNvSpPr/>
          <p:nvPr/>
        </p:nvSpPr>
        <p:spPr>
          <a:xfrm rot="3522066">
            <a:off x="2838113" y="2877466"/>
            <a:ext cx="260033" cy="1271348"/>
          </a:xfrm>
          <a:prstGeom prst="up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Двойная стрелка вверх/вниз 6"/>
          <p:cNvSpPr/>
          <p:nvPr/>
        </p:nvSpPr>
        <p:spPr>
          <a:xfrm rot="18393499">
            <a:off x="5623038" y="2944343"/>
            <a:ext cx="260033" cy="1147009"/>
          </a:xfrm>
          <a:prstGeom prst="upDownArrow">
            <a:avLst>
              <a:gd name="adj1" fmla="val 50000"/>
              <a:gd name="adj2" fmla="val 65682"/>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704088"/>
            <a:ext cx="8229600" cy="438896"/>
          </a:xfrm>
        </p:spPr>
        <p:txBody>
          <a:bodyPr>
            <a:normAutofit fontScale="90000"/>
          </a:bodyPr>
          <a:lstStyle/>
          <a:p>
            <a:pPr algn="ctr"/>
            <a:r>
              <a:rPr lang="ru-RU" sz="1400" dirty="0" smtClean="0"/>
              <a:t>Постановление Правительства РФ от 19.10.2017 № 1273</a:t>
            </a:r>
            <a:br>
              <a:rPr lang="ru-RU" sz="1400" dirty="0" smtClean="0"/>
            </a:br>
            <a:r>
              <a:rPr lang="en-US" sz="1400" dirty="0" smtClean="0"/>
              <a:t> I. </a:t>
            </a:r>
            <a:r>
              <a:rPr lang="ru-RU" sz="1400" dirty="0" smtClean="0"/>
              <a:t>Общие положения</a:t>
            </a:r>
            <a:endParaRPr lang="ru-RU" sz="1400" dirty="0"/>
          </a:p>
        </p:txBody>
      </p:sp>
      <p:graphicFrame>
        <p:nvGraphicFramePr>
          <p:cNvPr id="5" name="Содержимое 4"/>
          <p:cNvGraphicFramePr>
            <a:graphicFrameLocks noGrp="1"/>
          </p:cNvGraphicFramePr>
          <p:nvPr>
            <p:ph idx="1"/>
            <p:extLst>
              <p:ext uri="{D42A27DB-BD31-4B8C-83A1-F6EECF244321}">
                <p14:modId xmlns:p14="http://schemas.microsoft.com/office/powerpoint/2010/main" val="1100275602"/>
              </p:ext>
            </p:extLst>
          </p:nvPr>
        </p:nvGraphicFramePr>
        <p:xfrm>
          <a:off x="457200" y="1285875"/>
          <a:ext cx="8229600" cy="5038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E0AAD96-249C-4B8C-8057-FA46FCCBD7CF}"/>
</file>

<file path=customXml/itemProps2.xml><?xml version="1.0" encoding="utf-8"?>
<ds:datastoreItem xmlns:ds="http://schemas.openxmlformats.org/officeDocument/2006/customXml" ds:itemID="{4F9DA362-2181-4DD0-8292-A8843376549C}"/>
</file>

<file path=customXml/itemProps3.xml><?xml version="1.0" encoding="utf-8"?>
<ds:datastoreItem xmlns:ds="http://schemas.openxmlformats.org/officeDocument/2006/customXml" ds:itemID="{58F9CE36-60A5-42CE-B0B7-D504E575ACB7}"/>
</file>

<file path=docProps/app.xml><?xml version="1.0" encoding="utf-8"?>
<Properties xmlns="http://schemas.openxmlformats.org/officeDocument/2006/extended-properties" xmlns:vt="http://schemas.openxmlformats.org/officeDocument/2006/docPropsVTypes">
  <Template>Flow</Template>
  <TotalTime>808</TotalTime>
  <Words>3822</Words>
  <Application>Microsoft Office PowerPoint</Application>
  <PresentationFormat>Экран (4:3)</PresentationFormat>
  <Paragraphs>172</Paragraphs>
  <Slides>35</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35</vt:i4>
      </vt:variant>
    </vt:vector>
  </HeadingPairs>
  <TitlesOfParts>
    <vt:vector size="37" baseType="lpstr">
      <vt:lpstr>Поток</vt:lpstr>
      <vt:lpstr>CorelDRAW</vt:lpstr>
      <vt:lpstr>Обеспечение антитеррористической безопасности торговых объектов (территорий)</vt:lpstr>
      <vt:lpstr>Нормативные правовые акты</vt:lpstr>
      <vt:lpstr>Федеральный закон от 06.03.2006 № 35-ФЗ «О противодействии терроризму»</vt:lpstr>
      <vt:lpstr>Федеральный закон от 06.03.2006 № 35-ФЗ «О противодействии терроризму»</vt:lpstr>
      <vt:lpstr>Постановление Правительства РФ от 19.10.2017 № 1273 «Об утверждении требований к антитеррористической защищенности торговых объектов (территорий) и формы паспорта безопасности торгового объекта (территории)»</vt:lpstr>
      <vt:lpstr>Постановление Правительства РФ от 19.10.2017 № 1273  I. Общие положения</vt:lpstr>
      <vt:lpstr>Постановление Правительства РФ от 19.10.2017 № 1273  I. Общие положения</vt:lpstr>
      <vt:lpstr>Постановление Правительства РФ от 19.10.2017 № 1273  I. Общие положения</vt:lpstr>
      <vt:lpstr>Постановление Правительства РФ от 19.10.2017 № 1273  I. Общие положения</vt:lpstr>
      <vt:lpstr>Постановление Правительства РФ от 19.10.2017 № 1273  II. Категорирование торговых объектов (территорий)</vt:lpstr>
      <vt:lpstr>Постановление Правительства РФ от 19.10.2017 № 1273  II. Категорирование торговых объектов (территорий)</vt:lpstr>
      <vt:lpstr>Постановление Правительства РФ от 19.10.2017 № 1273  II. Категорирование торговых объектов (территорий)</vt:lpstr>
      <vt:lpstr>Постановление Правительства РФ от 19.10.2017 № 1273  II. Категорирование торговых объектов (территорий)</vt:lpstr>
      <vt:lpstr>Постановление Правительства РФ от 19.10.2017 № 1273  II. Категорирование торговых объектов (территорий)</vt:lpstr>
      <vt:lpstr>Постановление Правительства РФ от 19.10.2017 № 1273  ПРОВЕДЕНИЕ КАТЕГОРИРОВАНИЯ</vt:lpstr>
      <vt:lpstr>Постановление Правительства РФ от 19.10.2017 № 1273  ПРОВЕДЕНИЕ КАТЕГОРИРОВАНИЯ</vt:lpstr>
      <vt:lpstr>Постановление Правительства РФ от 19.10.2017 № 1273  ПРОВЕДЕНИЕ КАТЕГОРИРОВАНИЯ</vt:lpstr>
      <vt:lpstr>Постановление Правительства РФ от 19.10.2017 № 1273  ПРОВЕДЕНИЕ КАТЕГОРИРОВАНИЯ</vt:lpstr>
      <vt:lpstr>Постановление Правительства РФ от 19.10.2017 № 1273  ПРОВЕДЕНИЕ КАТЕГОРИРОВАНИЯ</vt:lpstr>
      <vt:lpstr>Постановление Правительства РФ от 19.10.2017 № 1273  ПРОВЕДЕНИЕ КАТЕГОРИРОВАНИЯ</vt:lpstr>
      <vt:lpstr>Постановление Правительства РФ от 19.10.2017 № 1273  III. Паспорт безопасности торгового объекта (территории)</vt:lpstr>
      <vt:lpstr>Постановление Правительства РФ от 19.10.2017 № 1273  III. Паспорт безопасности торгового объекта (территории)</vt:lpstr>
      <vt:lpstr>Постановление Правительства РФ от 19.10.2017 № 1273  III. Паспорт безопасности торгового объекта (территории)</vt:lpstr>
      <vt:lpstr>Постановление Правительства РФ от 19.10.2017 № 1273  III. Паспорт безопасности торгового объекта (территории)</vt:lpstr>
      <vt:lpstr>Постановление Правительства РФ от 19.10.2017 № 1273  IV. Меры по обеспечению антитеррористической защищенности торговых объектов (территорий)</vt:lpstr>
      <vt:lpstr>Постановление Правительства РФ от 19.10.2017 № 1273  IV. Меры по обеспечению антитеррористической защищенности торговых объектов (территорий)</vt:lpstr>
      <vt:lpstr>Постановление Правительства РФ от 19.10.2017 № 1273  IV. Меры по обеспечению антитеррористической защищенности торговых объектов (территорий)</vt:lpstr>
      <vt:lpstr>Постановление Правительства РФ от 19.10.2017 № 1273  IV. Меры по обеспечению антитеррористической защищенности торговых объектов (территорий)</vt:lpstr>
      <vt:lpstr>Постановление Правительства РФ от 19.10.2017 № 1273  IV. Меры по обеспечению антитеррористической защищенности торговых объектов (территорий)</vt:lpstr>
      <vt:lpstr>Постановление Правительства РФ от 19.10.2017 № 1273  IV. Меры по обеспечению антитеррористической защищенности торговых объектов (территорий)</vt:lpstr>
      <vt:lpstr>Постановление Правительства РФ от 19.10.2017 № 1273  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vt:lpstr>
      <vt:lpstr>Постановление Правительства РФ от 19.10.2017 № 1273  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vt:lpstr>
      <vt:lpstr>Постановление Правительства РФ от 19.10.2017 № 1273  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vt:lpstr>
      <vt:lpstr>Постановление Правительства РФ от 19.10.2017 № 1273  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vt:lpstr>
      <vt:lpstr>Постановление Правительства РФ от 19.10.2017 № 1273  V. Порядок информирования об угрозе совершения или о совершении террористического акта на торговом объекте (территории) и реагирования на полученную информацию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Учебно-методическое занятие с представителями крупных торговых объектов (территорий) расположенных в пределах МО ГО «Сыктывкар»</dc:title>
  <dc:creator>Карпов Петр Валерьевич</dc:creator>
  <cp:lastModifiedBy>Зуева Ольга Вячеславна</cp:lastModifiedBy>
  <cp:revision>117</cp:revision>
  <dcterms:created xsi:type="dcterms:W3CDTF">2018-03-27T10:03:43Z</dcterms:created>
  <dcterms:modified xsi:type="dcterms:W3CDTF">2018-10-31T11:46:59Z</dcterms:modified>
</cp:coreProperties>
</file>