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diagrams/data6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rawings/drawing1.xml" ContentType="application/vnd.openxmlformats-officedocument.drawingml.chartshapes+xml"/>
  <Override PartName="/ppt/diagrams/data4.xml" ContentType="application/vnd.openxmlformats-officedocument.drawingml.diagramData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quickStyle4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layout4.xml" ContentType="application/vnd.openxmlformats-officedocument.drawingml.diagramLayout+xml"/>
  <Override PartName="/ppt/diagrams/drawing6.xml" ContentType="application/vnd.ms-office.drawingml.diagramDrawing+xml"/>
  <Override PartName="/ppt/diagrams/colors3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7" r:id="rId4"/>
    <p:sldId id="278" r:id="rId5"/>
    <p:sldId id="279" r:id="rId6"/>
    <p:sldId id="280" r:id="rId7"/>
    <p:sldId id="281" r:id="rId8"/>
    <p:sldId id="262" r:id="rId9"/>
    <p:sldId id="283" r:id="rId10"/>
    <p:sldId id="273" r:id="rId11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05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392087153714941E-2"/>
          <c:y val="0"/>
          <c:w val="0.96210620675238345"/>
          <c:h val="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27"/>
          </c:dPt>
          <c:dPt>
            <c:idx val="1"/>
            <c:bubble3D val="0"/>
            <c:explosion val="10"/>
          </c:dPt>
          <c:dPt>
            <c:idx val="2"/>
            <c:bubble3D val="0"/>
            <c:explosion val="18"/>
          </c:dPt>
          <c:dPt>
            <c:idx val="3"/>
            <c:bubble3D val="0"/>
            <c:explosion val="0"/>
          </c:dPt>
          <c:dLbls>
            <c:dLbl>
              <c:idx val="0"/>
              <c:layout>
                <c:manualLayout>
                  <c:x val="-1.7313599142578778E-2"/>
                  <c:y val="-0.10300784480736708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37,4</a:t>
                    </a:r>
                    <a:r>
                      <a:rPr lang="en-US" sz="1600" b="1" dirty="0" smtClean="0">
                        <a:latin typeface="Cambria Math" pitchFamily="18" charset="0"/>
                        <a:ea typeface="Cambria Math" pitchFamily="18" charset="0"/>
                      </a:rPr>
                      <a:t>%</a:t>
                    </a:r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 </a:t>
                    </a:r>
                  </a:p>
                  <a:p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(37 047</a:t>
                    </a:r>
                    <a:r>
                      <a:rPr lang="ru-RU" sz="1600" b="1" baseline="0" dirty="0" smtClean="0">
                        <a:latin typeface="Cambria Math" pitchFamily="18" charset="0"/>
                        <a:ea typeface="Cambria Math" pitchFamily="18" charset="0"/>
                      </a:rPr>
                      <a:t>)</a:t>
                    </a:r>
                    <a:endParaRPr lang="en-US" sz="1600" dirty="0">
                      <a:latin typeface="Cambria Math" pitchFamily="18" charset="0"/>
                      <a:ea typeface="Cambria Math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6847213054758625E-2"/>
                  <c:y val="-1.389255360515498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latin typeface="Cambria Math" pitchFamily="18" charset="0"/>
                        <a:ea typeface="Cambria Math" pitchFamily="18" charset="0"/>
                      </a:rPr>
                      <a:t> </a:t>
                    </a:r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2,9</a:t>
                    </a:r>
                    <a:r>
                      <a:rPr lang="en-US" sz="1600" b="1" dirty="0" smtClean="0">
                        <a:latin typeface="Cambria Math" pitchFamily="18" charset="0"/>
                        <a:ea typeface="Cambria Math" pitchFamily="18" charset="0"/>
                      </a:rPr>
                      <a:t>%</a:t>
                    </a:r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 </a:t>
                    </a:r>
                  </a:p>
                  <a:p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(2</a:t>
                    </a:r>
                    <a:r>
                      <a:rPr lang="ru-RU" sz="1600" b="1" baseline="0" dirty="0" smtClean="0">
                        <a:latin typeface="Cambria Math" pitchFamily="18" charset="0"/>
                        <a:ea typeface="Cambria Math" pitchFamily="18" charset="0"/>
                      </a:rPr>
                      <a:t> 917)</a:t>
                    </a:r>
                    <a:endParaRPr lang="en-US" sz="1600" dirty="0">
                      <a:latin typeface="Cambria Math" pitchFamily="18" charset="0"/>
                      <a:ea typeface="Cambria Math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9554690001764508E-2"/>
                  <c:y val="-0.344058800565369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latin typeface="Cambria Math" pitchFamily="18" charset="0"/>
                        <a:ea typeface="Cambria Math" pitchFamily="18" charset="0"/>
                      </a:rPr>
                      <a:t> </a:t>
                    </a:r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45,1</a:t>
                    </a:r>
                    <a:r>
                      <a:rPr lang="en-US" sz="1600" b="1" dirty="0" smtClean="0">
                        <a:latin typeface="Cambria Math" pitchFamily="18" charset="0"/>
                        <a:ea typeface="Cambria Math" pitchFamily="18" charset="0"/>
                      </a:rPr>
                      <a:t>%</a:t>
                    </a:r>
                    <a:endParaRPr lang="ru-RU" sz="1600" b="1" dirty="0" smtClean="0">
                      <a:latin typeface="Cambria Math" pitchFamily="18" charset="0"/>
                      <a:ea typeface="Cambria Math" pitchFamily="18" charset="0"/>
                    </a:endParaRPr>
                  </a:p>
                  <a:p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 (44 638)               </a:t>
                    </a:r>
                    <a:endParaRPr lang="en-US" sz="1600" dirty="0">
                      <a:latin typeface="Cambria Math" pitchFamily="18" charset="0"/>
                      <a:ea typeface="Cambria Math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8497291150656461E-2"/>
                  <c:y val="2.9087596968943485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1,2</a:t>
                    </a:r>
                    <a:r>
                      <a:rPr lang="en-US" sz="1600" b="1" dirty="0" smtClean="0">
                        <a:latin typeface="Cambria Math" pitchFamily="18" charset="0"/>
                        <a:ea typeface="Cambria Math" pitchFamily="18" charset="0"/>
                      </a:rPr>
                      <a:t>%</a:t>
                    </a:r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 </a:t>
                    </a:r>
                  </a:p>
                  <a:p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(1</a:t>
                    </a:r>
                    <a:r>
                      <a:rPr lang="ru-RU" sz="1600" b="1" baseline="0" dirty="0" smtClean="0">
                        <a:latin typeface="Cambria Math" pitchFamily="18" charset="0"/>
                        <a:ea typeface="Cambria Math" pitchFamily="18" charset="0"/>
                      </a:rPr>
                      <a:t> 173 </a:t>
                    </a:r>
                    <a:r>
                      <a:rPr lang="ru-RU" sz="1600" b="1" dirty="0" smtClean="0">
                        <a:latin typeface="Cambria Math" pitchFamily="18" charset="0"/>
                        <a:ea typeface="Cambria Math" pitchFamily="18" charset="0"/>
                      </a:rPr>
                      <a:t>)</a:t>
                    </a:r>
                    <a:endParaRPr lang="en-US" sz="1600" dirty="0">
                      <a:latin typeface="Cambria Math" pitchFamily="18" charset="0"/>
                      <a:ea typeface="Cambria Math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>
                    <a:latin typeface="Cambria Math" pitchFamily="18" charset="0"/>
                    <a:ea typeface="Cambria Math" pitchFamily="18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'Слайд 1'!$A$2:$A$5</c:f>
              <c:strCache>
                <c:ptCount val="4"/>
                <c:pt idx="0">
                  <c:v>ЕНВД</c:v>
                </c:pt>
                <c:pt idx="1">
                  <c:v>ЕСХН</c:v>
                </c:pt>
                <c:pt idx="2">
                  <c:v>УСН</c:v>
                </c:pt>
                <c:pt idx="3">
                  <c:v>ПСН</c:v>
                </c:pt>
              </c:strCache>
            </c:strRef>
          </c:cat>
          <c:val>
            <c:numRef>
              <c:f>'Слайд 1'!$B$2:$B$5</c:f>
              <c:numCache>
                <c:formatCode>General</c:formatCode>
                <c:ptCount val="4"/>
                <c:pt idx="0">
                  <c:v>37047</c:v>
                </c:pt>
                <c:pt idx="1">
                  <c:v>2917</c:v>
                </c:pt>
                <c:pt idx="2">
                  <c:v>44638</c:v>
                </c:pt>
                <c:pt idx="3">
                  <c:v>1173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'Слайд 1'!$A$2:$A$5</c:f>
              <c:strCache>
                <c:ptCount val="4"/>
                <c:pt idx="0">
                  <c:v>ЕНВД</c:v>
                </c:pt>
                <c:pt idx="1">
                  <c:v>ЕСХН</c:v>
                </c:pt>
                <c:pt idx="2">
                  <c:v>УСН</c:v>
                </c:pt>
                <c:pt idx="3">
                  <c:v>ПСН</c:v>
                </c:pt>
              </c:strCache>
            </c:strRef>
          </c:cat>
          <c:val>
            <c:numRef>
              <c:f>'Слайд 1'!$C$2:$C$5</c:f>
              <c:numCache>
                <c:formatCode>0.0%</c:formatCode>
                <c:ptCount val="4"/>
                <c:pt idx="0">
                  <c:v>0.37443148511249014</c:v>
                </c:pt>
                <c:pt idx="1">
                  <c:v>2.9481918699844352E-2</c:v>
                </c:pt>
                <c:pt idx="2">
                  <c:v>0.45115320086515331</c:v>
                </c:pt>
                <c:pt idx="3">
                  <c:v>1.1855430454205495E-2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30521314625172369"/>
          <c:y val="0.84621500388845683"/>
          <c:w val="0.58703951194965254"/>
          <c:h val="8.4290402918194424E-2"/>
        </c:manualLayout>
      </c:layout>
      <c:overlay val="0"/>
      <c:txPr>
        <a:bodyPr/>
        <a:lstStyle/>
        <a:p>
          <a:pPr>
            <a:defRPr>
              <a:latin typeface="Cambria Math" pitchFamily="18" charset="0"/>
              <a:ea typeface="Cambria Math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9F5F38-0102-4417-BCE4-753D34C55595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1F3E9E-EBCC-4470-ABF5-1787CDA69877}">
      <dgm:prSet phldrT="[Текст]" custT="1"/>
      <dgm:spPr/>
      <dgm:t>
        <a:bodyPr/>
        <a:lstStyle/>
        <a:p>
          <a:r>
            <a:rPr lang="ru-RU" sz="1400" dirty="0" smtClean="0">
              <a:latin typeface="Cambria Math" pitchFamily="18" charset="0"/>
              <a:ea typeface="Cambria Math" pitchFamily="18" charset="0"/>
            </a:rPr>
            <a:t>ОСН</a:t>
          </a:r>
          <a:endParaRPr lang="ru-RU" sz="1400" dirty="0">
            <a:latin typeface="Cambria Math" pitchFamily="18" charset="0"/>
            <a:ea typeface="Cambria Math" pitchFamily="18" charset="0"/>
          </a:endParaRPr>
        </a:p>
      </dgm:t>
    </dgm:pt>
    <dgm:pt modelId="{14686FE2-2B2B-4776-A9FB-A8E59635DA46}" type="parTrans" cxnId="{9B6229B7-2ACC-4C87-8A2A-CC4E5CF7F0A4}">
      <dgm:prSet/>
      <dgm:spPr/>
      <dgm:t>
        <a:bodyPr/>
        <a:lstStyle/>
        <a:p>
          <a:endParaRPr lang="ru-RU"/>
        </a:p>
      </dgm:t>
    </dgm:pt>
    <dgm:pt modelId="{832D7808-F503-4975-9524-4853385487DB}" type="sibTrans" cxnId="{9B6229B7-2ACC-4C87-8A2A-CC4E5CF7F0A4}">
      <dgm:prSet/>
      <dgm:spPr/>
      <dgm:t>
        <a:bodyPr/>
        <a:lstStyle/>
        <a:p>
          <a:endParaRPr lang="ru-RU"/>
        </a:p>
      </dgm:t>
    </dgm:pt>
    <dgm:pt modelId="{54C8C934-4AE5-4A62-B13F-FEDA5446DB4A}">
      <dgm:prSet phldrT="[Текст]" custT="1"/>
      <dgm:spPr/>
      <dgm:t>
        <a:bodyPr/>
        <a:lstStyle/>
        <a:p>
          <a:r>
            <a:rPr lang="ru-RU" sz="1800" dirty="0" smtClean="0">
              <a:latin typeface="Cambria Math" pitchFamily="18" charset="0"/>
              <a:ea typeface="Cambria Math" pitchFamily="18" charset="0"/>
            </a:rPr>
            <a:t>общий режим налогообложения сложный для малого и среднего бизнеса с наиболее высокой налоговой нагрузкой</a:t>
          </a:r>
          <a:endParaRPr lang="ru-RU" sz="1800" dirty="0">
            <a:latin typeface="Cambria Math" pitchFamily="18" charset="0"/>
            <a:ea typeface="Cambria Math" pitchFamily="18" charset="0"/>
          </a:endParaRPr>
        </a:p>
      </dgm:t>
    </dgm:pt>
    <dgm:pt modelId="{95B9C261-37CA-4594-AB6B-47CE42724706}" type="parTrans" cxnId="{67D7BD5F-1C32-4C0E-9009-3E11261CA00D}">
      <dgm:prSet/>
      <dgm:spPr/>
      <dgm:t>
        <a:bodyPr/>
        <a:lstStyle/>
        <a:p>
          <a:endParaRPr lang="ru-RU"/>
        </a:p>
      </dgm:t>
    </dgm:pt>
    <dgm:pt modelId="{08F7CC90-5E93-4390-ABC0-C19FCE4FFEFE}" type="sibTrans" cxnId="{67D7BD5F-1C32-4C0E-9009-3E11261CA00D}">
      <dgm:prSet/>
      <dgm:spPr/>
      <dgm:t>
        <a:bodyPr/>
        <a:lstStyle/>
        <a:p>
          <a:endParaRPr lang="ru-RU"/>
        </a:p>
      </dgm:t>
    </dgm:pt>
    <dgm:pt modelId="{616F714C-02ED-4722-9661-78652EA1A822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5632CE19-ACFA-47CB-92EB-574F8E955255}" type="parTrans" cxnId="{52F19B45-DF0F-409E-A17E-C9CFAC9248D6}">
      <dgm:prSet/>
      <dgm:spPr/>
      <dgm:t>
        <a:bodyPr/>
        <a:lstStyle/>
        <a:p>
          <a:endParaRPr lang="ru-RU"/>
        </a:p>
      </dgm:t>
    </dgm:pt>
    <dgm:pt modelId="{21F16146-92B1-41E1-9B92-ED9C98381E58}" type="sibTrans" cxnId="{52F19B45-DF0F-409E-A17E-C9CFAC9248D6}">
      <dgm:prSet/>
      <dgm:spPr/>
      <dgm:t>
        <a:bodyPr/>
        <a:lstStyle/>
        <a:p>
          <a:endParaRPr lang="ru-RU"/>
        </a:p>
      </dgm:t>
    </dgm:pt>
    <dgm:pt modelId="{9C462BD0-CE19-4BCD-A0DA-966718FAB36B}">
      <dgm:prSet phldrT="[Текст]"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spc="4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налоговый/бухгалтерский</a:t>
          </a:r>
          <a:r>
            <a:rPr lang="ru-RU" sz="1800" spc="-2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учет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6E06F92C-A302-4490-B4E5-CF21A84A1AE6}" type="parTrans" cxnId="{7E771167-8BE4-4E48-8DB0-1203382E6FE5}">
      <dgm:prSet/>
      <dgm:spPr/>
      <dgm:t>
        <a:bodyPr/>
        <a:lstStyle/>
        <a:p>
          <a:endParaRPr lang="ru-RU"/>
        </a:p>
      </dgm:t>
    </dgm:pt>
    <dgm:pt modelId="{69C5BD96-B35B-45C2-BB6B-1CD62D1ADF5C}" type="sibTrans" cxnId="{7E771167-8BE4-4E48-8DB0-1203382E6FE5}">
      <dgm:prSet/>
      <dgm:spPr/>
      <dgm:t>
        <a:bodyPr/>
        <a:lstStyle/>
        <a:p>
          <a:endParaRPr lang="ru-RU"/>
        </a:p>
      </dgm:t>
    </dgm:pt>
    <dgm:pt modelId="{6801703F-9B46-4CE9-A2A0-F6A1C94ADF51}">
      <dgm:prSet phldrT="[Текст]"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Налоги к уплате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67AB0653-1E1B-4159-A8B9-69148E2FAB41}" type="parTrans" cxnId="{8D8FD03D-9AD7-4D87-9327-A8C197F26724}">
      <dgm:prSet/>
      <dgm:spPr/>
      <dgm:t>
        <a:bodyPr/>
        <a:lstStyle/>
        <a:p>
          <a:endParaRPr lang="ru-RU"/>
        </a:p>
      </dgm:t>
    </dgm:pt>
    <dgm:pt modelId="{45FCC5B9-B5BB-4ED1-92AD-5E5B8197A77B}" type="sibTrans" cxnId="{8D8FD03D-9AD7-4D87-9327-A8C197F26724}">
      <dgm:prSet/>
      <dgm:spPr/>
      <dgm:t>
        <a:bodyPr/>
        <a:lstStyle/>
        <a:p>
          <a:endParaRPr lang="ru-RU"/>
        </a:p>
      </dgm:t>
    </dgm:pt>
    <dgm:pt modelId="{06BC8AFD-BFC1-4C15-9DA5-E252896C5EB6}">
      <dgm:prSet phldrT="[Текст]" custT="1"/>
      <dgm:spPr/>
      <dgm:t>
        <a:bodyPr/>
        <a:lstStyle/>
        <a:p>
          <a:r>
            <a:rPr lang="ru-RU" sz="14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НДФЛ</a:t>
          </a:r>
          <a:r>
            <a:rPr lang="ru-RU" sz="1400" spc="-7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400" spc="-5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(ИП)</a:t>
          </a:r>
          <a:endParaRPr lang="ru-RU" sz="14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0961592A-6C6E-4DEF-A1C5-96781A59B401}" type="parTrans" cxnId="{B130407F-0729-4922-B3F6-77CD99355EEB}">
      <dgm:prSet/>
      <dgm:spPr/>
      <dgm:t>
        <a:bodyPr/>
        <a:lstStyle/>
        <a:p>
          <a:endParaRPr lang="ru-RU"/>
        </a:p>
      </dgm:t>
    </dgm:pt>
    <dgm:pt modelId="{D564316E-7D92-4A0E-9B1F-6A05584F42E7}" type="sibTrans" cxnId="{B130407F-0729-4922-B3F6-77CD99355EEB}">
      <dgm:prSet/>
      <dgm:spPr/>
      <dgm:t>
        <a:bodyPr/>
        <a:lstStyle/>
        <a:p>
          <a:endParaRPr lang="ru-RU"/>
        </a:p>
      </dgm:t>
    </dgm:pt>
    <dgm:pt modelId="{7DACA1F7-EF08-48B3-9334-13316C6F8FEA}">
      <dgm:prSet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сдавать</a:t>
          </a:r>
          <a:r>
            <a:rPr lang="ru-RU" sz="1800" spc="-19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декларации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gm:t>
    </dgm:pt>
    <dgm:pt modelId="{53B2EDF7-8EAC-44F4-929C-0EAB6BC87B54}" type="parTrans" cxnId="{9BC26BC5-C59A-42DF-8B57-BE3A014DDB90}">
      <dgm:prSet/>
      <dgm:spPr/>
      <dgm:t>
        <a:bodyPr/>
        <a:lstStyle/>
        <a:p>
          <a:endParaRPr lang="ru-RU"/>
        </a:p>
      </dgm:t>
    </dgm:pt>
    <dgm:pt modelId="{058E2337-3A8C-48EB-B0A8-40A4D0AB18AC}" type="sibTrans" cxnId="{9BC26BC5-C59A-42DF-8B57-BE3A014DDB90}">
      <dgm:prSet/>
      <dgm:spPr/>
      <dgm:t>
        <a:bodyPr/>
        <a:lstStyle/>
        <a:p>
          <a:endParaRPr lang="ru-RU"/>
        </a:p>
      </dgm:t>
    </dgm:pt>
    <dgm:pt modelId="{F3C8A76D-6A59-4EF5-953F-30B3AA7EB231}">
      <dgm:prSet custT="1"/>
      <dgm:spPr/>
      <dgm:t>
        <a:bodyPr/>
        <a:lstStyle/>
        <a:p>
          <a:r>
            <a:rPr lang="ru-RU" sz="1400" spc="114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НДС</a:t>
          </a:r>
          <a:endParaRPr lang="ru-RU" sz="14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gm:t>
    </dgm:pt>
    <dgm:pt modelId="{EDE7FCCB-C219-4576-84BA-8A2CC5AA3690}" type="parTrans" cxnId="{13C61733-B80C-40E9-9C71-480FD09B8506}">
      <dgm:prSet/>
      <dgm:spPr/>
      <dgm:t>
        <a:bodyPr/>
        <a:lstStyle/>
        <a:p>
          <a:endParaRPr lang="ru-RU"/>
        </a:p>
      </dgm:t>
    </dgm:pt>
    <dgm:pt modelId="{D738CFCB-9C23-4454-8631-5E8F8F8910DD}" type="sibTrans" cxnId="{13C61733-B80C-40E9-9C71-480FD09B8506}">
      <dgm:prSet/>
      <dgm:spPr/>
      <dgm:t>
        <a:bodyPr/>
        <a:lstStyle/>
        <a:p>
          <a:endParaRPr lang="ru-RU"/>
        </a:p>
      </dgm:t>
    </dgm:pt>
    <dgm:pt modelId="{19B01983-0D04-4B59-AF85-3AB6C6E0D0B1}">
      <dgm:prSet custT="1"/>
      <dgm:spPr/>
      <dgm:t>
        <a:bodyPr/>
        <a:lstStyle/>
        <a:p>
          <a:r>
            <a:rPr lang="ru-RU" sz="1400" spc="6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налог </a:t>
          </a:r>
          <a:r>
            <a:rPr lang="ru-RU" sz="1400" spc="11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</a:t>
          </a:r>
          <a:r>
            <a:rPr lang="ru-RU" sz="1400" spc="-30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400" spc="2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прибыль </a:t>
          </a:r>
          <a:r>
            <a:rPr lang="ru-RU" sz="14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организаций</a:t>
          </a:r>
          <a:endParaRPr lang="ru-RU" sz="14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gm:t>
    </dgm:pt>
    <dgm:pt modelId="{A9721EB0-6068-4B3E-BB9D-4184A64DF80E}" type="parTrans" cxnId="{CFEBA740-8D83-4547-A5C0-3C694CE7B00E}">
      <dgm:prSet/>
      <dgm:spPr/>
      <dgm:t>
        <a:bodyPr/>
        <a:lstStyle/>
        <a:p>
          <a:endParaRPr lang="ru-RU"/>
        </a:p>
      </dgm:t>
    </dgm:pt>
    <dgm:pt modelId="{D7CA962C-B948-4BBA-ADA4-0651E5733B55}" type="sibTrans" cxnId="{CFEBA740-8D83-4547-A5C0-3C694CE7B00E}">
      <dgm:prSet/>
      <dgm:spPr/>
      <dgm:t>
        <a:bodyPr/>
        <a:lstStyle/>
        <a:p>
          <a:endParaRPr lang="ru-RU"/>
        </a:p>
      </dgm:t>
    </dgm:pt>
    <dgm:pt modelId="{7EC013F8-83DF-4EE9-B09D-186590CE89F1}">
      <dgm:prSet custT="1"/>
      <dgm:spPr/>
      <dgm:t>
        <a:bodyPr/>
        <a:lstStyle/>
        <a:p>
          <a:r>
            <a:rPr lang="ru-RU" sz="1400" spc="6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налог </a:t>
          </a:r>
          <a:r>
            <a:rPr lang="ru-RU" sz="1400" spc="11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</a:t>
          </a:r>
          <a:r>
            <a:rPr lang="ru-RU" sz="1400" spc="-21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4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имущество</a:t>
          </a:r>
          <a:endParaRPr lang="ru-RU" sz="14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gm:t>
    </dgm:pt>
    <dgm:pt modelId="{04A2113B-5C68-4F87-955B-2DF47A7751EA}" type="parTrans" cxnId="{C235D42F-DD95-4159-A4E8-90D045473DB4}">
      <dgm:prSet/>
      <dgm:spPr/>
      <dgm:t>
        <a:bodyPr/>
        <a:lstStyle/>
        <a:p>
          <a:endParaRPr lang="ru-RU"/>
        </a:p>
      </dgm:t>
    </dgm:pt>
    <dgm:pt modelId="{DAA829C0-AD03-4A56-9392-D30DDBC9CA5C}" type="sibTrans" cxnId="{C235D42F-DD95-4159-A4E8-90D045473DB4}">
      <dgm:prSet/>
      <dgm:spPr/>
      <dgm:t>
        <a:bodyPr/>
        <a:lstStyle/>
        <a:p>
          <a:endParaRPr lang="ru-RU"/>
        </a:p>
      </dgm:t>
    </dgm:pt>
    <dgm:pt modelId="{51413DBB-D638-4A55-9E06-BF459E91A99A}" type="pres">
      <dgm:prSet presAssocID="{169F5F38-0102-4417-BCE4-753D34C555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F33D9-9681-4B1C-84B5-8915805273F7}" type="pres">
      <dgm:prSet presAssocID="{791F3E9E-EBCC-4470-ABF5-1787CDA69877}" presName="composite" presStyleCnt="0"/>
      <dgm:spPr/>
    </dgm:pt>
    <dgm:pt modelId="{EF371C29-E2B2-4A25-9A1D-6AD235213C7B}" type="pres">
      <dgm:prSet presAssocID="{791F3E9E-EBCC-4470-ABF5-1787CDA69877}" presName="parentText" presStyleLbl="alignNode1" presStyleIdx="0" presStyleCnt="3" custLinFactNeighborX="0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C4352-409D-413D-BCF6-69B8016AA188}" type="pres">
      <dgm:prSet presAssocID="{791F3E9E-EBCC-4470-ABF5-1787CDA69877}" presName="descendantText" presStyleLbl="alignAcc1" presStyleIdx="0" presStyleCnt="3" custLinFactNeighborX="568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D2B64-6993-47F3-8306-CC8063C1B2D2}" type="pres">
      <dgm:prSet presAssocID="{832D7808-F503-4975-9524-4853385487DB}" presName="sp" presStyleCnt="0"/>
      <dgm:spPr/>
    </dgm:pt>
    <dgm:pt modelId="{FE399D97-05F9-4F5C-BA58-3E61B3B433F3}" type="pres">
      <dgm:prSet presAssocID="{616F714C-02ED-4722-9661-78652EA1A822}" presName="composite" presStyleCnt="0"/>
      <dgm:spPr/>
    </dgm:pt>
    <dgm:pt modelId="{C7EFD1AE-E310-4463-831D-AAA4F7D38F29}" type="pres">
      <dgm:prSet presAssocID="{616F714C-02ED-4722-9661-78652EA1A82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401AE-812F-41EA-8E4C-9D33613710C4}" type="pres">
      <dgm:prSet presAssocID="{616F714C-02ED-4722-9661-78652EA1A82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D873B-316E-4558-8D16-44886A2973D9}" type="pres">
      <dgm:prSet presAssocID="{21F16146-92B1-41E1-9B92-ED9C98381E58}" presName="sp" presStyleCnt="0"/>
      <dgm:spPr/>
    </dgm:pt>
    <dgm:pt modelId="{21344D6E-663F-44AA-9B7E-BEA54993478E}" type="pres">
      <dgm:prSet presAssocID="{6801703F-9B46-4CE9-A2A0-F6A1C94ADF51}" presName="composite" presStyleCnt="0"/>
      <dgm:spPr/>
    </dgm:pt>
    <dgm:pt modelId="{D9D1C3C6-7310-48AE-BA0B-E6A3D6B585D9}" type="pres">
      <dgm:prSet presAssocID="{6801703F-9B46-4CE9-A2A0-F6A1C94ADF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9C7D-EDF3-49D6-AD00-C099E8583A41}" type="pres">
      <dgm:prSet presAssocID="{6801703F-9B46-4CE9-A2A0-F6A1C94ADF51}" presName="descendantText" presStyleLbl="alignAcc1" presStyleIdx="2" presStyleCnt="3" custLinFactNeighborX="568" custLinFactNeighborY="3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C26BC5-C59A-42DF-8B57-BE3A014DDB90}" srcId="{616F714C-02ED-4722-9661-78652EA1A822}" destId="{7DACA1F7-EF08-48B3-9334-13316C6F8FEA}" srcOrd="1" destOrd="0" parTransId="{53B2EDF7-8EAC-44F4-929C-0EAB6BC87B54}" sibTransId="{058E2337-3A8C-48EB-B0A8-40A4D0AB18AC}"/>
    <dgm:cxn modelId="{2D193595-59B1-43E2-A7FA-BAFE61152BEF}" type="presOf" srcId="{7EC013F8-83DF-4EE9-B09D-186590CE89F1}" destId="{5C959C7D-EDF3-49D6-AD00-C099E8583A41}" srcOrd="0" destOrd="3" presId="urn:microsoft.com/office/officeart/2005/8/layout/chevron2"/>
    <dgm:cxn modelId="{9B6229B7-2ACC-4C87-8A2A-CC4E5CF7F0A4}" srcId="{169F5F38-0102-4417-BCE4-753D34C55595}" destId="{791F3E9E-EBCC-4470-ABF5-1787CDA69877}" srcOrd="0" destOrd="0" parTransId="{14686FE2-2B2B-4776-A9FB-A8E59635DA46}" sibTransId="{832D7808-F503-4975-9524-4853385487DB}"/>
    <dgm:cxn modelId="{D0B55076-7B5A-439D-BCE1-A881D432FAAD}" type="presOf" srcId="{7DACA1F7-EF08-48B3-9334-13316C6F8FEA}" destId="{CEC401AE-812F-41EA-8E4C-9D33613710C4}" srcOrd="0" destOrd="1" presId="urn:microsoft.com/office/officeart/2005/8/layout/chevron2"/>
    <dgm:cxn modelId="{B130407F-0729-4922-B3F6-77CD99355EEB}" srcId="{6801703F-9B46-4CE9-A2A0-F6A1C94ADF51}" destId="{06BC8AFD-BFC1-4C15-9DA5-E252896C5EB6}" srcOrd="0" destOrd="0" parTransId="{0961592A-6C6E-4DEF-A1C5-96781A59B401}" sibTransId="{D564316E-7D92-4A0E-9B1F-6A05584F42E7}"/>
    <dgm:cxn modelId="{13C61733-B80C-40E9-9C71-480FD09B8506}" srcId="{6801703F-9B46-4CE9-A2A0-F6A1C94ADF51}" destId="{F3C8A76D-6A59-4EF5-953F-30B3AA7EB231}" srcOrd="1" destOrd="0" parTransId="{EDE7FCCB-C219-4576-84BA-8A2CC5AA3690}" sibTransId="{D738CFCB-9C23-4454-8631-5E8F8F8910DD}"/>
    <dgm:cxn modelId="{F81FA2F9-1882-4210-9EF5-4629403469FC}" type="presOf" srcId="{F3C8A76D-6A59-4EF5-953F-30B3AA7EB231}" destId="{5C959C7D-EDF3-49D6-AD00-C099E8583A41}" srcOrd="0" destOrd="1" presId="urn:microsoft.com/office/officeart/2005/8/layout/chevron2"/>
    <dgm:cxn modelId="{3C71B94B-4437-4F1C-8FDD-CE796674C9F8}" type="presOf" srcId="{6801703F-9B46-4CE9-A2A0-F6A1C94ADF51}" destId="{D9D1C3C6-7310-48AE-BA0B-E6A3D6B585D9}" srcOrd="0" destOrd="0" presId="urn:microsoft.com/office/officeart/2005/8/layout/chevron2"/>
    <dgm:cxn modelId="{52F19B45-DF0F-409E-A17E-C9CFAC9248D6}" srcId="{169F5F38-0102-4417-BCE4-753D34C55595}" destId="{616F714C-02ED-4722-9661-78652EA1A822}" srcOrd="1" destOrd="0" parTransId="{5632CE19-ACFA-47CB-92EB-574F8E955255}" sibTransId="{21F16146-92B1-41E1-9B92-ED9C98381E58}"/>
    <dgm:cxn modelId="{C235D42F-DD95-4159-A4E8-90D045473DB4}" srcId="{6801703F-9B46-4CE9-A2A0-F6A1C94ADF51}" destId="{7EC013F8-83DF-4EE9-B09D-186590CE89F1}" srcOrd="3" destOrd="0" parTransId="{04A2113B-5C68-4F87-955B-2DF47A7751EA}" sibTransId="{DAA829C0-AD03-4A56-9392-D30DDBC9CA5C}"/>
    <dgm:cxn modelId="{67D7BD5F-1C32-4C0E-9009-3E11261CA00D}" srcId="{791F3E9E-EBCC-4470-ABF5-1787CDA69877}" destId="{54C8C934-4AE5-4A62-B13F-FEDA5446DB4A}" srcOrd="0" destOrd="0" parTransId="{95B9C261-37CA-4594-AB6B-47CE42724706}" sibTransId="{08F7CC90-5E93-4390-ABC0-C19FCE4FFEFE}"/>
    <dgm:cxn modelId="{9B272473-D3FA-480D-A39E-8F289AB4EEC9}" type="presOf" srcId="{06BC8AFD-BFC1-4C15-9DA5-E252896C5EB6}" destId="{5C959C7D-EDF3-49D6-AD00-C099E8583A41}" srcOrd="0" destOrd="0" presId="urn:microsoft.com/office/officeart/2005/8/layout/chevron2"/>
    <dgm:cxn modelId="{E2D6C876-3D49-470D-8128-DC6A9D668122}" type="presOf" srcId="{19B01983-0D04-4B59-AF85-3AB6C6E0D0B1}" destId="{5C959C7D-EDF3-49D6-AD00-C099E8583A41}" srcOrd="0" destOrd="2" presId="urn:microsoft.com/office/officeart/2005/8/layout/chevron2"/>
    <dgm:cxn modelId="{C3E1763B-DF1D-4E2D-BF7F-2425E5281CA4}" type="presOf" srcId="{616F714C-02ED-4722-9661-78652EA1A822}" destId="{C7EFD1AE-E310-4463-831D-AAA4F7D38F29}" srcOrd="0" destOrd="0" presId="urn:microsoft.com/office/officeart/2005/8/layout/chevron2"/>
    <dgm:cxn modelId="{CFEBA740-8D83-4547-A5C0-3C694CE7B00E}" srcId="{6801703F-9B46-4CE9-A2A0-F6A1C94ADF51}" destId="{19B01983-0D04-4B59-AF85-3AB6C6E0D0B1}" srcOrd="2" destOrd="0" parTransId="{A9721EB0-6068-4B3E-BB9D-4184A64DF80E}" sibTransId="{D7CA962C-B948-4BBA-ADA4-0651E5733B55}"/>
    <dgm:cxn modelId="{088DD447-F997-4657-A8C8-343E5A0BE753}" type="presOf" srcId="{54C8C934-4AE5-4A62-B13F-FEDA5446DB4A}" destId="{3BAC4352-409D-413D-BCF6-69B8016AA188}" srcOrd="0" destOrd="0" presId="urn:microsoft.com/office/officeart/2005/8/layout/chevron2"/>
    <dgm:cxn modelId="{7E771167-8BE4-4E48-8DB0-1203382E6FE5}" srcId="{616F714C-02ED-4722-9661-78652EA1A822}" destId="{9C462BD0-CE19-4BCD-A0DA-966718FAB36B}" srcOrd="0" destOrd="0" parTransId="{6E06F92C-A302-4490-B4E5-CF21A84A1AE6}" sibTransId="{69C5BD96-B35B-45C2-BB6B-1CD62D1ADF5C}"/>
    <dgm:cxn modelId="{5D8AC094-BF01-41EF-88B4-F2DA2C88822F}" type="presOf" srcId="{9C462BD0-CE19-4BCD-A0DA-966718FAB36B}" destId="{CEC401AE-812F-41EA-8E4C-9D33613710C4}" srcOrd="0" destOrd="0" presId="urn:microsoft.com/office/officeart/2005/8/layout/chevron2"/>
    <dgm:cxn modelId="{19E5426A-6596-4134-94E6-C4DC75FC4BE7}" type="presOf" srcId="{169F5F38-0102-4417-BCE4-753D34C55595}" destId="{51413DBB-D638-4A55-9E06-BF459E91A99A}" srcOrd="0" destOrd="0" presId="urn:microsoft.com/office/officeart/2005/8/layout/chevron2"/>
    <dgm:cxn modelId="{8D8FD03D-9AD7-4D87-9327-A8C197F26724}" srcId="{169F5F38-0102-4417-BCE4-753D34C55595}" destId="{6801703F-9B46-4CE9-A2A0-F6A1C94ADF51}" srcOrd="2" destOrd="0" parTransId="{67AB0653-1E1B-4159-A8B9-69148E2FAB41}" sibTransId="{45FCC5B9-B5BB-4ED1-92AD-5E5B8197A77B}"/>
    <dgm:cxn modelId="{06550020-F89C-46DD-974A-2EFCDFAB7627}" type="presOf" srcId="{791F3E9E-EBCC-4470-ABF5-1787CDA69877}" destId="{EF371C29-E2B2-4A25-9A1D-6AD235213C7B}" srcOrd="0" destOrd="0" presId="urn:microsoft.com/office/officeart/2005/8/layout/chevron2"/>
    <dgm:cxn modelId="{C255D0A8-6F13-4177-8A2C-2D24CC704B82}" type="presParOf" srcId="{51413DBB-D638-4A55-9E06-BF459E91A99A}" destId="{6A9F33D9-9681-4B1C-84B5-8915805273F7}" srcOrd="0" destOrd="0" presId="urn:microsoft.com/office/officeart/2005/8/layout/chevron2"/>
    <dgm:cxn modelId="{A0919676-DB65-4225-9873-223242589DDB}" type="presParOf" srcId="{6A9F33D9-9681-4B1C-84B5-8915805273F7}" destId="{EF371C29-E2B2-4A25-9A1D-6AD235213C7B}" srcOrd="0" destOrd="0" presId="urn:microsoft.com/office/officeart/2005/8/layout/chevron2"/>
    <dgm:cxn modelId="{ED008F61-3CD6-4A48-BB1B-6D7DA106F6F5}" type="presParOf" srcId="{6A9F33D9-9681-4B1C-84B5-8915805273F7}" destId="{3BAC4352-409D-413D-BCF6-69B8016AA188}" srcOrd="1" destOrd="0" presId="urn:microsoft.com/office/officeart/2005/8/layout/chevron2"/>
    <dgm:cxn modelId="{64560B24-76D4-44AE-A03F-7D2562403D83}" type="presParOf" srcId="{51413DBB-D638-4A55-9E06-BF459E91A99A}" destId="{BF8D2B64-6993-47F3-8306-CC8063C1B2D2}" srcOrd="1" destOrd="0" presId="urn:microsoft.com/office/officeart/2005/8/layout/chevron2"/>
    <dgm:cxn modelId="{3CBE0324-8625-47BE-8C5D-4CA07FE20A92}" type="presParOf" srcId="{51413DBB-D638-4A55-9E06-BF459E91A99A}" destId="{FE399D97-05F9-4F5C-BA58-3E61B3B433F3}" srcOrd="2" destOrd="0" presId="urn:microsoft.com/office/officeart/2005/8/layout/chevron2"/>
    <dgm:cxn modelId="{192E681D-B9E5-4944-9AF8-9E5881837571}" type="presParOf" srcId="{FE399D97-05F9-4F5C-BA58-3E61B3B433F3}" destId="{C7EFD1AE-E310-4463-831D-AAA4F7D38F29}" srcOrd="0" destOrd="0" presId="urn:microsoft.com/office/officeart/2005/8/layout/chevron2"/>
    <dgm:cxn modelId="{8CD95815-0AFF-4DDE-9D68-96540D91DCFC}" type="presParOf" srcId="{FE399D97-05F9-4F5C-BA58-3E61B3B433F3}" destId="{CEC401AE-812F-41EA-8E4C-9D33613710C4}" srcOrd="1" destOrd="0" presId="urn:microsoft.com/office/officeart/2005/8/layout/chevron2"/>
    <dgm:cxn modelId="{4FAF0DE6-5B67-4271-AE51-D4B67F0F032A}" type="presParOf" srcId="{51413DBB-D638-4A55-9E06-BF459E91A99A}" destId="{7C8D873B-316E-4558-8D16-44886A2973D9}" srcOrd="3" destOrd="0" presId="urn:microsoft.com/office/officeart/2005/8/layout/chevron2"/>
    <dgm:cxn modelId="{76425C7E-26A0-4D3B-B350-3DB4EC8DD006}" type="presParOf" srcId="{51413DBB-D638-4A55-9E06-BF459E91A99A}" destId="{21344D6E-663F-44AA-9B7E-BEA54993478E}" srcOrd="4" destOrd="0" presId="urn:microsoft.com/office/officeart/2005/8/layout/chevron2"/>
    <dgm:cxn modelId="{429740A5-7567-4EA4-82B1-0333C8815AAE}" type="presParOf" srcId="{21344D6E-663F-44AA-9B7E-BEA54993478E}" destId="{D9D1C3C6-7310-48AE-BA0B-E6A3D6B585D9}" srcOrd="0" destOrd="0" presId="urn:microsoft.com/office/officeart/2005/8/layout/chevron2"/>
    <dgm:cxn modelId="{780C1B1C-BE3E-44D3-84C6-604E889E3977}" type="presParOf" srcId="{21344D6E-663F-44AA-9B7E-BEA54993478E}" destId="{5C959C7D-EDF3-49D6-AD00-C099E8583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9F5F38-0102-4417-BCE4-753D34C55595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1F3E9E-EBCC-4470-ABF5-1787CDA69877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14686FE2-2B2B-4776-A9FB-A8E59635DA46}" type="parTrans" cxnId="{9B6229B7-2ACC-4C87-8A2A-CC4E5CF7F0A4}">
      <dgm:prSet/>
      <dgm:spPr/>
      <dgm:t>
        <a:bodyPr/>
        <a:lstStyle/>
        <a:p>
          <a:endParaRPr lang="ru-RU"/>
        </a:p>
      </dgm:t>
    </dgm:pt>
    <dgm:pt modelId="{832D7808-F503-4975-9524-4853385487DB}" type="sibTrans" cxnId="{9B6229B7-2ACC-4C87-8A2A-CC4E5CF7F0A4}">
      <dgm:prSet/>
      <dgm:spPr/>
      <dgm:t>
        <a:bodyPr/>
        <a:lstStyle/>
        <a:p>
          <a:endParaRPr lang="ru-RU"/>
        </a:p>
      </dgm:t>
    </dgm:pt>
    <dgm:pt modelId="{54C8C934-4AE5-4A62-B13F-FEDA5446DB4A}">
      <dgm:prSet phldrT="[Текст]" custT="1"/>
      <dgm:spPr/>
      <dgm:t>
        <a:bodyPr/>
        <a:lstStyle/>
        <a:p>
          <a:r>
            <a:rPr lang="ru-RU" sz="1400" dirty="0" smtClean="0">
              <a:latin typeface="Cambria Math" pitchFamily="18" charset="0"/>
              <a:ea typeface="Cambria Math" pitchFamily="18" charset="0"/>
            </a:rPr>
            <a:t>доход не должен превышать 150 млн. рублей в год</a:t>
          </a:r>
          <a:endParaRPr lang="ru-RU" sz="1400" dirty="0">
            <a:latin typeface="Cambria Math" pitchFamily="18" charset="0"/>
            <a:ea typeface="Cambria Math" pitchFamily="18" charset="0"/>
          </a:endParaRPr>
        </a:p>
      </dgm:t>
    </dgm:pt>
    <dgm:pt modelId="{95B9C261-37CA-4594-AB6B-47CE42724706}" type="parTrans" cxnId="{67D7BD5F-1C32-4C0E-9009-3E11261CA00D}">
      <dgm:prSet/>
      <dgm:spPr/>
      <dgm:t>
        <a:bodyPr/>
        <a:lstStyle/>
        <a:p>
          <a:endParaRPr lang="ru-RU"/>
        </a:p>
      </dgm:t>
    </dgm:pt>
    <dgm:pt modelId="{08F7CC90-5E93-4390-ABC0-C19FCE4FFEFE}" type="sibTrans" cxnId="{67D7BD5F-1C32-4C0E-9009-3E11261CA00D}">
      <dgm:prSet/>
      <dgm:spPr/>
      <dgm:t>
        <a:bodyPr/>
        <a:lstStyle/>
        <a:p>
          <a:endParaRPr lang="ru-RU"/>
        </a:p>
      </dgm:t>
    </dgm:pt>
    <dgm:pt modelId="{616F714C-02ED-4722-9661-78652EA1A822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5632CE19-ACFA-47CB-92EB-574F8E955255}" type="parTrans" cxnId="{52F19B45-DF0F-409E-A17E-C9CFAC9248D6}">
      <dgm:prSet/>
      <dgm:spPr/>
      <dgm:t>
        <a:bodyPr/>
        <a:lstStyle/>
        <a:p>
          <a:endParaRPr lang="ru-RU"/>
        </a:p>
      </dgm:t>
    </dgm:pt>
    <dgm:pt modelId="{21F16146-92B1-41E1-9B92-ED9C98381E58}" type="sibTrans" cxnId="{52F19B45-DF0F-409E-A17E-C9CFAC9248D6}">
      <dgm:prSet/>
      <dgm:spPr/>
      <dgm:t>
        <a:bodyPr/>
        <a:lstStyle/>
        <a:p>
          <a:endParaRPr lang="ru-RU"/>
        </a:p>
      </dgm:t>
    </dgm:pt>
    <dgm:pt modelId="{9C462BD0-CE19-4BCD-A0DA-966718FAB36B}">
      <dgm:prSet phldrT="[Текст]"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spc="4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книгу учета доходов и расходов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6E06F92C-A302-4490-B4E5-CF21A84A1AE6}" type="parTrans" cxnId="{7E771167-8BE4-4E48-8DB0-1203382E6FE5}">
      <dgm:prSet/>
      <dgm:spPr/>
      <dgm:t>
        <a:bodyPr/>
        <a:lstStyle/>
        <a:p>
          <a:endParaRPr lang="ru-RU"/>
        </a:p>
      </dgm:t>
    </dgm:pt>
    <dgm:pt modelId="{69C5BD96-B35B-45C2-BB6B-1CD62D1ADF5C}" type="sibTrans" cxnId="{7E771167-8BE4-4E48-8DB0-1203382E6FE5}">
      <dgm:prSet/>
      <dgm:spPr/>
      <dgm:t>
        <a:bodyPr/>
        <a:lstStyle/>
        <a:p>
          <a:endParaRPr lang="ru-RU"/>
        </a:p>
      </dgm:t>
    </dgm:pt>
    <dgm:pt modelId="{6801703F-9B46-4CE9-A2A0-F6A1C94ADF51}">
      <dgm:prSet phldrT="[Текст]" custT="1"/>
      <dgm:spPr/>
      <dgm:t>
        <a:bodyPr/>
        <a:lstStyle/>
        <a:p>
          <a:r>
            <a:rPr lang="ru-RU" sz="13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300" dirty="0">
            <a:latin typeface="Cambria Math" pitchFamily="18" charset="0"/>
            <a:ea typeface="Cambria Math" pitchFamily="18" charset="0"/>
          </a:endParaRPr>
        </a:p>
      </dgm:t>
    </dgm:pt>
    <dgm:pt modelId="{67AB0653-1E1B-4159-A8B9-69148E2FAB41}" type="parTrans" cxnId="{8D8FD03D-9AD7-4D87-9327-A8C197F26724}">
      <dgm:prSet/>
      <dgm:spPr/>
      <dgm:t>
        <a:bodyPr/>
        <a:lstStyle/>
        <a:p>
          <a:endParaRPr lang="ru-RU"/>
        </a:p>
      </dgm:t>
    </dgm:pt>
    <dgm:pt modelId="{45FCC5B9-B5BB-4ED1-92AD-5E5B8197A77B}" type="sibTrans" cxnId="{8D8FD03D-9AD7-4D87-9327-A8C197F26724}">
      <dgm:prSet/>
      <dgm:spPr/>
      <dgm:t>
        <a:bodyPr/>
        <a:lstStyle/>
        <a:p>
          <a:endParaRPr lang="ru-RU"/>
        </a:p>
      </dgm:t>
    </dgm:pt>
    <dgm:pt modelId="{06BC8AFD-BFC1-4C15-9DA5-E252896C5EB6}">
      <dgm:prSet phldrT="[Текст]" custT="1"/>
      <dgm:spPr/>
      <dgm:t>
        <a:bodyPr/>
        <a:lstStyle/>
        <a:p>
          <a:r>
            <a:rPr lang="ru-RU" sz="18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6% при выборе объекта налогообложения «доходы» (8%)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0961592A-6C6E-4DEF-A1C5-96781A59B401}" type="parTrans" cxnId="{B130407F-0729-4922-B3F6-77CD99355EEB}">
      <dgm:prSet/>
      <dgm:spPr/>
      <dgm:t>
        <a:bodyPr/>
        <a:lstStyle/>
        <a:p>
          <a:endParaRPr lang="ru-RU"/>
        </a:p>
      </dgm:t>
    </dgm:pt>
    <dgm:pt modelId="{D564316E-7D92-4A0E-9B1F-6A05584F42E7}" type="sibTrans" cxnId="{B130407F-0729-4922-B3F6-77CD99355EEB}">
      <dgm:prSet/>
      <dgm:spPr/>
      <dgm:t>
        <a:bodyPr/>
        <a:lstStyle/>
        <a:p>
          <a:endParaRPr lang="ru-RU"/>
        </a:p>
      </dgm:t>
    </dgm:pt>
    <dgm:pt modelId="{7DACA1F7-EF08-48B3-9334-13316C6F8FEA}">
      <dgm:prSet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сдавать</a:t>
          </a:r>
          <a:r>
            <a:rPr lang="ru-RU" sz="1800" spc="-19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отчетность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gm:t>
    </dgm:pt>
    <dgm:pt modelId="{53B2EDF7-8EAC-44F4-929C-0EAB6BC87B54}" type="parTrans" cxnId="{9BC26BC5-C59A-42DF-8B57-BE3A014DDB90}">
      <dgm:prSet/>
      <dgm:spPr/>
      <dgm:t>
        <a:bodyPr/>
        <a:lstStyle/>
        <a:p>
          <a:endParaRPr lang="ru-RU"/>
        </a:p>
      </dgm:t>
    </dgm:pt>
    <dgm:pt modelId="{058E2337-3A8C-48EB-B0A8-40A4D0AB18AC}" type="sibTrans" cxnId="{9BC26BC5-C59A-42DF-8B57-BE3A014DDB90}">
      <dgm:prSet/>
      <dgm:spPr/>
      <dgm:t>
        <a:bodyPr/>
        <a:lstStyle/>
        <a:p>
          <a:endParaRPr lang="ru-RU"/>
        </a:p>
      </dgm:t>
    </dgm:pt>
    <dgm:pt modelId="{BE2A478F-6D9E-45F6-A8C4-FF3C1627C351}">
      <dgm:prSet phldrT="[Текст]" custT="1"/>
      <dgm:spPr/>
      <dgm:t>
        <a:bodyPr/>
        <a:lstStyle/>
        <a:p>
          <a:r>
            <a:rPr lang="ru-RU" sz="1400" dirty="0" smtClean="0">
              <a:latin typeface="Cambria Math" pitchFamily="18" charset="0"/>
              <a:ea typeface="Cambria Math" pitchFamily="18" charset="0"/>
            </a:rPr>
            <a:t>численность работников должна составлять не более 100 человек (130 человек)</a:t>
          </a:r>
          <a:endParaRPr lang="ru-RU" sz="1400" dirty="0">
            <a:latin typeface="Cambria Math" pitchFamily="18" charset="0"/>
            <a:ea typeface="Cambria Math" pitchFamily="18" charset="0"/>
          </a:endParaRPr>
        </a:p>
      </dgm:t>
    </dgm:pt>
    <dgm:pt modelId="{E8B6ACC7-0FCD-4A99-8DA4-9F7E2EF39544}" type="parTrans" cxnId="{7C9613ED-82AD-4257-8D20-93B8D843A336}">
      <dgm:prSet/>
      <dgm:spPr/>
      <dgm:t>
        <a:bodyPr/>
        <a:lstStyle/>
        <a:p>
          <a:endParaRPr lang="ru-RU"/>
        </a:p>
      </dgm:t>
    </dgm:pt>
    <dgm:pt modelId="{C81C2402-4AFF-4B8C-A77E-90429FADFF5E}" type="sibTrans" cxnId="{7C9613ED-82AD-4257-8D20-93B8D843A336}">
      <dgm:prSet/>
      <dgm:spPr/>
      <dgm:t>
        <a:bodyPr/>
        <a:lstStyle/>
        <a:p>
          <a:endParaRPr lang="ru-RU"/>
        </a:p>
      </dgm:t>
    </dgm:pt>
    <dgm:pt modelId="{24D2C85A-5361-44DD-AB9D-5AE23ED0199C}">
      <dgm:prSet phldrT="[Текст]" custT="1"/>
      <dgm:spPr/>
      <dgm:t>
        <a:bodyPr/>
        <a:lstStyle/>
        <a:p>
          <a:r>
            <a:rPr lang="ru-RU" sz="1400" dirty="0" smtClean="0">
              <a:latin typeface="Cambria Math" pitchFamily="18" charset="0"/>
              <a:ea typeface="Cambria Math" pitchFamily="18" charset="0"/>
            </a:rPr>
            <a:t>остаточная стоимость основных  средств не более 150 млн. рублей (200 млн.рублей)</a:t>
          </a:r>
          <a:endParaRPr lang="ru-RU" sz="1400" dirty="0">
            <a:latin typeface="Cambria Math" pitchFamily="18" charset="0"/>
            <a:ea typeface="Cambria Math" pitchFamily="18" charset="0"/>
          </a:endParaRPr>
        </a:p>
      </dgm:t>
    </dgm:pt>
    <dgm:pt modelId="{F988B310-DA02-4CB2-8A85-1FDDE3436E9F}" type="parTrans" cxnId="{8591FD03-0197-4731-9AB7-A180471210AC}">
      <dgm:prSet/>
      <dgm:spPr/>
      <dgm:t>
        <a:bodyPr/>
        <a:lstStyle/>
        <a:p>
          <a:endParaRPr lang="ru-RU"/>
        </a:p>
      </dgm:t>
    </dgm:pt>
    <dgm:pt modelId="{D290730F-2D0D-4C3C-A616-093FD4E16020}" type="sibTrans" cxnId="{8591FD03-0197-4731-9AB7-A180471210AC}">
      <dgm:prSet/>
      <dgm:spPr/>
      <dgm:t>
        <a:bodyPr/>
        <a:lstStyle/>
        <a:p>
          <a:endParaRPr lang="ru-RU"/>
        </a:p>
      </dgm:t>
    </dgm:pt>
    <dgm:pt modelId="{0C017B2D-D44E-48A2-B266-FBC838B47E0C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rPr>
            <a:t>15 % при выборе объекта налогообложения «доходы минус расходы» (20%)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BA6A9DBF-16D4-457D-937F-BAE1A6122FBE}" type="parTrans" cxnId="{1FEAA705-9705-407E-95E0-27130966426F}">
      <dgm:prSet/>
      <dgm:spPr/>
      <dgm:t>
        <a:bodyPr/>
        <a:lstStyle/>
        <a:p>
          <a:endParaRPr lang="ru-RU"/>
        </a:p>
      </dgm:t>
    </dgm:pt>
    <dgm:pt modelId="{8F16863C-BA39-4D77-B98E-10D848B9FB99}" type="sibTrans" cxnId="{1FEAA705-9705-407E-95E0-27130966426F}">
      <dgm:prSet/>
      <dgm:spPr/>
      <dgm:t>
        <a:bodyPr/>
        <a:lstStyle/>
        <a:p>
          <a:endParaRPr lang="ru-RU"/>
        </a:p>
      </dgm:t>
    </dgm:pt>
    <dgm:pt modelId="{51413DBB-D638-4A55-9E06-BF459E91A99A}" type="pres">
      <dgm:prSet presAssocID="{169F5F38-0102-4417-BCE4-753D34C555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F33D9-9681-4B1C-84B5-8915805273F7}" type="pres">
      <dgm:prSet presAssocID="{791F3E9E-EBCC-4470-ABF5-1787CDA69877}" presName="composite" presStyleCnt="0"/>
      <dgm:spPr/>
    </dgm:pt>
    <dgm:pt modelId="{EF371C29-E2B2-4A25-9A1D-6AD235213C7B}" type="pres">
      <dgm:prSet presAssocID="{791F3E9E-EBCC-4470-ABF5-1787CDA69877}" presName="parentText" presStyleLbl="alignNode1" presStyleIdx="0" presStyleCnt="3" custLinFactNeighborY="8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C4352-409D-413D-BCF6-69B8016AA188}" type="pres">
      <dgm:prSet presAssocID="{791F3E9E-EBCC-4470-ABF5-1787CDA69877}" presName="descendantText" presStyleLbl="alignAcc1" presStyleIdx="0" presStyleCnt="3" custLinFactNeighborX="568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D2B64-6993-47F3-8306-CC8063C1B2D2}" type="pres">
      <dgm:prSet presAssocID="{832D7808-F503-4975-9524-4853385487DB}" presName="sp" presStyleCnt="0"/>
      <dgm:spPr/>
    </dgm:pt>
    <dgm:pt modelId="{FE399D97-05F9-4F5C-BA58-3E61B3B433F3}" type="pres">
      <dgm:prSet presAssocID="{616F714C-02ED-4722-9661-78652EA1A822}" presName="composite" presStyleCnt="0"/>
      <dgm:spPr/>
    </dgm:pt>
    <dgm:pt modelId="{C7EFD1AE-E310-4463-831D-AAA4F7D38F29}" type="pres">
      <dgm:prSet presAssocID="{616F714C-02ED-4722-9661-78652EA1A822}" presName="parentText" presStyleLbl="alignNode1" presStyleIdx="1" presStyleCnt="3" custLinFactNeighborY="-34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401AE-812F-41EA-8E4C-9D33613710C4}" type="pres">
      <dgm:prSet presAssocID="{616F714C-02ED-4722-9661-78652EA1A82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D873B-316E-4558-8D16-44886A2973D9}" type="pres">
      <dgm:prSet presAssocID="{21F16146-92B1-41E1-9B92-ED9C98381E58}" presName="sp" presStyleCnt="0"/>
      <dgm:spPr/>
    </dgm:pt>
    <dgm:pt modelId="{21344D6E-663F-44AA-9B7E-BEA54993478E}" type="pres">
      <dgm:prSet presAssocID="{6801703F-9B46-4CE9-A2A0-F6A1C94ADF51}" presName="composite" presStyleCnt="0"/>
      <dgm:spPr/>
    </dgm:pt>
    <dgm:pt modelId="{D9D1C3C6-7310-48AE-BA0B-E6A3D6B585D9}" type="pres">
      <dgm:prSet presAssocID="{6801703F-9B46-4CE9-A2A0-F6A1C94ADF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9C7D-EDF3-49D6-AD00-C099E8583A41}" type="pres">
      <dgm:prSet presAssocID="{6801703F-9B46-4CE9-A2A0-F6A1C94ADF51}" presName="descendantText" presStyleLbl="alignAcc1" presStyleIdx="2" presStyleCnt="3" custLinFactNeighborX="568" custLinFactNeighborY="3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DEE1E6-C7FC-434E-84B1-CB52972D913B}" type="presOf" srcId="{9C462BD0-CE19-4BCD-A0DA-966718FAB36B}" destId="{CEC401AE-812F-41EA-8E4C-9D33613710C4}" srcOrd="0" destOrd="0" presId="urn:microsoft.com/office/officeart/2005/8/layout/chevron2"/>
    <dgm:cxn modelId="{8591FD03-0197-4731-9AB7-A180471210AC}" srcId="{791F3E9E-EBCC-4470-ABF5-1787CDA69877}" destId="{24D2C85A-5361-44DD-AB9D-5AE23ED0199C}" srcOrd="2" destOrd="0" parTransId="{F988B310-DA02-4CB2-8A85-1FDDE3436E9F}" sibTransId="{D290730F-2D0D-4C3C-A616-093FD4E16020}"/>
    <dgm:cxn modelId="{E2EC555C-82AA-45E1-91C9-D95D851E1248}" type="presOf" srcId="{BE2A478F-6D9E-45F6-A8C4-FF3C1627C351}" destId="{3BAC4352-409D-413D-BCF6-69B8016AA188}" srcOrd="0" destOrd="1" presId="urn:microsoft.com/office/officeart/2005/8/layout/chevron2"/>
    <dgm:cxn modelId="{E7EE0285-A3B5-4964-A84E-A906A7A558A0}" type="presOf" srcId="{616F714C-02ED-4722-9661-78652EA1A822}" destId="{C7EFD1AE-E310-4463-831D-AAA4F7D38F29}" srcOrd="0" destOrd="0" presId="urn:microsoft.com/office/officeart/2005/8/layout/chevron2"/>
    <dgm:cxn modelId="{7E771167-8BE4-4E48-8DB0-1203382E6FE5}" srcId="{616F714C-02ED-4722-9661-78652EA1A822}" destId="{9C462BD0-CE19-4BCD-A0DA-966718FAB36B}" srcOrd="0" destOrd="0" parTransId="{6E06F92C-A302-4490-B4E5-CF21A84A1AE6}" sibTransId="{69C5BD96-B35B-45C2-BB6B-1CD62D1ADF5C}"/>
    <dgm:cxn modelId="{4B891899-51A6-4C2F-A387-A52CDCC5B8AF}" type="presOf" srcId="{24D2C85A-5361-44DD-AB9D-5AE23ED0199C}" destId="{3BAC4352-409D-413D-BCF6-69B8016AA188}" srcOrd="0" destOrd="2" presId="urn:microsoft.com/office/officeart/2005/8/layout/chevron2"/>
    <dgm:cxn modelId="{67D7BD5F-1C32-4C0E-9009-3E11261CA00D}" srcId="{791F3E9E-EBCC-4470-ABF5-1787CDA69877}" destId="{54C8C934-4AE5-4A62-B13F-FEDA5446DB4A}" srcOrd="0" destOrd="0" parTransId="{95B9C261-37CA-4594-AB6B-47CE42724706}" sibTransId="{08F7CC90-5E93-4390-ABC0-C19FCE4FFEFE}"/>
    <dgm:cxn modelId="{9CD7D50A-B873-44E7-84C7-52461CFD408B}" type="presOf" srcId="{6801703F-9B46-4CE9-A2A0-F6A1C94ADF51}" destId="{D9D1C3C6-7310-48AE-BA0B-E6A3D6B585D9}" srcOrd="0" destOrd="0" presId="urn:microsoft.com/office/officeart/2005/8/layout/chevron2"/>
    <dgm:cxn modelId="{1FEAA705-9705-407E-95E0-27130966426F}" srcId="{6801703F-9B46-4CE9-A2A0-F6A1C94ADF51}" destId="{0C017B2D-D44E-48A2-B266-FBC838B47E0C}" srcOrd="1" destOrd="0" parTransId="{BA6A9DBF-16D4-457D-937F-BAE1A6122FBE}" sibTransId="{8F16863C-BA39-4D77-B98E-10D848B9FB99}"/>
    <dgm:cxn modelId="{05DA9077-DDA5-43A4-8971-BA894FEB4A7D}" type="presOf" srcId="{54C8C934-4AE5-4A62-B13F-FEDA5446DB4A}" destId="{3BAC4352-409D-413D-BCF6-69B8016AA188}" srcOrd="0" destOrd="0" presId="urn:microsoft.com/office/officeart/2005/8/layout/chevron2"/>
    <dgm:cxn modelId="{B3501A42-85B5-4B51-BCA5-0A5697237F3D}" type="presOf" srcId="{7DACA1F7-EF08-48B3-9334-13316C6F8FEA}" destId="{CEC401AE-812F-41EA-8E4C-9D33613710C4}" srcOrd="0" destOrd="1" presId="urn:microsoft.com/office/officeart/2005/8/layout/chevron2"/>
    <dgm:cxn modelId="{5853C436-21BF-43E9-8C3A-0B8A99F5A036}" type="presOf" srcId="{0C017B2D-D44E-48A2-B266-FBC838B47E0C}" destId="{5C959C7D-EDF3-49D6-AD00-C099E8583A41}" srcOrd="0" destOrd="1" presId="urn:microsoft.com/office/officeart/2005/8/layout/chevron2"/>
    <dgm:cxn modelId="{7C9613ED-82AD-4257-8D20-93B8D843A336}" srcId="{791F3E9E-EBCC-4470-ABF5-1787CDA69877}" destId="{BE2A478F-6D9E-45F6-A8C4-FF3C1627C351}" srcOrd="1" destOrd="0" parTransId="{E8B6ACC7-0FCD-4A99-8DA4-9F7E2EF39544}" sibTransId="{C81C2402-4AFF-4B8C-A77E-90429FADFF5E}"/>
    <dgm:cxn modelId="{B130407F-0729-4922-B3F6-77CD99355EEB}" srcId="{6801703F-9B46-4CE9-A2A0-F6A1C94ADF51}" destId="{06BC8AFD-BFC1-4C15-9DA5-E252896C5EB6}" srcOrd="0" destOrd="0" parTransId="{0961592A-6C6E-4DEF-A1C5-96781A59B401}" sibTransId="{D564316E-7D92-4A0E-9B1F-6A05584F42E7}"/>
    <dgm:cxn modelId="{52F19B45-DF0F-409E-A17E-C9CFAC9248D6}" srcId="{169F5F38-0102-4417-BCE4-753D34C55595}" destId="{616F714C-02ED-4722-9661-78652EA1A822}" srcOrd="1" destOrd="0" parTransId="{5632CE19-ACFA-47CB-92EB-574F8E955255}" sibTransId="{21F16146-92B1-41E1-9B92-ED9C98381E58}"/>
    <dgm:cxn modelId="{E82B7C17-0D15-4A42-B24F-8F2708EFF521}" type="presOf" srcId="{791F3E9E-EBCC-4470-ABF5-1787CDA69877}" destId="{EF371C29-E2B2-4A25-9A1D-6AD235213C7B}" srcOrd="0" destOrd="0" presId="urn:microsoft.com/office/officeart/2005/8/layout/chevron2"/>
    <dgm:cxn modelId="{9B6229B7-2ACC-4C87-8A2A-CC4E5CF7F0A4}" srcId="{169F5F38-0102-4417-BCE4-753D34C55595}" destId="{791F3E9E-EBCC-4470-ABF5-1787CDA69877}" srcOrd="0" destOrd="0" parTransId="{14686FE2-2B2B-4776-A9FB-A8E59635DA46}" sibTransId="{832D7808-F503-4975-9524-4853385487DB}"/>
    <dgm:cxn modelId="{FDE4F554-BB53-4F8E-90FE-72A88B66AB00}" type="presOf" srcId="{06BC8AFD-BFC1-4C15-9DA5-E252896C5EB6}" destId="{5C959C7D-EDF3-49D6-AD00-C099E8583A41}" srcOrd="0" destOrd="0" presId="urn:microsoft.com/office/officeart/2005/8/layout/chevron2"/>
    <dgm:cxn modelId="{9BC26BC5-C59A-42DF-8B57-BE3A014DDB90}" srcId="{616F714C-02ED-4722-9661-78652EA1A822}" destId="{7DACA1F7-EF08-48B3-9334-13316C6F8FEA}" srcOrd="1" destOrd="0" parTransId="{53B2EDF7-8EAC-44F4-929C-0EAB6BC87B54}" sibTransId="{058E2337-3A8C-48EB-B0A8-40A4D0AB18AC}"/>
    <dgm:cxn modelId="{8D8FD03D-9AD7-4D87-9327-A8C197F26724}" srcId="{169F5F38-0102-4417-BCE4-753D34C55595}" destId="{6801703F-9B46-4CE9-A2A0-F6A1C94ADF51}" srcOrd="2" destOrd="0" parTransId="{67AB0653-1E1B-4159-A8B9-69148E2FAB41}" sibTransId="{45FCC5B9-B5BB-4ED1-92AD-5E5B8197A77B}"/>
    <dgm:cxn modelId="{CB660641-3D3C-4AEA-9D75-774D30CA3AFB}" type="presOf" srcId="{169F5F38-0102-4417-BCE4-753D34C55595}" destId="{51413DBB-D638-4A55-9E06-BF459E91A99A}" srcOrd="0" destOrd="0" presId="urn:microsoft.com/office/officeart/2005/8/layout/chevron2"/>
    <dgm:cxn modelId="{5CF33516-5948-4E80-935E-D7D3722461B4}" type="presParOf" srcId="{51413DBB-D638-4A55-9E06-BF459E91A99A}" destId="{6A9F33D9-9681-4B1C-84B5-8915805273F7}" srcOrd="0" destOrd="0" presId="urn:microsoft.com/office/officeart/2005/8/layout/chevron2"/>
    <dgm:cxn modelId="{B227295F-EFA2-4C36-8E9C-BEE6326428A8}" type="presParOf" srcId="{6A9F33D9-9681-4B1C-84B5-8915805273F7}" destId="{EF371C29-E2B2-4A25-9A1D-6AD235213C7B}" srcOrd="0" destOrd="0" presId="urn:microsoft.com/office/officeart/2005/8/layout/chevron2"/>
    <dgm:cxn modelId="{7910B422-EC23-4F6A-8854-48628C03033F}" type="presParOf" srcId="{6A9F33D9-9681-4B1C-84B5-8915805273F7}" destId="{3BAC4352-409D-413D-BCF6-69B8016AA188}" srcOrd="1" destOrd="0" presId="urn:microsoft.com/office/officeart/2005/8/layout/chevron2"/>
    <dgm:cxn modelId="{2BB0050D-185E-429F-ADF8-062793BE96AA}" type="presParOf" srcId="{51413DBB-D638-4A55-9E06-BF459E91A99A}" destId="{BF8D2B64-6993-47F3-8306-CC8063C1B2D2}" srcOrd="1" destOrd="0" presId="urn:microsoft.com/office/officeart/2005/8/layout/chevron2"/>
    <dgm:cxn modelId="{8662D69F-E40A-473B-BBE1-619C832FDC37}" type="presParOf" srcId="{51413DBB-D638-4A55-9E06-BF459E91A99A}" destId="{FE399D97-05F9-4F5C-BA58-3E61B3B433F3}" srcOrd="2" destOrd="0" presId="urn:microsoft.com/office/officeart/2005/8/layout/chevron2"/>
    <dgm:cxn modelId="{6365FF02-3EEF-4A68-A38B-F9F46183854D}" type="presParOf" srcId="{FE399D97-05F9-4F5C-BA58-3E61B3B433F3}" destId="{C7EFD1AE-E310-4463-831D-AAA4F7D38F29}" srcOrd="0" destOrd="0" presId="urn:microsoft.com/office/officeart/2005/8/layout/chevron2"/>
    <dgm:cxn modelId="{086E923C-88B4-4DA3-BC2B-AC754B5FF0C5}" type="presParOf" srcId="{FE399D97-05F9-4F5C-BA58-3E61B3B433F3}" destId="{CEC401AE-812F-41EA-8E4C-9D33613710C4}" srcOrd="1" destOrd="0" presId="urn:microsoft.com/office/officeart/2005/8/layout/chevron2"/>
    <dgm:cxn modelId="{F81B42A8-E12B-4EE8-8BEA-55DC052E4141}" type="presParOf" srcId="{51413DBB-D638-4A55-9E06-BF459E91A99A}" destId="{7C8D873B-316E-4558-8D16-44886A2973D9}" srcOrd="3" destOrd="0" presId="urn:microsoft.com/office/officeart/2005/8/layout/chevron2"/>
    <dgm:cxn modelId="{C1AC551B-C8FD-4FFB-99C3-9D7C73FE2B2C}" type="presParOf" srcId="{51413DBB-D638-4A55-9E06-BF459E91A99A}" destId="{21344D6E-663F-44AA-9B7E-BEA54993478E}" srcOrd="4" destOrd="0" presId="urn:microsoft.com/office/officeart/2005/8/layout/chevron2"/>
    <dgm:cxn modelId="{5E21B261-6A63-44C8-8EE0-C6F619677F73}" type="presParOf" srcId="{21344D6E-663F-44AA-9B7E-BEA54993478E}" destId="{D9D1C3C6-7310-48AE-BA0B-E6A3D6B585D9}" srcOrd="0" destOrd="0" presId="urn:microsoft.com/office/officeart/2005/8/layout/chevron2"/>
    <dgm:cxn modelId="{5F7323B4-85CC-4D48-A15F-A8617433DD15}" type="presParOf" srcId="{21344D6E-663F-44AA-9B7E-BEA54993478E}" destId="{5C959C7D-EDF3-49D6-AD00-C099E8583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9F5F38-0102-4417-BCE4-753D34C55595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1F3E9E-EBCC-4470-ABF5-1787CDA69877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14686FE2-2B2B-4776-A9FB-A8E59635DA46}" type="parTrans" cxnId="{9B6229B7-2ACC-4C87-8A2A-CC4E5CF7F0A4}">
      <dgm:prSet/>
      <dgm:spPr/>
      <dgm:t>
        <a:bodyPr/>
        <a:lstStyle/>
        <a:p>
          <a:endParaRPr lang="ru-RU"/>
        </a:p>
      </dgm:t>
    </dgm:pt>
    <dgm:pt modelId="{832D7808-F503-4975-9524-4853385487DB}" type="sibTrans" cxnId="{9B6229B7-2ACC-4C87-8A2A-CC4E5CF7F0A4}">
      <dgm:prSet/>
      <dgm:spPr/>
      <dgm:t>
        <a:bodyPr/>
        <a:lstStyle/>
        <a:p>
          <a:endParaRPr lang="ru-RU"/>
        </a:p>
      </dgm:t>
    </dgm:pt>
    <dgm:pt modelId="{54C8C934-4AE5-4A62-B13F-FEDA5446DB4A}">
      <dgm:prSet phldrT="[Текст]" custT="1"/>
      <dgm:spPr/>
      <dgm:t>
        <a:bodyPr/>
        <a:lstStyle/>
        <a:p>
          <a:r>
            <a:rPr lang="ru-RU" sz="1800" dirty="0" smtClean="0">
              <a:latin typeface="Cambria Math" pitchFamily="18" charset="0"/>
              <a:ea typeface="Cambria Math" pitchFamily="18" charset="0"/>
            </a:rPr>
            <a:t>организации и индивидуальные предприниматели, у которых доля дохода от сельскохозяйственной деятельности (производства и первичной переработки продукции) составляет не менее 70 процентов</a:t>
          </a:r>
          <a:endParaRPr lang="ru-RU" sz="1800" dirty="0">
            <a:latin typeface="Cambria Math" pitchFamily="18" charset="0"/>
            <a:ea typeface="Cambria Math" pitchFamily="18" charset="0"/>
          </a:endParaRPr>
        </a:p>
      </dgm:t>
    </dgm:pt>
    <dgm:pt modelId="{95B9C261-37CA-4594-AB6B-47CE42724706}" type="parTrans" cxnId="{67D7BD5F-1C32-4C0E-9009-3E11261CA00D}">
      <dgm:prSet/>
      <dgm:spPr/>
      <dgm:t>
        <a:bodyPr/>
        <a:lstStyle/>
        <a:p>
          <a:endParaRPr lang="ru-RU"/>
        </a:p>
      </dgm:t>
    </dgm:pt>
    <dgm:pt modelId="{08F7CC90-5E93-4390-ABC0-C19FCE4FFEFE}" type="sibTrans" cxnId="{67D7BD5F-1C32-4C0E-9009-3E11261CA00D}">
      <dgm:prSet/>
      <dgm:spPr/>
      <dgm:t>
        <a:bodyPr/>
        <a:lstStyle/>
        <a:p>
          <a:endParaRPr lang="ru-RU"/>
        </a:p>
      </dgm:t>
    </dgm:pt>
    <dgm:pt modelId="{616F714C-02ED-4722-9661-78652EA1A822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5632CE19-ACFA-47CB-92EB-574F8E955255}" type="parTrans" cxnId="{52F19B45-DF0F-409E-A17E-C9CFAC9248D6}">
      <dgm:prSet/>
      <dgm:spPr/>
      <dgm:t>
        <a:bodyPr/>
        <a:lstStyle/>
        <a:p>
          <a:endParaRPr lang="ru-RU"/>
        </a:p>
      </dgm:t>
    </dgm:pt>
    <dgm:pt modelId="{21F16146-92B1-41E1-9B92-ED9C98381E58}" type="sibTrans" cxnId="{52F19B45-DF0F-409E-A17E-C9CFAC9248D6}">
      <dgm:prSet/>
      <dgm:spPr/>
      <dgm:t>
        <a:bodyPr/>
        <a:lstStyle/>
        <a:p>
          <a:endParaRPr lang="ru-RU"/>
        </a:p>
      </dgm:t>
    </dgm:pt>
    <dgm:pt modelId="{9C462BD0-CE19-4BCD-A0DA-966718FAB36B}">
      <dgm:prSet phldrT="[Текст]" custT="1"/>
      <dgm:spPr/>
      <dgm:t>
        <a:bodyPr/>
        <a:lstStyle/>
        <a:p>
          <a:r>
            <a:rPr lang="ru-RU" sz="1800" spc="45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3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spc="4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книгу учета доходов и расходов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6E06F92C-A302-4490-B4E5-CF21A84A1AE6}" type="parTrans" cxnId="{7E771167-8BE4-4E48-8DB0-1203382E6FE5}">
      <dgm:prSet/>
      <dgm:spPr/>
      <dgm:t>
        <a:bodyPr/>
        <a:lstStyle/>
        <a:p>
          <a:endParaRPr lang="ru-RU"/>
        </a:p>
      </dgm:t>
    </dgm:pt>
    <dgm:pt modelId="{69C5BD96-B35B-45C2-BB6B-1CD62D1ADF5C}" type="sibTrans" cxnId="{7E771167-8BE4-4E48-8DB0-1203382E6FE5}">
      <dgm:prSet/>
      <dgm:spPr/>
      <dgm:t>
        <a:bodyPr/>
        <a:lstStyle/>
        <a:p>
          <a:endParaRPr lang="ru-RU"/>
        </a:p>
      </dgm:t>
    </dgm:pt>
    <dgm:pt modelId="{6801703F-9B46-4CE9-A2A0-F6A1C94ADF51}">
      <dgm:prSet phldrT="[Текст]"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67AB0653-1E1B-4159-A8B9-69148E2FAB41}" type="parTrans" cxnId="{8D8FD03D-9AD7-4D87-9327-A8C197F26724}">
      <dgm:prSet/>
      <dgm:spPr/>
      <dgm:t>
        <a:bodyPr/>
        <a:lstStyle/>
        <a:p>
          <a:endParaRPr lang="ru-RU"/>
        </a:p>
      </dgm:t>
    </dgm:pt>
    <dgm:pt modelId="{45FCC5B9-B5BB-4ED1-92AD-5E5B8197A77B}" type="sibTrans" cxnId="{8D8FD03D-9AD7-4D87-9327-A8C197F26724}">
      <dgm:prSet/>
      <dgm:spPr/>
      <dgm:t>
        <a:bodyPr/>
        <a:lstStyle/>
        <a:p>
          <a:endParaRPr lang="ru-RU"/>
        </a:p>
      </dgm:t>
    </dgm:pt>
    <dgm:pt modelId="{06BC8AFD-BFC1-4C15-9DA5-E252896C5EB6}">
      <dgm:prSet phldrT="[Текст]" custT="1"/>
      <dgm:spPr/>
      <dgm:t>
        <a:bodyPr/>
        <a:lstStyle/>
        <a:p>
          <a:r>
            <a:rPr lang="ru-RU" sz="18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6 %.  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0961592A-6C6E-4DEF-A1C5-96781A59B401}" type="parTrans" cxnId="{B130407F-0729-4922-B3F6-77CD99355EEB}">
      <dgm:prSet/>
      <dgm:spPr/>
      <dgm:t>
        <a:bodyPr/>
        <a:lstStyle/>
        <a:p>
          <a:endParaRPr lang="ru-RU"/>
        </a:p>
      </dgm:t>
    </dgm:pt>
    <dgm:pt modelId="{D564316E-7D92-4A0E-9B1F-6A05584F42E7}" type="sibTrans" cxnId="{B130407F-0729-4922-B3F6-77CD99355EEB}">
      <dgm:prSet/>
      <dgm:spPr/>
      <dgm:t>
        <a:bodyPr/>
        <a:lstStyle/>
        <a:p>
          <a:endParaRPr lang="ru-RU"/>
        </a:p>
      </dgm:t>
    </dgm:pt>
    <dgm:pt modelId="{625471E9-54DF-493E-92CF-1D0A791A115F}">
      <dgm:prSet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сдавать</a:t>
          </a:r>
          <a:r>
            <a:rPr lang="ru-RU" sz="1800" spc="-19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отчетность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gm:t>
    </dgm:pt>
    <dgm:pt modelId="{46F7B99A-9454-4A9A-AF0C-A740B94EAD56}" type="parTrans" cxnId="{F6FA3EE6-8BCB-4BF7-B25E-B28744951F4A}">
      <dgm:prSet/>
      <dgm:spPr/>
      <dgm:t>
        <a:bodyPr/>
        <a:lstStyle/>
        <a:p>
          <a:endParaRPr lang="ru-RU"/>
        </a:p>
      </dgm:t>
    </dgm:pt>
    <dgm:pt modelId="{442197D2-3AF1-4A4D-980E-924B926676F2}" type="sibTrans" cxnId="{F6FA3EE6-8BCB-4BF7-B25E-B28744951F4A}">
      <dgm:prSet/>
      <dgm:spPr/>
      <dgm:t>
        <a:bodyPr/>
        <a:lstStyle/>
        <a:p>
          <a:endParaRPr lang="ru-RU"/>
        </a:p>
      </dgm:t>
    </dgm:pt>
    <dgm:pt modelId="{B132CEE9-F882-4320-BE03-94E6159A3BD0}">
      <dgm:prSet custT="1"/>
      <dgm:spPr/>
      <dgm:t>
        <a:bodyPr/>
        <a:lstStyle/>
        <a:p>
          <a:r>
            <a:rPr lang="ru-RU" sz="1800" dirty="0" smtClean="0">
              <a:latin typeface="Cambria Math" pitchFamily="18" charset="0"/>
              <a:ea typeface="Cambria Math" pitchFamily="18" charset="0"/>
            </a:rPr>
            <a:t>Объектом налогообложения признаются доходы, уменьшенные на величину расходов</a:t>
          </a:r>
          <a:endParaRPr lang="ru-RU" sz="1800" dirty="0">
            <a:latin typeface="Cambria Math" pitchFamily="18" charset="0"/>
            <a:ea typeface="Cambria Math" pitchFamily="18" charset="0"/>
          </a:endParaRPr>
        </a:p>
      </dgm:t>
    </dgm:pt>
    <dgm:pt modelId="{C49097BA-8ACB-4BD7-A058-88811FDD345A}" type="parTrans" cxnId="{F0614AD8-BA2F-4BE2-BC73-32B667BE615B}">
      <dgm:prSet/>
      <dgm:spPr/>
      <dgm:t>
        <a:bodyPr/>
        <a:lstStyle/>
        <a:p>
          <a:endParaRPr lang="ru-RU"/>
        </a:p>
      </dgm:t>
    </dgm:pt>
    <dgm:pt modelId="{BA108E2A-9895-4C9A-B7A4-F15454CCBD58}" type="sibTrans" cxnId="{F0614AD8-BA2F-4BE2-BC73-32B667BE615B}">
      <dgm:prSet/>
      <dgm:spPr/>
      <dgm:t>
        <a:bodyPr/>
        <a:lstStyle/>
        <a:p>
          <a:endParaRPr lang="ru-RU"/>
        </a:p>
      </dgm:t>
    </dgm:pt>
    <dgm:pt modelId="{51413DBB-D638-4A55-9E06-BF459E91A99A}" type="pres">
      <dgm:prSet presAssocID="{169F5F38-0102-4417-BCE4-753D34C555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F33D9-9681-4B1C-84B5-8915805273F7}" type="pres">
      <dgm:prSet presAssocID="{791F3E9E-EBCC-4470-ABF5-1787CDA69877}" presName="composite" presStyleCnt="0"/>
      <dgm:spPr/>
    </dgm:pt>
    <dgm:pt modelId="{EF371C29-E2B2-4A25-9A1D-6AD235213C7B}" type="pres">
      <dgm:prSet presAssocID="{791F3E9E-EBCC-4470-ABF5-1787CDA69877}" presName="parentText" presStyleLbl="alignNode1" presStyleIdx="0" presStyleCnt="3" custLinFactNeighborX="0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C4352-409D-413D-BCF6-69B8016AA188}" type="pres">
      <dgm:prSet presAssocID="{791F3E9E-EBCC-4470-ABF5-1787CDA69877}" presName="descendantText" presStyleLbl="alignAcc1" presStyleIdx="0" presStyleCnt="3" custLinFactNeighborX="568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D2B64-6993-47F3-8306-CC8063C1B2D2}" type="pres">
      <dgm:prSet presAssocID="{832D7808-F503-4975-9524-4853385487DB}" presName="sp" presStyleCnt="0"/>
      <dgm:spPr/>
    </dgm:pt>
    <dgm:pt modelId="{FE399D97-05F9-4F5C-BA58-3E61B3B433F3}" type="pres">
      <dgm:prSet presAssocID="{616F714C-02ED-4722-9661-78652EA1A822}" presName="composite" presStyleCnt="0"/>
      <dgm:spPr/>
    </dgm:pt>
    <dgm:pt modelId="{C7EFD1AE-E310-4463-831D-AAA4F7D38F29}" type="pres">
      <dgm:prSet presAssocID="{616F714C-02ED-4722-9661-78652EA1A82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401AE-812F-41EA-8E4C-9D33613710C4}" type="pres">
      <dgm:prSet presAssocID="{616F714C-02ED-4722-9661-78652EA1A82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D873B-316E-4558-8D16-44886A2973D9}" type="pres">
      <dgm:prSet presAssocID="{21F16146-92B1-41E1-9B92-ED9C98381E58}" presName="sp" presStyleCnt="0"/>
      <dgm:spPr/>
    </dgm:pt>
    <dgm:pt modelId="{21344D6E-663F-44AA-9B7E-BEA54993478E}" type="pres">
      <dgm:prSet presAssocID="{6801703F-9B46-4CE9-A2A0-F6A1C94ADF51}" presName="composite" presStyleCnt="0"/>
      <dgm:spPr/>
    </dgm:pt>
    <dgm:pt modelId="{D9D1C3C6-7310-48AE-BA0B-E6A3D6B585D9}" type="pres">
      <dgm:prSet presAssocID="{6801703F-9B46-4CE9-A2A0-F6A1C94ADF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9C7D-EDF3-49D6-AD00-C099E8583A41}" type="pres">
      <dgm:prSet presAssocID="{6801703F-9B46-4CE9-A2A0-F6A1C94ADF51}" presName="descendantText" presStyleLbl="alignAcc1" presStyleIdx="2" presStyleCnt="3" custLinFactNeighborX="-413" custLinFactNeighborY="3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C731B3-BA4C-4822-BB54-AEE8205B4EA3}" type="presOf" srcId="{06BC8AFD-BFC1-4C15-9DA5-E252896C5EB6}" destId="{5C959C7D-EDF3-49D6-AD00-C099E8583A41}" srcOrd="0" destOrd="0" presId="urn:microsoft.com/office/officeart/2005/8/layout/chevron2"/>
    <dgm:cxn modelId="{BC6806CA-BA17-4B8F-81F4-B86DBF876F97}" type="presOf" srcId="{169F5F38-0102-4417-BCE4-753D34C55595}" destId="{51413DBB-D638-4A55-9E06-BF459E91A99A}" srcOrd="0" destOrd="0" presId="urn:microsoft.com/office/officeart/2005/8/layout/chevron2"/>
    <dgm:cxn modelId="{12325C5A-758A-418F-A566-CE542404CE02}" type="presOf" srcId="{791F3E9E-EBCC-4470-ABF5-1787CDA69877}" destId="{EF371C29-E2B2-4A25-9A1D-6AD235213C7B}" srcOrd="0" destOrd="0" presId="urn:microsoft.com/office/officeart/2005/8/layout/chevron2"/>
    <dgm:cxn modelId="{7E771167-8BE4-4E48-8DB0-1203382E6FE5}" srcId="{616F714C-02ED-4722-9661-78652EA1A822}" destId="{9C462BD0-CE19-4BCD-A0DA-966718FAB36B}" srcOrd="0" destOrd="0" parTransId="{6E06F92C-A302-4490-B4E5-CF21A84A1AE6}" sibTransId="{69C5BD96-B35B-45C2-BB6B-1CD62D1ADF5C}"/>
    <dgm:cxn modelId="{67D7BD5F-1C32-4C0E-9009-3E11261CA00D}" srcId="{791F3E9E-EBCC-4470-ABF5-1787CDA69877}" destId="{54C8C934-4AE5-4A62-B13F-FEDA5446DB4A}" srcOrd="0" destOrd="0" parTransId="{95B9C261-37CA-4594-AB6B-47CE42724706}" sibTransId="{08F7CC90-5E93-4390-ABC0-C19FCE4FFEFE}"/>
    <dgm:cxn modelId="{0FFEDEA3-5E29-4132-9817-88BCEDD5FD6C}" type="presOf" srcId="{54C8C934-4AE5-4A62-B13F-FEDA5446DB4A}" destId="{3BAC4352-409D-413D-BCF6-69B8016AA188}" srcOrd="0" destOrd="0" presId="urn:microsoft.com/office/officeart/2005/8/layout/chevron2"/>
    <dgm:cxn modelId="{B130407F-0729-4922-B3F6-77CD99355EEB}" srcId="{6801703F-9B46-4CE9-A2A0-F6A1C94ADF51}" destId="{06BC8AFD-BFC1-4C15-9DA5-E252896C5EB6}" srcOrd="0" destOrd="0" parTransId="{0961592A-6C6E-4DEF-A1C5-96781A59B401}" sibTransId="{D564316E-7D92-4A0E-9B1F-6A05584F42E7}"/>
    <dgm:cxn modelId="{2C9278CB-BEC5-49DA-9E7B-4CDA8858BBB1}" type="presOf" srcId="{616F714C-02ED-4722-9661-78652EA1A822}" destId="{C7EFD1AE-E310-4463-831D-AAA4F7D38F29}" srcOrd="0" destOrd="0" presId="urn:microsoft.com/office/officeart/2005/8/layout/chevron2"/>
    <dgm:cxn modelId="{52F19B45-DF0F-409E-A17E-C9CFAC9248D6}" srcId="{169F5F38-0102-4417-BCE4-753D34C55595}" destId="{616F714C-02ED-4722-9661-78652EA1A822}" srcOrd="1" destOrd="0" parTransId="{5632CE19-ACFA-47CB-92EB-574F8E955255}" sibTransId="{21F16146-92B1-41E1-9B92-ED9C98381E58}"/>
    <dgm:cxn modelId="{9B6229B7-2ACC-4C87-8A2A-CC4E5CF7F0A4}" srcId="{169F5F38-0102-4417-BCE4-753D34C55595}" destId="{791F3E9E-EBCC-4470-ABF5-1787CDA69877}" srcOrd="0" destOrd="0" parTransId="{14686FE2-2B2B-4776-A9FB-A8E59635DA46}" sibTransId="{832D7808-F503-4975-9524-4853385487DB}"/>
    <dgm:cxn modelId="{3319FC19-A844-4406-A956-E5C813E6B169}" type="presOf" srcId="{9C462BD0-CE19-4BCD-A0DA-966718FAB36B}" destId="{CEC401AE-812F-41EA-8E4C-9D33613710C4}" srcOrd="0" destOrd="0" presId="urn:microsoft.com/office/officeart/2005/8/layout/chevron2"/>
    <dgm:cxn modelId="{8D8FD03D-9AD7-4D87-9327-A8C197F26724}" srcId="{169F5F38-0102-4417-BCE4-753D34C55595}" destId="{6801703F-9B46-4CE9-A2A0-F6A1C94ADF51}" srcOrd="2" destOrd="0" parTransId="{67AB0653-1E1B-4159-A8B9-69148E2FAB41}" sibTransId="{45FCC5B9-B5BB-4ED1-92AD-5E5B8197A77B}"/>
    <dgm:cxn modelId="{3FF6A696-3178-454A-927C-E0B39B763F0F}" type="presOf" srcId="{625471E9-54DF-493E-92CF-1D0A791A115F}" destId="{CEC401AE-812F-41EA-8E4C-9D33613710C4}" srcOrd="0" destOrd="1" presId="urn:microsoft.com/office/officeart/2005/8/layout/chevron2"/>
    <dgm:cxn modelId="{F6FA3EE6-8BCB-4BF7-B25E-B28744951F4A}" srcId="{616F714C-02ED-4722-9661-78652EA1A822}" destId="{625471E9-54DF-493E-92CF-1D0A791A115F}" srcOrd="1" destOrd="0" parTransId="{46F7B99A-9454-4A9A-AF0C-A740B94EAD56}" sibTransId="{442197D2-3AF1-4A4D-980E-924B926676F2}"/>
    <dgm:cxn modelId="{41D7ECD8-7A71-42DD-B751-4D2034FE9727}" type="presOf" srcId="{6801703F-9B46-4CE9-A2A0-F6A1C94ADF51}" destId="{D9D1C3C6-7310-48AE-BA0B-E6A3D6B585D9}" srcOrd="0" destOrd="0" presId="urn:microsoft.com/office/officeart/2005/8/layout/chevron2"/>
    <dgm:cxn modelId="{F0614AD8-BA2F-4BE2-BC73-32B667BE615B}" srcId="{6801703F-9B46-4CE9-A2A0-F6A1C94ADF51}" destId="{B132CEE9-F882-4320-BE03-94E6159A3BD0}" srcOrd="1" destOrd="0" parTransId="{C49097BA-8ACB-4BD7-A058-88811FDD345A}" sibTransId="{BA108E2A-9895-4C9A-B7A4-F15454CCBD58}"/>
    <dgm:cxn modelId="{15A620FF-2417-45EF-BCFF-E1629484F20F}" type="presOf" srcId="{B132CEE9-F882-4320-BE03-94E6159A3BD0}" destId="{5C959C7D-EDF3-49D6-AD00-C099E8583A41}" srcOrd="0" destOrd="1" presId="urn:microsoft.com/office/officeart/2005/8/layout/chevron2"/>
    <dgm:cxn modelId="{4EB11DFD-CF93-4C98-9141-1DD387D34CB3}" type="presParOf" srcId="{51413DBB-D638-4A55-9E06-BF459E91A99A}" destId="{6A9F33D9-9681-4B1C-84B5-8915805273F7}" srcOrd="0" destOrd="0" presId="urn:microsoft.com/office/officeart/2005/8/layout/chevron2"/>
    <dgm:cxn modelId="{30D96E54-8793-4632-BB2A-2C090F5183C0}" type="presParOf" srcId="{6A9F33D9-9681-4B1C-84B5-8915805273F7}" destId="{EF371C29-E2B2-4A25-9A1D-6AD235213C7B}" srcOrd="0" destOrd="0" presId="urn:microsoft.com/office/officeart/2005/8/layout/chevron2"/>
    <dgm:cxn modelId="{1DCB1208-448D-43CF-8676-43EE87F75AAD}" type="presParOf" srcId="{6A9F33D9-9681-4B1C-84B5-8915805273F7}" destId="{3BAC4352-409D-413D-BCF6-69B8016AA188}" srcOrd="1" destOrd="0" presId="urn:microsoft.com/office/officeart/2005/8/layout/chevron2"/>
    <dgm:cxn modelId="{6A43BD4D-4BB4-4B81-B2F3-63A959AE9E36}" type="presParOf" srcId="{51413DBB-D638-4A55-9E06-BF459E91A99A}" destId="{BF8D2B64-6993-47F3-8306-CC8063C1B2D2}" srcOrd="1" destOrd="0" presId="urn:microsoft.com/office/officeart/2005/8/layout/chevron2"/>
    <dgm:cxn modelId="{8F473AAE-A244-45BD-9751-D8B5BF182220}" type="presParOf" srcId="{51413DBB-D638-4A55-9E06-BF459E91A99A}" destId="{FE399D97-05F9-4F5C-BA58-3E61B3B433F3}" srcOrd="2" destOrd="0" presId="urn:microsoft.com/office/officeart/2005/8/layout/chevron2"/>
    <dgm:cxn modelId="{0F45D90D-0331-4B39-87E8-57FC190A180C}" type="presParOf" srcId="{FE399D97-05F9-4F5C-BA58-3E61B3B433F3}" destId="{C7EFD1AE-E310-4463-831D-AAA4F7D38F29}" srcOrd="0" destOrd="0" presId="urn:microsoft.com/office/officeart/2005/8/layout/chevron2"/>
    <dgm:cxn modelId="{0DFD592B-A016-4918-8E93-2A570A9501A9}" type="presParOf" srcId="{FE399D97-05F9-4F5C-BA58-3E61B3B433F3}" destId="{CEC401AE-812F-41EA-8E4C-9D33613710C4}" srcOrd="1" destOrd="0" presId="urn:microsoft.com/office/officeart/2005/8/layout/chevron2"/>
    <dgm:cxn modelId="{E6A2939B-0F92-4E88-B24A-9B160499A1C4}" type="presParOf" srcId="{51413DBB-D638-4A55-9E06-BF459E91A99A}" destId="{7C8D873B-316E-4558-8D16-44886A2973D9}" srcOrd="3" destOrd="0" presId="urn:microsoft.com/office/officeart/2005/8/layout/chevron2"/>
    <dgm:cxn modelId="{F956F14F-B414-4A6E-8A19-9AEFF7EB76DF}" type="presParOf" srcId="{51413DBB-D638-4A55-9E06-BF459E91A99A}" destId="{21344D6E-663F-44AA-9B7E-BEA54993478E}" srcOrd="4" destOrd="0" presId="urn:microsoft.com/office/officeart/2005/8/layout/chevron2"/>
    <dgm:cxn modelId="{9EC1D219-E288-42B4-9A02-51AE970EF096}" type="presParOf" srcId="{21344D6E-663F-44AA-9B7E-BEA54993478E}" destId="{D9D1C3C6-7310-48AE-BA0B-E6A3D6B585D9}" srcOrd="0" destOrd="0" presId="urn:microsoft.com/office/officeart/2005/8/layout/chevron2"/>
    <dgm:cxn modelId="{AFBA8199-5EC4-4FC8-9E2C-E327408BBFD2}" type="presParOf" srcId="{21344D6E-663F-44AA-9B7E-BEA54993478E}" destId="{5C959C7D-EDF3-49D6-AD00-C099E8583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9F5F38-0102-4417-BCE4-753D34C55595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1F3E9E-EBCC-4470-ABF5-1787CDA69877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14686FE2-2B2B-4776-A9FB-A8E59635DA46}" type="parTrans" cxnId="{9B6229B7-2ACC-4C87-8A2A-CC4E5CF7F0A4}">
      <dgm:prSet/>
      <dgm:spPr/>
      <dgm:t>
        <a:bodyPr/>
        <a:lstStyle/>
        <a:p>
          <a:endParaRPr lang="ru-RU"/>
        </a:p>
      </dgm:t>
    </dgm:pt>
    <dgm:pt modelId="{832D7808-F503-4975-9524-4853385487DB}" type="sibTrans" cxnId="{9B6229B7-2ACC-4C87-8A2A-CC4E5CF7F0A4}">
      <dgm:prSet/>
      <dgm:spPr/>
      <dgm:t>
        <a:bodyPr/>
        <a:lstStyle/>
        <a:p>
          <a:endParaRPr lang="ru-RU"/>
        </a:p>
      </dgm:t>
    </dgm:pt>
    <dgm:pt modelId="{54C8C934-4AE5-4A62-B13F-FEDA5446DB4A}">
      <dgm:prSet phldrT="[Текст]"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нельзя привлекать наемных работников,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95B9C261-37CA-4594-AB6B-47CE42724706}" type="parTrans" cxnId="{67D7BD5F-1C32-4C0E-9009-3E11261CA00D}">
      <dgm:prSet/>
      <dgm:spPr/>
      <dgm:t>
        <a:bodyPr/>
        <a:lstStyle/>
        <a:p>
          <a:endParaRPr lang="ru-RU"/>
        </a:p>
      </dgm:t>
    </dgm:pt>
    <dgm:pt modelId="{08F7CC90-5E93-4390-ABC0-C19FCE4FFEFE}" type="sibTrans" cxnId="{67D7BD5F-1C32-4C0E-9009-3E11261CA00D}">
      <dgm:prSet/>
      <dgm:spPr/>
      <dgm:t>
        <a:bodyPr/>
        <a:lstStyle/>
        <a:p>
          <a:endParaRPr lang="ru-RU"/>
        </a:p>
      </dgm:t>
    </dgm:pt>
    <dgm:pt modelId="{616F714C-02ED-4722-9661-78652EA1A822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5632CE19-ACFA-47CB-92EB-574F8E955255}" type="parTrans" cxnId="{52F19B45-DF0F-409E-A17E-C9CFAC9248D6}">
      <dgm:prSet/>
      <dgm:spPr/>
      <dgm:t>
        <a:bodyPr/>
        <a:lstStyle/>
        <a:p>
          <a:endParaRPr lang="ru-RU"/>
        </a:p>
      </dgm:t>
    </dgm:pt>
    <dgm:pt modelId="{21F16146-92B1-41E1-9B92-ED9C98381E58}" type="sibTrans" cxnId="{52F19B45-DF0F-409E-A17E-C9CFAC9248D6}">
      <dgm:prSet/>
      <dgm:spPr/>
      <dgm:t>
        <a:bodyPr/>
        <a:lstStyle/>
        <a:p>
          <a:endParaRPr lang="ru-RU"/>
        </a:p>
      </dgm:t>
    </dgm:pt>
    <dgm:pt modelId="{9C462BD0-CE19-4BCD-A0DA-966718FAB36B}">
      <dgm:prSet phldrT="[Текст]"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 ведется.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6E06F92C-A302-4490-B4E5-CF21A84A1AE6}" type="parTrans" cxnId="{7E771167-8BE4-4E48-8DB0-1203382E6FE5}">
      <dgm:prSet/>
      <dgm:spPr/>
      <dgm:t>
        <a:bodyPr/>
        <a:lstStyle/>
        <a:p>
          <a:endParaRPr lang="ru-RU"/>
        </a:p>
      </dgm:t>
    </dgm:pt>
    <dgm:pt modelId="{69C5BD96-B35B-45C2-BB6B-1CD62D1ADF5C}" type="sibTrans" cxnId="{7E771167-8BE4-4E48-8DB0-1203382E6FE5}">
      <dgm:prSet/>
      <dgm:spPr/>
      <dgm:t>
        <a:bodyPr/>
        <a:lstStyle/>
        <a:p>
          <a:endParaRPr lang="ru-RU"/>
        </a:p>
      </dgm:t>
    </dgm:pt>
    <dgm:pt modelId="{6801703F-9B46-4CE9-A2A0-F6A1C94ADF51}">
      <dgm:prSet phldrT="[Текст]"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67AB0653-1E1B-4159-A8B9-69148E2FAB41}" type="parTrans" cxnId="{8D8FD03D-9AD7-4D87-9327-A8C197F26724}">
      <dgm:prSet/>
      <dgm:spPr/>
      <dgm:t>
        <a:bodyPr/>
        <a:lstStyle/>
        <a:p>
          <a:endParaRPr lang="ru-RU"/>
        </a:p>
      </dgm:t>
    </dgm:pt>
    <dgm:pt modelId="{45FCC5B9-B5BB-4ED1-92AD-5E5B8197A77B}" type="sibTrans" cxnId="{8D8FD03D-9AD7-4D87-9327-A8C197F26724}">
      <dgm:prSet/>
      <dgm:spPr/>
      <dgm:t>
        <a:bodyPr/>
        <a:lstStyle/>
        <a:p>
          <a:endParaRPr lang="ru-RU"/>
        </a:p>
      </dgm:t>
    </dgm:pt>
    <dgm:pt modelId="{06BC8AFD-BFC1-4C15-9DA5-E252896C5EB6}">
      <dgm:prSet phldrT="[Текст]" custT="1"/>
      <dgm:spPr/>
      <dgm:t>
        <a:bodyPr/>
        <a:lstStyle/>
        <a:p>
          <a:r>
            <a:rPr lang="ru-RU" sz="18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4 % при реализации товаров (работ, услуг) физическим лицам.  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0961592A-6C6E-4DEF-A1C5-96781A59B401}" type="parTrans" cxnId="{B130407F-0729-4922-B3F6-77CD99355EEB}">
      <dgm:prSet/>
      <dgm:spPr/>
      <dgm:t>
        <a:bodyPr/>
        <a:lstStyle/>
        <a:p>
          <a:endParaRPr lang="ru-RU"/>
        </a:p>
      </dgm:t>
    </dgm:pt>
    <dgm:pt modelId="{D564316E-7D92-4A0E-9B1F-6A05584F42E7}" type="sibTrans" cxnId="{B130407F-0729-4922-B3F6-77CD99355EEB}">
      <dgm:prSet/>
      <dgm:spPr/>
      <dgm:t>
        <a:bodyPr/>
        <a:lstStyle/>
        <a:p>
          <a:endParaRPr lang="ru-RU"/>
        </a:p>
      </dgm:t>
    </dgm:pt>
    <dgm:pt modelId="{B132CEE9-F882-4320-BE03-94E6159A3BD0}">
      <dgm:prSet custT="1"/>
      <dgm:spPr/>
      <dgm:t>
        <a:bodyPr/>
        <a:lstStyle/>
        <a:p>
          <a:r>
            <a:rPr lang="ru-RU" sz="18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6 % при реализации товаров (работ, услуг) юридическим лицам</a:t>
          </a:r>
          <a:endParaRPr lang="ru-RU" sz="1800" dirty="0">
            <a:latin typeface="Cambria Math" pitchFamily="18" charset="0"/>
            <a:ea typeface="Cambria Math" pitchFamily="18" charset="0"/>
          </a:endParaRPr>
        </a:p>
      </dgm:t>
    </dgm:pt>
    <dgm:pt modelId="{C49097BA-8ACB-4BD7-A058-88811FDD345A}" type="parTrans" cxnId="{F0614AD8-BA2F-4BE2-BC73-32B667BE615B}">
      <dgm:prSet/>
      <dgm:spPr/>
      <dgm:t>
        <a:bodyPr/>
        <a:lstStyle/>
        <a:p>
          <a:endParaRPr lang="ru-RU"/>
        </a:p>
      </dgm:t>
    </dgm:pt>
    <dgm:pt modelId="{BA108E2A-9895-4C9A-B7A4-F15454CCBD58}" type="sibTrans" cxnId="{F0614AD8-BA2F-4BE2-BC73-32B667BE615B}">
      <dgm:prSet/>
      <dgm:spPr/>
      <dgm:t>
        <a:bodyPr/>
        <a:lstStyle/>
        <a:p>
          <a:endParaRPr lang="ru-RU"/>
        </a:p>
      </dgm:t>
    </dgm:pt>
    <dgm:pt modelId="{46B2B2A4-82ED-4FD1-99A6-689D26ECDC48}">
      <dgm:prSet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доход должен быть не более 2,4 млн. руб. в год,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5FD3BBA4-29A0-42EE-8A30-C8344848358A}" type="parTrans" cxnId="{683608D6-880A-421E-8B78-A31FA5A87C42}">
      <dgm:prSet/>
      <dgm:spPr/>
      <dgm:t>
        <a:bodyPr/>
        <a:lstStyle/>
        <a:p>
          <a:endParaRPr lang="ru-RU"/>
        </a:p>
      </dgm:t>
    </dgm:pt>
    <dgm:pt modelId="{685EDFFE-DB1C-473D-9A2E-8775BBDBFE6A}" type="sibTrans" cxnId="{683608D6-880A-421E-8B78-A31FA5A87C42}">
      <dgm:prSet/>
      <dgm:spPr/>
      <dgm:t>
        <a:bodyPr/>
        <a:lstStyle/>
        <a:p>
          <a:endParaRPr lang="ru-RU"/>
        </a:p>
      </dgm:t>
    </dgm:pt>
    <dgm:pt modelId="{4981C163-35AA-43B5-A530-807CA07D8746}">
      <dgm:prSet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не применяется при реализации подакцизных товаров и товаров, подлежащих обязательной маркировке, при перепродаже товаров и имущественных прав и т.д.,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5D07D023-9932-4DB2-8441-6A130F85DA1B}" type="parTrans" cxnId="{AAB09E4F-5B91-4114-B094-86EDC185B954}">
      <dgm:prSet/>
      <dgm:spPr/>
      <dgm:t>
        <a:bodyPr/>
        <a:lstStyle/>
        <a:p>
          <a:endParaRPr lang="ru-RU"/>
        </a:p>
      </dgm:t>
    </dgm:pt>
    <dgm:pt modelId="{417CA2AC-8E19-4301-B87E-01C636C7C547}" type="sibTrans" cxnId="{AAB09E4F-5B91-4114-B094-86EDC185B954}">
      <dgm:prSet/>
      <dgm:spPr/>
      <dgm:t>
        <a:bodyPr/>
        <a:lstStyle/>
        <a:p>
          <a:endParaRPr lang="ru-RU"/>
        </a:p>
      </dgm:t>
    </dgm:pt>
    <dgm:pt modelId="{A0345D3E-40E4-4728-96E1-2015D4FCBB82}">
      <dgm:prSet custT="1"/>
      <dgm:spPr/>
      <dgm:t>
        <a:bodyPr/>
        <a:lstStyle/>
        <a:p>
          <a:r>
            <a:rPr lang="ru-RU" sz="1600" dirty="0" smtClean="0">
              <a:latin typeface="Cambria Math" pitchFamily="18" charset="0"/>
              <a:ea typeface="Cambria Math" pitchFamily="18" charset="0"/>
            </a:rPr>
            <a:t>не совмещается с иными налоговыми режимами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F5778269-4FE9-4A8C-8BA4-5DA7A895D183}" type="parTrans" cxnId="{838BBE56-5A3D-4F5B-8BEA-7C9CADE7CC71}">
      <dgm:prSet/>
      <dgm:spPr/>
      <dgm:t>
        <a:bodyPr/>
        <a:lstStyle/>
        <a:p>
          <a:endParaRPr lang="ru-RU"/>
        </a:p>
      </dgm:t>
    </dgm:pt>
    <dgm:pt modelId="{CF90F5BD-3194-44E3-AB86-DDB40C306AFF}" type="sibTrans" cxnId="{838BBE56-5A3D-4F5B-8BEA-7C9CADE7CC71}">
      <dgm:prSet/>
      <dgm:spPr/>
      <dgm:t>
        <a:bodyPr/>
        <a:lstStyle/>
        <a:p>
          <a:endParaRPr lang="ru-RU"/>
        </a:p>
      </dgm:t>
    </dgm:pt>
    <dgm:pt modelId="{4B02AF73-5A1A-4851-B9D7-AD1A277A4D1C}">
      <dgm:prSet phldrT="[Текст]" custT="1"/>
      <dgm:spPr/>
      <dgm:t>
        <a:bodyPr/>
        <a:lstStyle/>
        <a:p>
          <a:r>
            <a:rPr lang="ru-RU" sz="1800" dirty="0" smtClean="0">
              <a:latin typeface="Cambria Math" pitchFamily="18" charset="0"/>
              <a:ea typeface="Cambria Math" pitchFamily="18" charset="0"/>
            </a:rPr>
            <a:t>приложение «Мой налог» обеспечивает взаимодействие между </a:t>
          </a:r>
          <a:r>
            <a:rPr lang="ru-RU" sz="1800" dirty="0" err="1" smtClean="0">
              <a:latin typeface="Cambria Math" pitchFamily="18" charset="0"/>
              <a:ea typeface="Cambria Math" pitchFamily="18" charset="0"/>
            </a:rPr>
            <a:t>самозанятыми</a:t>
          </a:r>
          <a:r>
            <a:rPr lang="ru-RU" sz="1800" dirty="0" smtClean="0">
              <a:latin typeface="Cambria Math" pitchFamily="18" charset="0"/>
              <a:ea typeface="Cambria Math" pitchFamily="18" charset="0"/>
            </a:rPr>
            <a:t> и налоговыми органами, заменяет кассу и отчетность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4D53A98F-5918-43E8-B5E0-53037673AA55}" type="parTrans" cxnId="{AA435F9C-0727-412E-9D09-0B5DE8C2A382}">
      <dgm:prSet/>
      <dgm:spPr/>
    </dgm:pt>
    <dgm:pt modelId="{FB6A04ED-1A17-4EA9-89E2-14704D1325FD}" type="sibTrans" cxnId="{AA435F9C-0727-412E-9D09-0B5DE8C2A382}">
      <dgm:prSet/>
      <dgm:spPr/>
    </dgm:pt>
    <dgm:pt modelId="{51413DBB-D638-4A55-9E06-BF459E91A99A}" type="pres">
      <dgm:prSet presAssocID="{169F5F38-0102-4417-BCE4-753D34C555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F33D9-9681-4B1C-84B5-8915805273F7}" type="pres">
      <dgm:prSet presAssocID="{791F3E9E-EBCC-4470-ABF5-1787CDA69877}" presName="composite" presStyleCnt="0"/>
      <dgm:spPr/>
    </dgm:pt>
    <dgm:pt modelId="{EF371C29-E2B2-4A25-9A1D-6AD235213C7B}" type="pres">
      <dgm:prSet presAssocID="{791F3E9E-EBCC-4470-ABF5-1787CDA69877}" presName="parentText" presStyleLbl="alignNode1" presStyleIdx="0" presStyleCnt="3" custLinFactNeighborX="0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C4352-409D-413D-BCF6-69B8016AA188}" type="pres">
      <dgm:prSet presAssocID="{791F3E9E-EBCC-4470-ABF5-1787CDA69877}" presName="descendantText" presStyleLbl="alignAcc1" presStyleIdx="0" presStyleCnt="3" custScaleY="150207" custLinFactNeighborX="568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D2B64-6993-47F3-8306-CC8063C1B2D2}" type="pres">
      <dgm:prSet presAssocID="{832D7808-F503-4975-9524-4853385487DB}" presName="sp" presStyleCnt="0"/>
      <dgm:spPr/>
    </dgm:pt>
    <dgm:pt modelId="{FE399D97-05F9-4F5C-BA58-3E61B3B433F3}" type="pres">
      <dgm:prSet presAssocID="{616F714C-02ED-4722-9661-78652EA1A822}" presName="composite" presStyleCnt="0"/>
      <dgm:spPr/>
    </dgm:pt>
    <dgm:pt modelId="{C7EFD1AE-E310-4463-831D-AAA4F7D38F29}" type="pres">
      <dgm:prSet presAssocID="{616F714C-02ED-4722-9661-78652EA1A82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401AE-812F-41EA-8E4C-9D33613710C4}" type="pres">
      <dgm:prSet presAssocID="{616F714C-02ED-4722-9661-78652EA1A82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D873B-316E-4558-8D16-44886A2973D9}" type="pres">
      <dgm:prSet presAssocID="{21F16146-92B1-41E1-9B92-ED9C98381E58}" presName="sp" presStyleCnt="0"/>
      <dgm:spPr/>
    </dgm:pt>
    <dgm:pt modelId="{21344D6E-663F-44AA-9B7E-BEA54993478E}" type="pres">
      <dgm:prSet presAssocID="{6801703F-9B46-4CE9-A2A0-F6A1C94ADF51}" presName="composite" presStyleCnt="0"/>
      <dgm:spPr/>
    </dgm:pt>
    <dgm:pt modelId="{D9D1C3C6-7310-48AE-BA0B-E6A3D6B585D9}" type="pres">
      <dgm:prSet presAssocID="{6801703F-9B46-4CE9-A2A0-F6A1C94ADF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9C7D-EDF3-49D6-AD00-C099E8583A41}" type="pres">
      <dgm:prSet presAssocID="{6801703F-9B46-4CE9-A2A0-F6A1C94ADF51}" presName="descendantText" presStyleLbl="alignAcc1" presStyleIdx="2" presStyleCnt="3" custLinFactNeighborX="-413" custLinFactNeighborY="3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41A47C-0399-4F37-BFB3-A5FBC88FA329}" type="presOf" srcId="{616F714C-02ED-4722-9661-78652EA1A822}" destId="{C7EFD1AE-E310-4463-831D-AAA4F7D38F29}" srcOrd="0" destOrd="0" presId="urn:microsoft.com/office/officeart/2005/8/layout/chevron2"/>
    <dgm:cxn modelId="{913216ED-4B1E-4E86-88B0-ACE32D56B218}" type="presOf" srcId="{46B2B2A4-82ED-4FD1-99A6-689D26ECDC48}" destId="{3BAC4352-409D-413D-BCF6-69B8016AA188}" srcOrd="0" destOrd="1" presId="urn:microsoft.com/office/officeart/2005/8/layout/chevron2"/>
    <dgm:cxn modelId="{7E771167-8BE4-4E48-8DB0-1203382E6FE5}" srcId="{616F714C-02ED-4722-9661-78652EA1A822}" destId="{9C462BD0-CE19-4BCD-A0DA-966718FAB36B}" srcOrd="0" destOrd="0" parTransId="{6E06F92C-A302-4490-B4E5-CF21A84A1AE6}" sibTransId="{69C5BD96-B35B-45C2-BB6B-1CD62D1ADF5C}"/>
    <dgm:cxn modelId="{AAB09E4F-5B91-4114-B094-86EDC185B954}" srcId="{791F3E9E-EBCC-4470-ABF5-1787CDA69877}" destId="{4981C163-35AA-43B5-A530-807CA07D8746}" srcOrd="2" destOrd="0" parTransId="{5D07D023-9932-4DB2-8441-6A130F85DA1B}" sibTransId="{417CA2AC-8E19-4301-B87E-01C636C7C547}"/>
    <dgm:cxn modelId="{67D7BD5F-1C32-4C0E-9009-3E11261CA00D}" srcId="{791F3E9E-EBCC-4470-ABF5-1787CDA69877}" destId="{54C8C934-4AE5-4A62-B13F-FEDA5446DB4A}" srcOrd="0" destOrd="0" parTransId="{95B9C261-37CA-4594-AB6B-47CE42724706}" sibTransId="{08F7CC90-5E93-4390-ABC0-C19FCE4FFEFE}"/>
    <dgm:cxn modelId="{A0272B12-91CB-4C3F-91BB-14E5AC1ADDF3}" type="presOf" srcId="{A0345D3E-40E4-4728-96E1-2015D4FCBB82}" destId="{3BAC4352-409D-413D-BCF6-69B8016AA188}" srcOrd="0" destOrd="3" presId="urn:microsoft.com/office/officeart/2005/8/layout/chevron2"/>
    <dgm:cxn modelId="{683608D6-880A-421E-8B78-A31FA5A87C42}" srcId="{791F3E9E-EBCC-4470-ABF5-1787CDA69877}" destId="{46B2B2A4-82ED-4FD1-99A6-689D26ECDC48}" srcOrd="1" destOrd="0" parTransId="{5FD3BBA4-29A0-42EE-8A30-C8344848358A}" sibTransId="{685EDFFE-DB1C-473D-9A2E-8775BBDBFE6A}"/>
    <dgm:cxn modelId="{66BD24ED-CDA4-447F-8479-8952F37F5EFE}" type="presOf" srcId="{9C462BD0-CE19-4BCD-A0DA-966718FAB36B}" destId="{CEC401AE-812F-41EA-8E4C-9D33613710C4}" srcOrd="0" destOrd="0" presId="urn:microsoft.com/office/officeart/2005/8/layout/chevron2"/>
    <dgm:cxn modelId="{C7D27238-80F5-47A6-8A37-1A91E9F4344C}" type="presOf" srcId="{791F3E9E-EBCC-4470-ABF5-1787CDA69877}" destId="{EF371C29-E2B2-4A25-9A1D-6AD235213C7B}" srcOrd="0" destOrd="0" presId="urn:microsoft.com/office/officeart/2005/8/layout/chevron2"/>
    <dgm:cxn modelId="{B130407F-0729-4922-B3F6-77CD99355EEB}" srcId="{6801703F-9B46-4CE9-A2A0-F6A1C94ADF51}" destId="{06BC8AFD-BFC1-4C15-9DA5-E252896C5EB6}" srcOrd="0" destOrd="0" parTransId="{0961592A-6C6E-4DEF-A1C5-96781A59B401}" sibTransId="{D564316E-7D92-4A0E-9B1F-6A05584F42E7}"/>
    <dgm:cxn modelId="{9266BC7E-A0B4-43CF-B653-BB9E669942DE}" type="presOf" srcId="{6801703F-9B46-4CE9-A2A0-F6A1C94ADF51}" destId="{D9D1C3C6-7310-48AE-BA0B-E6A3D6B585D9}" srcOrd="0" destOrd="0" presId="urn:microsoft.com/office/officeart/2005/8/layout/chevron2"/>
    <dgm:cxn modelId="{F09847BB-1B30-4568-B45A-082D1480671E}" type="presOf" srcId="{4981C163-35AA-43B5-A530-807CA07D8746}" destId="{3BAC4352-409D-413D-BCF6-69B8016AA188}" srcOrd="0" destOrd="2" presId="urn:microsoft.com/office/officeart/2005/8/layout/chevron2"/>
    <dgm:cxn modelId="{52F19B45-DF0F-409E-A17E-C9CFAC9248D6}" srcId="{169F5F38-0102-4417-BCE4-753D34C55595}" destId="{616F714C-02ED-4722-9661-78652EA1A822}" srcOrd="1" destOrd="0" parTransId="{5632CE19-ACFA-47CB-92EB-574F8E955255}" sibTransId="{21F16146-92B1-41E1-9B92-ED9C98381E58}"/>
    <dgm:cxn modelId="{E3128DCC-B8E0-443F-B1A4-DF90B94B29C4}" type="presOf" srcId="{169F5F38-0102-4417-BCE4-753D34C55595}" destId="{51413DBB-D638-4A55-9E06-BF459E91A99A}" srcOrd="0" destOrd="0" presId="urn:microsoft.com/office/officeart/2005/8/layout/chevron2"/>
    <dgm:cxn modelId="{9B6229B7-2ACC-4C87-8A2A-CC4E5CF7F0A4}" srcId="{169F5F38-0102-4417-BCE4-753D34C55595}" destId="{791F3E9E-EBCC-4470-ABF5-1787CDA69877}" srcOrd="0" destOrd="0" parTransId="{14686FE2-2B2B-4776-A9FB-A8E59635DA46}" sibTransId="{832D7808-F503-4975-9524-4853385487DB}"/>
    <dgm:cxn modelId="{D320EE00-E5A3-445E-8374-0021DA71F7AF}" type="presOf" srcId="{06BC8AFD-BFC1-4C15-9DA5-E252896C5EB6}" destId="{5C959C7D-EDF3-49D6-AD00-C099E8583A41}" srcOrd="0" destOrd="0" presId="urn:microsoft.com/office/officeart/2005/8/layout/chevron2"/>
    <dgm:cxn modelId="{0CE793B6-DD49-4779-B9AB-EA36FE5418AE}" type="presOf" srcId="{B132CEE9-F882-4320-BE03-94E6159A3BD0}" destId="{5C959C7D-EDF3-49D6-AD00-C099E8583A41}" srcOrd="0" destOrd="1" presId="urn:microsoft.com/office/officeart/2005/8/layout/chevron2"/>
    <dgm:cxn modelId="{838BBE56-5A3D-4F5B-8BEA-7C9CADE7CC71}" srcId="{791F3E9E-EBCC-4470-ABF5-1787CDA69877}" destId="{A0345D3E-40E4-4728-96E1-2015D4FCBB82}" srcOrd="3" destOrd="0" parTransId="{F5778269-4FE9-4A8C-8BA4-5DA7A895D183}" sibTransId="{CF90F5BD-3194-44E3-AB86-DDB40C306AFF}"/>
    <dgm:cxn modelId="{3BD9A839-92D6-46B9-A71D-FFC7FFA78A20}" type="presOf" srcId="{54C8C934-4AE5-4A62-B13F-FEDA5446DB4A}" destId="{3BAC4352-409D-413D-BCF6-69B8016AA188}" srcOrd="0" destOrd="0" presId="urn:microsoft.com/office/officeart/2005/8/layout/chevron2"/>
    <dgm:cxn modelId="{8D8FD03D-9AD7-4D87-9327-A8C197F26724}" srcId="{169F5F38-0102-4417-BCE4-753D34C55595}" destId="{6801703F-9B46-4CE9-A2A0-F6A1C94ADF51}" srcOrd="2" destOrd="0" parTransId="{67AB0653-1E1B-4159-A8B9-69148E2FAB41}" sibTransId="{45FCC5B9-B5BB-4ED1-92AD-5E5B8197A77B}"/>
    <dgm:cxn modelId="{AA435F9C-0727-412E-9D09-0B5DE8C2A382}" srcId="{616F714C-02ED-4722-9661-78652EA1A822}" destId="{4B02AF73-5A1A-4851-B9D7-AD1A277A4D1C}" srcOrd="1" destOrd="0" parTransId="{4D53A98F-5918-43E8-B5E0-53037673AA55}" sibTransId="{FB6A04ED-1A17-4EA9-89E2-14704D1325FD}"/>
    <dgm:cxn modelId="{B216D552-C454-4B43-834F-2649909933D6}" type="presOf" srcId="{4B02AF73-5A1A-4851-B9D7-AD1A277A4D1C}" destId="{CEC401AE-812F-41EA-8E4C-9D33613710C4}" srcOrd="0" destOrd="1" presId="urn:microsoft.com/office/officeart/2005/8/layout/chevron2"/>
    <dgm:cxn modelId="{F0614AD8-BA2F-4BE2-BC73-32B667BE615B}" srcId="{6801703F-9B46-4CE9-A2A0-F6A1C94ADF51}" destId="{B132CEE9-F882-4320-BE03-94E6159A3BD0}" srcOrd="1" destOrd="0" parTransId="{C49097BA-8ACB-4BD7-A058-88811FDD345A}" sibTransId="{BA108E2A-9895-4C9A-B7A4-F15454CCBD58}"/>
    <dgm:cxn modelId="{9F2BBB6C-2914-4FA4-80C4-EB3A1AF872D6}" type="presParOf" srcId="{51413DBB-D638-4A55-9E06-BF459E91A99A}" destId="{6A9F33D9-9681-4B1C-84B5-8915805273F7}" srcOrd="0" destOrd="0" presId="urn:microsoft.com/office/officeart/2005/8/layout/chevron2"/>
    <dgm:cxn modelId="{A3C7E4EE-AE27-41AA-9483-BA7702C54298}" type="presParOf" srcId="{6A9F33D9-9681-4B1C-84B5-8915805273F7}" destId="{EF371C29-E2B2-4A25-9A1D-6AD235213C7B}" srcOrd="0" destOrd="0" presId="urn:microsoft.com/office/officeart/2005/8/layout/chevron2"/>
    <dgm:cxn modelId="{4AEF634E-D2DC-47F0-B788-9314B00EB246}" type="presParOf" srcId="{6A9F33D9-9681-4B1C-84B5-8915805273F7}" destId="{3BAC4352-409D-413D-BCF6-69B8016AA188}" srcOrd="1" destOrd="0" presId="urn:microsoft.com/office/officeart/2005/8/layout/chevron2"/>
    <dgm:cxn modelId="{1637FF8F-DF86-413E-BD5B-80FE52668DF9}" type="presParOf" srcId="{51413DBB-D638-4A55-9E06-BF459E91A99A}" destId="{BF8D2B64-6993-47F3-8306-CC8063C1B2D2}" srcOrd="1" destOrd="0" presId="urn:microsoft.com/office/officeart/2005/8/layout/chevron2"/>
    <dgm:cxn modelId="{B44F74A7-0EA0-4092-A34A-C752663C57D3}" type="presParOf" srcId="{51413DBB-D638-4A55-9E06-BF459E91A99A}" destId="{FE399D97-05F9-4F5C-BA58-3E61B3B433F3}" srcOrd="2" destOrd="0" presId="urn:microsoft.com/office/officeart/2005/8/layout/chevron2"/>
    <dgm:cxn modelId="{BF84D26E-BB41-4275-90F2-EA28E101F5DB}" type="presParOf" srcId="{FE399D97-05F9-4F5C-BA58-3E61B3B433F3}" destId="{C7EFD1AE-E310-4463-831D-AAA4F7D38F29}" srcOrd="0" destOrd="0" presId="urn:microsoft.com/office/officeart/2005/8/layout/chevron2"/>
    <dgm:cxn modelId="{CCF208F1-FB74-4352-9EE3-F1C37C29EF00}" type="presParOf" srcId="{FE399D97-05F9-4F5C-BA58-3E61B3B433F3}" destId="{CEC401AE-812F-41EA-8E4C-9D33613710C4}" srcOrd="1" destOrd="0" presId="urn:microsoft.com/office/officeart/2005/8/layout/chevron2"/>
    <dgm:cxn modelId="{0C3FB8D1-B9BB-40B8-80D5-EF0CB7C1D0AA}" type="presParOf" srcId="{51413DBB-D638-4A55-9E06-BF459E91A99A}" destId="{7C8D873B-316E-4558-8D16-44886A2973D9}" srcOrd="3" destOrd="0" presId="urn:microsoft.com/office/officeart/2005/8/layout/chevron2"/>
    <dgm:cxn modelId="{8E6295D6-EB7B-4560-AAE6-6B912AA6FB70}" type="presParOf" srcId="{51413DBB-D638-4A55-9E06-BF459E91A99A}" destId="{21344D6E-663F-44AA-9B7E-BEA54993478E}" srcOrd="4" destOrd="0" presId="urn:microsoft.com/office/officeart/2005/8/layout/chevron2"/>
    <dgm:cxn modelId="{1EE132D3-0CA9-4341-B156-7AC9A049CF1D}" type="presParOf" srcId="{21344D6E-663F-44AA-9B7E-BEA54993478E}" destId="{D9D1C3C6-7310-48AE-BA0B-E6A3D6B585D9}" srcOrd="0" destOrd="0" presId="urn:microsoft.com/office/officeart/2005/8/layout/chevron2"/>
    <dgm:cxn modelId="{4CB55E46-888D-4AE0-88DC-504108FC900B}" type="presParOf" srcId="{21344D6E-663F-44AA-9B7E-BEA54993478E}" destId="{5C959C7D-EDF3-49D6-AD00-C099E8583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9F5F38-0102-4417-BCE4-753D34C55595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1F3E9E-EBCC-4470-ABF5-1787CDA69877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14686FE2-2B2B-4776-A9FB-A8E59635DA46}" type="parTrans" cxnId="{9B6229B7-2ACC-4C87-8A2A-CC4E5CF7F0A4}">
      <dgm:prSet/>
      <dgm:spPr/>
      <dgm:t>
        <a:bodyPr/>
        <a:lstStyle/>
        <a:p>
          <a:endParaRPr lang="ru-RU"/>
        </a:p>
      </dgm:t>
    </dgm:pt>
    <dgm:pt modelId="{832D7808-F503-4975-9524-4853385487DB}" type="sibTrans" cxnId="{9B6229B7-2ACC-4C87-8A2A-CC4E5CF7F0A4}">
      <dgm:prSet/>
      <dgm:spPr/>
      <dgm:t>
        <a:bodyPr/>
        <a:lstStyle/>
        <a:p>
          <a:endParaRPr lang="ru-RU"/>
        </a:p>
      </dgm:t>
    </dgm:pt>
    <dgm:pt modelId="{54C8C934-4AE5-4A62-B13F-FEDA5446DB4A}">
      <dgm:prSet phldrT="[Текст]" custT="1"/>
      <dgm:spPr/>
      <dgm:t>
        <a:bodyPr/>
        <a:lstStyle/>
        <a:p>
          <a:r>
            <a:rPr lang="ru-RU" sz="1800" dirty="0" smtClean="0">
              <a:latin typeface="Cambria Math" pitchFamily="18" charset="0"/>
              <a:ea typeface="Cambria Math" pitchFamily="18" charset="0"/>
            </a:rPr>
            <a:t>средняя численность работников не превышает15 человек, </a:t>
          </a:r>
          <a:endParaRPr lang="ru-RU" sz="1800" dirty="0">
            <a:latin typeface="Cambria Math" pitchFamily="18" charset="0"/>
            <a:ea typeface="Cambria Math" pitchFamily="18" charset="0"/>
          </a:endParaRPr>
        </a:p>
      </dgm:t>
    </dgm:pt>
    <dgm:pt modelId="{95B9C261-37CA-4594-AB6B-47CE42724706}" type="parTrans" cxnId="{67D7BD5F-1C32-4C0E-9009-3E11261CA00D}">
      <dgm:prSet/>
      <dgm:spPr/>
      <dgm:t>
        <a:bodyPr/>
        <a:lstStyle/>
        <a:p>
          <a:endParaRPr lang="ru-RU"/>
        </a:p>
      </dgm:t>
    </dgm:pt>
    <dgm:pt modelId="{08F7CC90-5E93-4390-ABC0-C19FCE4FFEFE}" type="sibTrans" cxnId="{67D7BD5F-1C32-4C0E-9009-3E11261CA00D}">
      <dgm:prSet/>
      <dgm:spPr/>
      <dgm:t>
        <a:bodyPr/>
        <a:lstStyle/>
        <a:p>
          <a:endParaRPr lang="ru-RU"/>
        </a:p>
      </dgm:t>
    </dgm:pt>
    <dgm:pt modelId="{616F714C-02ED-4722-9661-78652EA1A822}">
      <dgm:prSet phldrT="[Текст]"/>
      <dgm:spPr/>
      <dgm:t>
        <a:bodyPr/>
        <a:lstStyle/>
        <a:p>
          <a:r>
            <a:rPr lang="ru-RU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dirty="0">
            <a:latin typeface="Cambria Math" pitchFamily="18" charset="0"/>
            <a:ea typeface="Cambria Math" pitchFamily="18" charset="0"/>
          </a:endParaRPr>
        </a:p>
      </dgm:t>
    </dgm:pt>
    <dgm:pt modelId="{5632CE19-ACFA-47CB-92EB-574F8E955255}" type="parTrans" cxnId="{52F19B45-DF0F-409E-A17E-C9CFAC9248D6}">
      <dgm:prSet/>
      <dgm:spPr/>
      <dgm:t>
        <a:bodyPr/>
        <a:lstStyle/>
        <a:p>
          <a:endParaRPr lang="ru-RU"/>
        </a:p>
      </dgm:t>
    </dgm:pt>
    <dgm:pt modelId="{21F16146-92B1-41E1-9B92-ED9C98381E58}" type="sibTrans" cxnId="{52F19B45-DF0F-409E-A17E-C9CFAC9248D6}">
      <dgm:prSet/>
      <dgm:spPr/>
      <dgm:t>
        <a:bodyPr/>
        <a:lstStyle/>
        <a:p>
          <a:endParaRPr lang="ru-RU"/>
        </a:p>
      </dgm:t>
    </dgm:pt>
    <dgm:pt modelId="{9C462BD0-CE19-4BCD-A0DA-966718FAB36B}">
      <dgm:prSet phldrT="[Текст]" custT="1"/>
      <dgm:spPr/>
      <dgm:t>
        <a:bodyPr/>
        <a:lstStyle/>
        <a:p>
          <a:r>
            <a:rPr lang="ru-RU" sz="18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spc="4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книгу учета доходов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6E06F92C-A302-4490-B4E5-CF21A84A1AE6}" type="parTrans" cxnId="{7E771167-8BE4-4E48-8DB0-1203382E6FE5}">
      <dgm:prSet/>
      <dgm:spPr/>
      <dgm:t>
        <a:bodyPr/>
        <a:lstStyle/>
        <a:p>
          <a:endParaRPr lang="ru-RU"/>
        </a:p>
      </dgm:t>
    </dgm:pt>
    <dgm:pt modelId="{69C5BD96-B35B-45C2-BB6B-1CD62D1ADF5C}" type="sibTrans" cxnId="{7E771167-8BE4-4E48-8DB0-1203382E6FE5}">
      <dgm:prSet/>
      <dgm:spPr/>
      <dgm:t>
        <a:bodyPr/>
        <a:lstStyle/>
        <a:p>
          <a:endParaRPr lang="ru-RU"/>
        </a:p>
      </dgm:t>
    </dgm:pt>
    <dgm:pt modelId="{6801703F-9B46-4CE9-A2A0-F6A1C94ADF51}">
      <dgm:prSet phldrT="[Текст]" custT="1"/>
      <dgm:spPr/>
      <dgm:t>
        <a:bodyPr/>
        <a:lstStyle/>
        <a:p>
          <a:r>
            <a:rPr lang="ru-RU" sz="13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300" dirty="0">
            <a:latin typeface="Cambria Math" pitchFamily="18" charset="0"/>
            <a:ea typeface="Cambria Math" pitchFamily="18" charset="0"/>
          </a:endParaRPr>
        </a:p>
      </dgm:t>
    </dgm:pt>
    <dgm:pt modelId="{67AB0653-1E1B-4159-A8B9-69148E2FAB41}" type="parTrans" cxnId="{8D8FD03D-9AD7-4D87-9327-A8C197F26724}">
      <dgm:prSet/>
      <dgm:spPr/>
      <dgm:t>
        <a:bodyPr/>
        <a:lstStyle/>
        <a:p>
          <a:endParaRPr lang="ru-RU"/>
        </a:p>
      </dgm:t>
    </dgm:pt>
    <dgm:pt modelId="{45FCC5B9-B5BB-4ED1-92AD-5E5B8197A77B}" type="sibTrans" cxnId="{8D8FD03D-9AD7-4D87-9327-A8C197F26724}">
      <dgm:prSet/>
      <dgm:spPr/>
      <dgm:t>
        <a:bodyPr/>
        <a:lstStyle/>
        <a:p>
          <a:endParaRPr lang="ru-RU"/>
        </a:p>
      </dgm:t>
    </dgm:pt>
    <dgm:pt modelId="{06BC8AFD-BFC1-4C15-9DA5-E252896C5EB6}">
      <dgm:prSet phldrT="[Текст]" custT="1"/>
      <dgm:spPr/>
      <dgm:t>
        <a:bodyPr/>
        <a:lstStyle/>
        <a:p>
          <a:r>
            <a:rPr lang="ru-RU" sz="18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6 % от потенциально возможного годового дохода</a:t>
          </a:r>
          <a:endParaRPr lang="ru-RU" sz="18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gm:t>
    </dgm:pt>
    <dgm:pt modelId="{0961592A-6C6E-4DEF-A1C5-96781A59B401}" type="parTrans" cxnId="{B130407F-0729-4922-B3F6-77CD99355EEB}">
      <dgm:prSet/>
      <dgm:spPr/>
      <dgm:t>
        <a:bodyPr/>
        <a:lstStyle/>
        <a:p>
          <a:endParaRPr lang="ru-RU"/>
        </a:p>
      </dgm:t>
    </dgm:pt>
    <dgm:pt modelId="{D564316E-7D92-4A0E-9B1F-6A05584F42E7}" type="sibTrans" cxnId="{B130407F-0729-4922-B3F6-77CD99355EEB}">
      <dgm:prSet/>
      <dgm:spPr/>
      <dgm:t>
        <a:bodyPr/>
        <a:lstStyle/>
        <a:p>
          <a:endParaRPr lang="ru-RU"/>
        </a:p>
      </dgm:t>
    </dgm:pt>
    <dgm:pt modelId="{7DB94F1D-1D68-41F8-9118-E32CAE30E484}">
      <dgm:prSet phldrT="[Текст]" custT="1"/>
      <dgm:spPr/>
      <dgm:t>
        <a:bodyPr/>
        <a:lstStyle/>
        <a:p>
          <a:r>
            <a:rPr lang="ru-RU" sz="1800" dirty="0" smtClean="0">
              <a:latin typeface="Cambria Math" pitchFamily="18" charset="0"/>
              <a:ea typeface="Cambria Math" pitchFamily="18" charset="0"/>
            </a:rPr>
            <a:t> доход не выше 60 млн.рублей</a:t>
          </a:r>
          <a:endParaRPr lang="ru-RU" sz="1800" dirty="0">
            <a:latin typeface="Cambria Math" pitchFamily="18" charset="0"/>
            <a:ea typeface="Cambria Math" pitchFamily="18" charset="0"/>
          </a:endParaRPr>
        </a:p>
      </dgm:t>
    </dgm:pt>
    <dgm:pt modelId="{233EC977-F7F0-4F09-8A7D-9178A522A68D}" type="parTrans" cxnId="{660C7716-DBD9-40C4-AC34-3F392A8ED6C1}">
      <dgm:prSet/>
      <dgm:spPr/>
      <dgm:t>
        <a:bodyPr/>
        <a:lstStyle/>
        <a:p>
          <a:endParaRPr lang="ru-RU"/>
        </a:p>
      </dgm:t>
    </dgm:pt>
    <dgm:pt modelId="{761A79B7-C0B1-465F-A2AA-CF53D2BB3860}" type="sibTrans" cxnId="{660C7716-DBD9-40C4-AC34-3F392A8ED6C1}">
      <dgm:prSet/>
      <dgm:spPr/>
      <dgm:t>
        <a:bodyPr/>
        <a:lstStyle/>
        <a:p>
          <a:endParaRPr lang="ru-RU"/>
        </a:p>
      </dgm:t>
    </dgm:pt>
    <dgm:pt modelId="{51413DBB-D638-4A55-9E06-BF459E91A99A}" type="pres">
      <dgm:prSet presAssocID="{169F5F38-0102-4417-BCE4-753D34C555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9F33D9-9681-4B1C-84B5-8915805273F7}" type="pres">
      <dgm:prSet presAssocID="{791F3E9E-EBCC-4470-ABF5-1787CDA69877}" presName="composite" presStyleCnt="0"/>
      <dgm:spPr/>
    </dgm:pt>
    <dgm:pt modelId="{EF371C29-E2B2-4A25-9A1D-6AD235213C7B}" type="pres">
      <dgm:prSet presAssocID="{791F3E9E-EBCC-4470-ABF5-1787CDA69877}" presName="parentText" presStyleLbl="alignNode1" presStyleIdx="0" presStyleCnt="3" custLinFactNeighborX="0" custLinFactNeighborY="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C4352-409D-413D-BCF6-69B8016AA188}" type="pres">
      <dgm:prSet presAssocID="{791F3E9E-EBCC-4470-ABF5-1787CDA69877}" presName="descendantText" presStyleLbl="alignAcc1" presStyleIdx="0" presStyleCnt="3" custLinFactNeighborX="568" custLinFactNeighborY="1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D2B64-6993-47F3-8306-CC8063C1B2D2}" type="pres">
      <dgm:prSet presAssocID="{832D7808-F503-4975-9524-4853385487DB}" presName="sp" presStyleCnt="0"/>
      <dgm:spPr/>
    </dgm:pt>
    <dgm:pt modelId="{FE399D97-05F9-4F5C-BA58-3E61B3B433F3}" type="pres">
      <dgm:prSet presAssocID="{616F714C-02ED-4722-9661-78652EA1A822}" presName="composite" presStyleCnt="0"/>
      <dgm:spPr/>
    </dgm:pt>
    <dgm:pt modelId="{C7EFD1AE-E310-4463-831D-AAA4F7D38F29}" type="pres">
      <dgm:prSet presAssocID="{616F714C-02ED-4722-9661-78652EA1A82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401AE-812F-41EA-8E4C-9D33613710C4}" type="pres">
      <dgm:prSet presAssocID="{616F714C-02ED-4722-9661-78652EA1A82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D873B-316E-4558-8D16-44886A2973D9}" type="pres">
      <dgm:prSet presAssocID="{21F16146-92B1-41E1-9B92-ED9C98381E58}" presName="sp" presStyleCnt="0"/>
      <dgm:spPr/>
    </dgm:pt>
    <dgm:pt modelId="{21344D6E-663F-44AA-9B7E-BEA54993478E}" type="pres">
      <dgm:prSet presAssocID="{6801703F-9B46-4CE9-A2A0-F6A1C94ADF51}" presName="composite" presStyleCnt="0"/>
      <dgm:spPr/>
    </dgm:pt>
    <dgm:pt modelId="{D9D1C3C6-7310-48AE-BA0B-E6A3D6B585D9}" type="pres">
      <dgm:prSet presAssocID="{6801703F-9B46-4CE9-A2A0-F6A1C94ADF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9C7D-EDF3-49D6-AD00-C099E8583A41}" type="pres">
      <dgm:prSet presAssocID="{6801703F-9B46-4CE9-A2A0-F6A1C94ADF51}" presName="descendantText" presStyleLbl="alignAcc1" presStyleIdx="2" presStyleCnt="3" custLinFactNeighborX="-27" custLinFactNeighborY="1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0C7716-DBD9-40C4-AC34-3F392A8ED6C1}" srcId="{791F3E9E-EBCC-4470-ABF5-1787CDA69877}" destId="{7DB94F1D-1D68-41F8-9118-E32CAE30E484}" srcOrd="1" destOrd="0" parTransId="{233EC977-F7F0-4F09-8A7D-9178A522A68D}" sibTransId="{761A79B7-C0B1-465F-A2AA-CF53D2BB3860}"/>
    <dgm:cxn modelId="{784E5306-B722-49D5-A2D9-3531BA9AB38D}" type="presOf" srcId="{616F714C-02ED-4722-9661-78652EA1A822}" destId="{C7EFD1AE-E310-4463-831D-AAA4F7D38F29}" srcOrd="0" destOrd="0" presId="urn:microsoft.com/office/officeart/2005/8/layout/chevron2"/>
    <dgm:cxn modelId="{7E771167-8BE4-4E48-8DB0-1203382E6FE5}" srcId="{616F714C-02ED-4722-9661-78652EA1A822}" destId="{9C462BD0-CE19-4BCD-A0DA-966718FAB36B}" srcOrd="0" destOrd="0" parTransId="{6E06F92C-A302-4490-B4E5-CF21A84A1AE6}" sibTransId="{69C5BD96-B35B-45C2-BB6B-1CD62D1ADF5C}"/>
    <dgm:cxn modelId="{67D7BD5F-1C32-4C0E-9009-3E11261CA00D}" srcId="{791F3E9E-EBCC-4470-ABF5-1787CDA69877}" destId="{54C8C934-4AE5-4A62-B13F-FEDA5446DB4A}" srcOrd="0" destOrd="0" parTransId="{95B9C261-37CA-4594-AB6B-47CE42724706}" sibTransId="{08F7CC90-5E93-4390-ABC0-C19FCE4FFEFE}"/>
    <dgm:cxn modelId="{93C55EF4-AC42-41AF-977E-B81BCFF797ED}" type="presOf" srcId="{7DB94F1D-1D68-41F8-9118-E32CAE30E484}" destId="{3BAC4352-409D-413D-BCF6-69B8016AA188}" srcOrd="0" destOrd="1" presId="urn:microsoft.com/office/officeart/2005/8/layout/chevron2"/>
    <dgm:cxn modelId="{7FEBF467-9D5E-4AFB-823D-6D86EA00F16B}" type="presOf" srcId="{791F3E9E-EBCC-4470-ABF5-1787CDA69877}" destId="{EF371C29-E2B2-4A25-9A1D-6AD235213C7B}" srcOrd="0" destOrd="0" presId="urn:microsoft.com/office/officeart/2005/8/layout/chevron2"/>
    <dgm:cxn modelId="{9E3E259F-87B3-4A05-8B61-CF2584D92F83}" type="presOf" srcId="{9C462BD0-CE19-4BCD-A0DA-966718FAB36B}" destId="{CEC401AE-812F-41EA-8E4C-9D33613710C4}" srcOrd="0" destOrd="0" presId="urn:microsoft.com/office/officeart/2005/8/layout/chevron2"/>
    <dgm:cxn modelId="{576288D0-EF89-41B5-A6E4-DA3074087F3D}" type="presOf" srcId="{6801703F-9B46-4CE9-A2A0-F6A1C94ADF51}" destId="{D9D1C3C6-7310-48AE-BA0B-E6A3D6B585D9}" srcOrd="0" destOrd="0" presId="urn:microsoft.com/office/officeart/2005/8/layout/chevron2"/>
    <dgm:cxn modelId="{B130407F-0729-4922-B3F6-77CD99355EEB}" srcId="{6801703F-9B46-4CE9-A2A0-F6A1C94ADF51}" destId="{06BC8AFD-BFC1-4C15-9DA5-E252896C5EB6}" srcOrd="0" destOrd="0" parTransId="{0961592A-6C6E-4DEF-A1C5-96781A59B401}" sibTransId="{D564316E-7D92-4A0E-9B1F-6A05584F42E7}"/>
    <dgm:cxn modelId="{52F19B45-DF0F-409E-A17E-C9CFAC9248D6}" srcId="{169F5F38-0102-4417-BCE4-753D34C55595}" destId="{616F714C-02ED-4722-9661-78652EA1A822}" srcOrd="1" destOrd="0" parTransId="{5632CE19-ACFA-47CB-92EB-574F8E955255}" sibTransId="{21F16146-92B1-41E1-9B92-ED9C98381E58}"/>
    <dgm:cxn modelId="{9B6229B7-2ACC-4C87-8A2A-CC4E5CF7F0A4}" srcId="{169F5F38-0102-4417-BCE4-753D34C55595}" destId="{791F3E9E-EBCC-4470-ABF5-1787CDA69877}" srcOrd="0" destOrd="0" parTransId="{14686FE2-2B2B-4776-A9FB-A8E59635DA46}" sibTransId="{832D7808-F503-4975-9524-4853385487DB}"/>
    <dgm:cxn modelId="{8D8FD03D-9AD7-4D87-9327-A8C197F26724}" srcId="{169F5F38-0102-4417-BCE4-753D34C55595}" destId="{6801703F-9B46-4CE9-A2A0-F6A1C94ADF51}" srcOrd="2" destOrd="0" parTransId="{67AB0653-1E1B-4159-A8B9-69148E2FAB41}" sibTransId="{45FCC5B9-B5BB-4ED1-92AD-5E5B8197A77B}"/>
    <dgm:cxn modelId="{95B42064-2D39-4B41-A3C2-743C0DA32B09}" type="presOf" srcId="{169F5F38-0102-4417-BCE4-753D34C55595}" destId="{51413DBB-D638-4A55-9E06-BF459E91A99A}" srcOrd="0" destOrd="0" presId="urn:microsoft.com/office/officeart/2005/8/layout/chevron2"/>
    <dgm:cxn modelId="{C2BE4B4F-F321-4702-AD46-F30B92AB1AD8}" type="presOf" srcId="{54C8C934-4AE5-4A62-B13F-FEDA5446DB4A}" destId="{3BAC4352-409D-413D-BCF6-69B8016AA188}" srcOrd="0" destOrd="0" presId="urn:microsoft.com/office/officeart/2005/8/layout/chevron2"/>
    <dgm:cxn modelId="{3480CB33-807C-4135-855E-07E46F02CFBA}" type="presOf" srcId="{06BC8AFD-BFC1-4C15-9DA5-E252896C5EB6}" destId="{5C959C7D-EDF3-49D6-AD00-C099E8583A41}" srcOrd="0" destOrd="0" presId="urn:microsoft.com/office/officeart/2005/8/layout/chevron2"/>
    <dgm:cxn modelId="{63D0C86F-E3C0-4F91-958E-7BFE593F0364}" type="presParOf" srcId="{51413DBB-D638-4A55-9E06-BF459E91A99A}" destId="{6A9F33D9-9681-4B1C-84B5-8915805273F7}" srcOrd="0" destOrd="0" presId="urn:microsoft.com/office/officeart/2005/8/layout/chevron2"/>
    <dgm:cxn modelId="{DD0066F1-F521-4CB2-845B-31C0EAEFA941}" type="presParOf" srcId="{6A9F33D9-9681-4B1C-84B5-8915805273F7}" destId="{EF371C29-E2B2-4A25-9A1D-6AD235213C7B}" srcOrd="0" destOrd="0" presId="urn:microsoft.com/office/officeart/2005/8/layout/chevron2"/>
    <dgm:cxn modelId="{E62992D1-AD1A-4BA7-9DAE-DD092927BDAD}" type="presParOf" srcId="{6A9F33D9-9681-4B1C-84B5-8915805273F7}" destId="{3BAC4352-409D-413D-BCF6-69B8016AA188}" srcOrd="1" destOrd="0" presId="urn:microsoft.com/office/officeart/2005/8/layout/chevron2"/>
    <dgm:cxn modelId="{ECA2E9CC-3E07-4B13-B0E1-1115248E7F57}" type="presParOf" srcId="{51413DBB-D638-4A55-9E06-BF459E91A99A}" destId="{BF8D2B64-6993-47F3-8306-CC8063C1B2D2}" srcOrd="1" destOrd="0" presId="urn:microsoft.com/office/officeart/2005/8/layout/chevron2"/>
    <dgm:cxn modelId="{E1888742-46D5-40F0-B47A-8E55ECBA059E}" type="presParOf" srcId="{51413DBB-D638-4A55-9E06-BF459E91A99A}" destId="{FE399D97-05F9-4F5C-BA58-3E61B3B433F3}" srcOrd="2" destOrd="0" presId="urn:microsoft.com/office/officeart/2005/8/layout/chevron2"/>
    <dgm:cxn modelId="{152764DB-6832-4F45-9E2A-BAEEC36E279E}" type="presParOf" srcId="{FE399D97-05F9-4F5C-BA58-3E61B3B433F3}" destId="{C7EFD1AE-E310-4463-831D-AAA4F7D38F29}" srcOrd="0" destOrd="0" presId="urn:microsoft.com/office/officeart/2005/8/layout/chevron2"/>
    <dgm:cxn modelId="{96FEE54C-A796-46C7-9D59-A588F5FF2FC6}" type="presParOf" srcId="{FE399D97-05F9-4F5C-BA58-3E61B3B433F3}" destId="{CEC401AE-812F-41EA-8E4C-9D33613710C4}" srcOrd="1" destOrd="0" presId="urn:microsoft.com/office/officeart/2005/8/layout/chevron2"/>
    <dgm:cxn modelId="{2AC1B568-F74F-4592-B089-4B742BA1B36A}" type="presParOf" srcId="{51413DBB-D638-4A55-9E06-BF459E91A99A}" destId="{7C8D873B-316E-4558-8D16-44886A2973D9}" srcOrd="3" destOrd="0" presId="urn:microsoft.com/office/officeart/2005/8/layout/chevron2"/>
    <dgm:cxn modelId="{1C200CFE-183B-4772-92FE-938030026D7B}" type="presParOf" srcId="{51413DBB-D638-4A55-9E06-BF459E91A99A}" destId="{21344D6E-663F-44AA-9B7E-BEA54993478E}" srcOrd="4" destOrd="0" presId="urn:microsoft.com/office/officeart/2005/8/layout/chevron2"/>
    <dgm:cxn modelId="{2C6B572A-EC02-4B64-9E1B-6704D098A554}" type="presParOf" srcId="{21344D6E-663F-44AA-9B7E-BEA54993478E}" destId="{D9D1C3C6-7310-48AE-BA0B-E6A3D6B585D9}" srcOrd="0" destOrd="0" presId="urn:microsoft.com/office/officeart/2005/8/layout/chevron2"/>
    <dgm:cxn modelId="{B43E81CF-397C-488F-B2CB-29C3D6817F65}" type="presParOf" srcId="{21344D6E-663F-44AA-9B7E-BEA54993478E}" destId="{5C959C7D-EDF3-49D6-AD00-C099E8583A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D10CC3-77A2-4A21-8F54-65C059AA6616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7B955F-C900-4D48-9EFE-49B56CC870C2}">
      <dgm:prSet phldrT="[Текст]" custT="1"/>
      <dgm:spPr/>
      <dgm:t>
        <a:bodyPr/>
        <a:lstStyle/>
        <a:p>
          <a:pPr rtl="0"/>
          <a:r>
            <a:rPr lang="ru-RU" sz="1600" dirty="0" smtClean="0">
              <a:latin typeface="Cambria Math" pitchFamily="18" charset="0"/>
              <a:ea typeface="Cambria Math" pitchFamily="18" charset="0"/>
            </a:rPr>
            <a:t>увеличение предельного размера площади объектов стационарной торговой сети, имеющих торговые залы </a:t>
          </a:r>
          <a:br>
            <a:rPr lang="ru-RU" sz="1600" dirty="0" smtClean="0">
              <a:latin typeface="Cambria Math" pitchFamily="18" charset="0"/>
              <a:ea typeface="Cambria Math" pitchFamily="18" charset="0"/>
            </a:rPr>
          </a:br>
          <a:r>
            <a:rPr lang="ru-RU" sz="1600" dirty="0" smtClean="0">
              <a:latin typeface="Cambria Math" pitchFamily="18" charset="0"/>
              <a:ea typeface="Cambria Math" pitchFamily="18" charset="0"/>
            </a:rPr>
            <a:t>и объектов организации общественного питания, имеющих залы обслуживания посетителей – с 50 до 150 кв. м по каждому объекту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636CB9A1-18EA-4E6D-9A77-5E1E54E1F451}" type="parTrans" cxnId="{52969CDB-437E-4A5A-9EF2-F89B85D53BA8}">
      <dgm:prSet/>
      <dgm:spPr/>
      <dgm:t>
        <a:bodyPr/>
        <a:lstStyle/>
        <a:p>
          <a:endParaRPr lang="ru-RU"/>
        </a:p>
      </dgm:t>
    </dgm:pt>
    <dgm:pt modelId="{A9641C8C-A168-4A07-90C7-AD2BEC4BBF21}" type="sibTrans" cxnId="{52969CDB-437E-4A5A-9EF2-F89B85D53BA8}">
      <dgm:prSet/>
      <dgm:spPr/>
      <dgm:t>
        <a:bodyPr/>
        <a:lstStyle/>
        <a:p>
          <a:endParaRPr lang="ru-RU"/>
        </a:p>
      </dgm:t>
    </dgm:pt>
    <dgm:pt modelId="{C700BF6A-A644-4192-8FBA-9D8573B4E926}">
      <dgm:prSet phldrT="[Текст]" phldr="1" custT="1"/>
      <dgm:spPr/>
      <dgm:t>
        <a:bodyPr/>
        <a:lstStyle/>
        <a:p>
          <a:endParaRPr lang="ru-RU" sz="100" dirty="0"/>
        </a:p>
      </dgm:t>
    </dgm:pt>
    <dgm:pt modelId="{ED4C09CF-E020-4329-96F2-7690A162A2D2}" type="parTrans" cxnId="{E6F56F43-D6A5-494B-A9A1-DC08BE3A978B}">
      <dgm:prSet/>
      <dgm:spPr/>
      <dgm:t>
        <a:bodyPr/>
        <a:lstStyle/>
        <a:p>
          <a:endParaRPr lang="ru-RU"/>
        </a:p>
      </dgm:t>
    </dgm:pt>
    <dgm:pt modelId="{7335670A-6D03-48F3-8079-57ADC99A5904}" type="sibTrans" cxnId="{E6F56F43-D6A5-494B-A9A1-DC08BE3A978B}">
      <dgm:prSet/>
      <dgm:spPr/>
      <dgm:t>
        <a:bodyPr/>
        <a:lstStyle/>
        <a:p>
          <a:endParaRPr lang="ru-RU"/>
        </a:p>
      </dgm:t>
    </dgm:pt>
    <dgm:pt modelId="{E23F4444-9FC1-4EC1-B062-1C15B2726A74}">
      <dgm:prSet phldrT="[Текст]" custT="1"/>
      <dgm:spPr/>
      <dgm:t>
        <a:bodyPr/>
        <a:lstStyle/>
        <a:p>
          <a:pPr algn="l" rtl="0"/>
          <a:r>
            <a:rPr lang="ru-RU" sz="1600" dirty="0" smtClean="0">
              <a:latin typeface="Cambria Math" pitchFamily="18" charset="0"/>
              <a:ea typeface="Cambria Math" pitchFamily="18" charset="0"/>
            </a:rPr>
            <a:t>право уменьшать сумму налога на сумму страховых платежей (взносов) и пособий: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E16B051A-5141-4240-93FD-CDBEA30077A5}" type="parTrans" cxnId="{8B8147DA-033A-456E-A1BA-D055E05B9ED3}">
      <dgm:prSet/>
      <dgm:spPr/>
      <dgm:t>
        <a:bodyPr/>
        <a:lstStyle/>
        <a:p>
          <a:endParaRPr lang="ru-RU"/>
        </a:p>
      </dgm:t>
    </dgm:pt>
    <dgm:pt modelId="{7812B0D0-E8BE-4E31-B6E2-FA5C85D640EE}" type="sibTrans" cxnId="{8B8147DA-033A-456E-A1BA-D055E05B9ED3}">
      <dgm:prSet/>
      <dgm:spPr/>
      <dgm:t>
        <a:bodyPr/>
        <a:lstStyle/>
        <a:p>
          <a:endParaRPr lang="ru-RU"/>
        </a:p>
      </dgm:t>
    </dgm:pt>
    <dgm:pt modelId="{4CA2B2FA-C4FA-4681-883B-38C9EB46E896}">
      <dgm:prSet phldrT="[Текст]" phldr="1" custT="1"/>
      <dgm:spPr/>
      <dgm:t>
        <a:bodyPr/>
        <a:lstStyle/>
        <a:p>
          <a:endParaRPr lang="ru-RU" sz="100" dirty="0"/>
        </a:p>
      </dgm:t>
    </dgm:pt>
    <dgm:pt modelId="{6A198B76-1A6A-4EFF-A775-DD0769F18219}" type="sibTrans" cxnId="{C14F668B-956A-4A56-A254-19DC89D13024}">
      <dgm:prSet/>
      <dgm:spPr/>
      <dgm:t>
        <a:bodyPr/>
        <a:lstStyle/>
        <a:p>
          <a:endParaRPr lang="ru-RU"/>
        </a:p>
      </dgm:t>
    </dgm:pt>
    <dgm:pt modelId="{CAF13A03-94BA-4F72-912D-0D31A9B50275}" type="parTrans" cxnId="{C14F668B-956A-4A56-A254-19DC89D13024}">
      <dgm:prSet/>
      <dgm:spPr/>
      <dgm:t>
        <a:bodyPr/>
        <a:lstStyle/>
        <a:p>
          <a:endParaRPr lang="ru-RU"/>
        </a:p>
      </dgm:t>
    </dgm:pt>
    <dgm:pt modelId="{D5514F77-622C-4B38-8EA4-3A5AF67F3051}">
      <dgm:prSet phldrT="[Текст]" custT="1"/>
      <dgm:spPr/>
      <dgm:t>
        <a:bodyPr/>
        <a:lstStyle/>
        <a:p>
          <a:pPr rtl="0"/>
          <a:r>
            <a:rPr lang="ru-RU" sz="1600" dirty="0" smtClean="0">
              <a:latin typeface="Cambria Math" pitchFamily="18" charset="0"/>
              <a:ea typeface="Cambria Math" pitchFamily="18" charset="0"/>
            </a:rPr>
            <a:t>расширение перечня видов предпринимательской деятельности по ПСН с 64 до 80 видов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0B944511-E3FB-42AD-862D-E9C9C3E515B4}" type="sibTrans" cxnId="{80D6CD7B-DC7C-4A0A-B9D4-647FB4EAF062}">
      <dgm:prSet/>
      <dgm:spPr/>
      <dgm:t>
        <a:bodyPr/>
        <a:lstStyle/>
        <a:p>
          <a:endParaRPr lang="ru-RU"/>
        </a:p>
      </dgm:t>
    </dgm:pt>
    <dgm:pt modelId="{3C82DE3A-0AA4-4DE6-8913-62DB7755B47A}" type="parTrans" cxnId="{80D6CD7B-DC7C-4A0A-B9D4-647FB4EAF062}">
      <dgm:prSet/>
      <dgm:spPr/>
      <dgm:t>
        <a:bodyPr/>
        <a:lstStyle/>
        <a:p>
          <a:endParaRPr lang="ru-RU"/>
        </a:p>
      </dgm:t>
    </dgm:pt>
    <dgm:pt modelId="{464AC699-2686-4FCB-B410-D0742E31CF6B}">
      <dgm:prSet phldrT="[Текст]" phldr="1" custT="1"/>
      <dgm:spPr/>
      <dgm:t>
        <a:bodyPr/>
        <a:lstStyle/>
        <a:p>
          <a:endParaRPr lang="ru-RU" sz="100" dirty="0"/>
        </a:p>
      </dgm:t>
    </dgm:pt>
    <dgm:pt modelId="{3F941588-D156-48D6-8DE2-F07E32B50A00}" type="sibTrans" cxnId="{4114CE06-77A3-4981-AFFD-6E88684A33F6}">
      <dgm:prSet/>
      <dgm:spPr/>
      <dgm:t>
        <a:bodyPr/>
        <a:lstStyle/>
        <a:p>
          <a:endParaRPr lang="ru-RU"/>
        </a:p>
      </dgm:t>
    </dgm:pt>
    <dgm:pt modelId="{A54DC6AB-A8D7-4205-9658-100E20B4C202}" type="parTrans" cxnId="{4114CE06-77A3-4981-AFFD-6E88684A33F6}">
      <dgm:prSet/>
      <dgm:spPr/>
      <dgm:t>
        <a:bodyPr/>
        <a:lstStyle/>
        <a:p>
          <a:endParaRPr lang="ru-RU"/>
        </a:p>
      </dgm:t>
    </dgm:pt>
    <dgm:pt modelId="{F250F210-31AD-4547-9B33-CDF5EF6B6524}">
      <dgm:prSet phldrT="[Текст]" custT="1"/>
      <dgm:spPr/>
      <dgm:t>
        <a:bodyPr/>
        <a:lstStyle/>
        <a:p>
          <a:pPr rtl="0"/>
          <a:r>
            <a:rPr lang="ru-RU" sz="1600" dirty="0" smtClean="0">
              <a:latin typeface="Cambria Math" pitchFamily="18" charset="0"/>
              <a:ea typeface="Cambria Math" pitchFamily="18" charset="0"/>
            </a:rPr>
            <a:t>регионы вправе самостоятельно определять виды деятельности, предусмотренные ОКВЭД 2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14489983-AB31-4279-80BB-34325970876F}" type="parTrans" cxnId="{1BE4F4F4-0650-48B1-ABBE-B235768EFC88}">
      <dgm:prSet/>
      <dgm:spPr/>
      <dgm:t>
        <a:bodyPr/>
        <a:lstStyle/>
        <a:p>
          <a:endParaRPr lang="ru-RU"/>
        </a:p>
      </dgm:t>
    </dgm:pt>
    <dgm:pt modelId="{8D8E6979-1635-43A3-BB1D-04527DB326B8}" type="sibTrans" cxnId="{1BE4F4F4-0650-48B1-ABBE-B235768EFC88}">
      <dgm:prSet/>
      <dgm:spPr/>
      <dgm:t>
        <a:bodyPr/>
        <a:lstStyle/>
        <a:p>
          <a:endParaRPr lang="ru-RU"/>
        </a:p>
      </dgm:t>
    </dgm:pt>
    <dgm:pt modelId="{F66E1EDD-284B-4B1E-9C01-68344F0016CE}">
      <dgm:prSet phldrT="[Текст]" custT="1"/>
      <dgm:spPr/>
      <dgm:t>
        <a:bodyPr/>
        <a:lstStyle/>
        <a:p>
          <a:pPr algn="l" rtl="0"/>
          <a:r>
            <a:rPr lang="ru-RU" sz="1600" dirty="0" smtClean="0">
              <a:latin typeface="Cambria Math" pitchFamily="18" charset="0"/>
              <a:ea typeface="Cambria Math" pitchFamily="18" charset="0"/>
            </a:rPr>
            <a:t>для ИП без наемных работников – в полном объеме (32 488 рублей ПФ +      8 426 рублей ОМС)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A6CA5D96-B3BE-46E1-BF1E-E9DEB8354622}" type="parTrans" cxnId="{26C0B483-FC3E-40CD-B9A8-BD9A09F5014F}">
      <dgm:prSet/>
      <dgm:spPr/>
    </dgm:pt>
    <dgm:pt modelId="{EFF1CFD3-78F1-4B0B-9F4D-AF5CEFE6C87E}" type="sibTrans" cxnId="{26C0B483-FC3E-40CD-B9A8-BD9A09F5014F}">
      <dgm:prSet/>
      <dgm:spPr/>
    </dgm:pt>
    <dgm:pt modelId="{5333F11A-60CB-42B1-A0B3-A406CFE5B02E}">
      <dgm:prSet phldrT="[Текст]" custT="1"/>
      <dgm:spPr/>
      <dgm:t>
        <a:bodyPr/>
        <a:lstStyle/>
        <a:p>
          <a:pPr algn="l" rtl="0"/>
          <a:r>
            <a:rPr lang="ru-RU" sz="1600" dirty="0" smtClean="0">
              <a:latin typeface="Cambria Math" pitchFamily="18" charset="0"/>
              <a:ea typeface="Cambria Math" pitchFamily="18" charset="0"/>
            </a:rPr>
            <a:t>за наемных работников до 50% от суммы исчисленного налога</a:t>
          </a:r>
          <a:endParaRPr lang="ru-RU" sz="1600" dirty="0">
            <a:latin typeface="Cambria Math" pitchFamily="18" charset="0"/>
            <a:ea typeface="Cambria Math" pitchFamily="18" charset="0"/>
          </a:endParaRPr>
        </a:p>
      </dgm:t>
    </dgm:pt>
    <dgm:pt modelId="{614A01C7-2B86-4582-8B82-E8EE48ABEA09}" type="parTrans" cxnId="{01D065AE-5F7F-4443-8547-A0538CDAC786}">
      <dgm:prSet/>
      <dgm:spPr/>
    </dgm:pt>
    <dgm:pt modelId="{28BB0369-2D55-4D52-872A-A4B359022C74}" type="sibTrans" cxnId="{01D065AE-5F7F-4443-8547-A0538CDAC786}">
      <dgm:prSet/>
      <dgm:spPr/>
    </dgm:pt>
    <dgm:pt modelId="{D3B63618-47AA-4092-BE39-931A340B74E8}" type="pres">
      <dgm:prSet presAssocID="{EBD10CC3-77A2-4A21-8F54-65C059AA661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AB6A28-493F-4BB4-ABB2-055B3EE02DD1}" type="pres">
      <dgm:prSet presAssocID="{464AC699-2686-4FCB-B410-D0742E31CF6B}" presName="composite" presStyleCnt="0"/>
      <dgm:spPr/>
    </dgm:pt>
    <dgm:pt modelId="{92B3827C-5892-4074-8B82-3C243EEFAAA8}" type="pres">
      <dgm:prSet presAssocID="{464AC699-2686-4FCB-B410-D0742E31CF6B}" presName="parentText" presStyleLbl="alignNode1" presStyleIdx="0" presStyleCnt="3" custLinFactNeighborX="0" custLinFactNeighborY="-66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29FC7F-F708-42F7-B64B-1AC0936E1D51}" type="pres">
      <dgm:prSet presAssocID="{464AC699-2686-4FCB-B410-D0742E31CF6B}" presName="descendantText" presStyleLbl="alignAcc1" presStyleIdx="0" presStyleCnt="3" custScaleY="134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EA924-EEC5-443B-96F9-784C22460109}" type="pres">
      <dgm:prSet presAssocID="{3F941588-D156-48D6-8DE2-F07E32B50A00}" presName="sp" presStyleCnt="0"/>
      <dgm:spPr/>
    </dgm:pt>
    <dgm:pt modelId="{23AC870F-C545-42E9-AF1F-4D46C2C79F82}" type="pres">
      <dgm:prSet presAssocID="{4CA2B2FA-C4FA-4681-883B-38C9EB46E896}" presName="composite" presStyleCnt="0"/>
      <dgm:spPr/>
    </dgm:pt>
    <dgm:pt modelId="{9D6D5180-1182-477C-A324-1E7A1A094448}" type="pres">
      <dgm:prSet presAssocID="{4CA2B2FA-C4FA-4681-883B-38C9EB46E896}" presName="parentText" presStyleLbl="alignNode1" presStyleIdx="1" presStyleCnt="3" custScaleY="100338" custLinFactNeighborY="-113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EDA08C-032E-4E43-A476-7ABD5390704A}" type="pres">
      <dgm:prSet presAssocID="{4CA2B2FA-C4FA-4681-883B-38C9EB46E896}" presName="descendantText" presStyleLbl="alignAcc1" presStyleIdx="1" presStyleCnt="3" custScaleX="99043" custScaleY="130764" custLinFactNeighborX="-371" custLinFactNeighborY="-2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3BE44E-A702-4546-B274-58690C0C9BF0}" type="pres">
      <dgm:prSet presAssocID="{6A198B76-1A6A-4EFF-A775-DD0769F18219}" presName="sp" presStyleCnt="0"/>
      <dgm:spPr/>
    </dgm:pt>
    <dgm:pt modelId="{98B3FB94-9D7D-426F-81EA-41B2516A6255}" type="pres">
      <dgm:prSet presAssocID="{C700BF6A-A644-4192-8FBA-9D8573B4E926}" presName="composite" presStyleCnt="0"/>
      <dgm:spPr/>
    </dgm:pt>
    <dgm:pt modelId="{03746EE2-D2C5-47AA-B210-8570AFF31F7D}" type="pres">
      <dgm:prSet presAssocID="{C700BF6A-A644-4192-8FBA-9D8573B4E926}" presName="parentText" presStyleLbl="alignNode1" presStyleIdx="2" presStyleCnt="3" custScaleY="95793" custLinFactNeighborX="0" custLinFactNeighborY="-49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4E4C8-ED76-42F9-8EE4-AE656D0AA07E}" type="pres">
      <dgm:prSet presAssocID="{C700BF6A-A644-4192-8FBA-9D8573B4E926}" presName="descendantText" presStyleLbl="alignAcc1" presStyleIdx="2" presStyleCnt="3" custScaleX="98941" custScaleY="169736" custLinFactNeighborX="-431" custLinFactNeighborY="4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D67F7C-4FC6-4520-9F9F-A275250CD996}" type="presOf" srcId="{D5514F77-622C-4B38-8EA4-3A5AF67F3051}" destId="{8C29FC7F-F708-42F7-B64B-1AC0936E1D51}" srcOrd="0" destOrd="0" presId="urn:microsoft.com/office/officeart/2005/8/layout/chevron2"/>
    <dgm:cxn modelId="{A8FC4E40-ED45-4BC4-B3B7-CEA7F236C0DB}" type="presOf" srcId="{E23F4444-9FC1-4EC1-B062-1C15B2726A74}" destId="{6914E4C8-ED76-42F9-8EE4-AE656D0AA07E}" srcOrd="0" destOrd="0" presId="urn:microsoft.com/office/officeart/2005/8/layout/chevron2"/>
    <dgm:cxn modelId="{96D818AC-3D2A-409E-A905-9500E7025748}" type="presOf" srcId="{4CA2B2FA-C4FA-4681-883B-38C9EB46E896}" destId="{9D6D5180-1182-477C-A324-1E7A1A094448}" srcOrd="0" destOrd="0" presId="urn:microsoft.com/office/officeart/2005/8/layout/chevron2"/>
    <dgm:cxn modelId="{0CE5F744-0B03-40DC-A002-97FB8287CB64}" type="presOf" srcId="{5333F11A-60CB-42B1-A0B3-A406CFE5B02E}" destId="{6914E4C8-ED76-42F9-8EE4-AE656D0AA07E}" srcOrd="0" destOrd="2" presId="urn:microsoft.com/office/officeart/2005/8/layout/chevron2"/>
    <dgm:cxn modelId="{20C082BA-FB35-47E6-BAC5-819975DBC3DA}" type="presOf" srcId="{C700BF6A-A644-4192-8FBA-9D8573B4E926}" destId="{03746EE2-D2C5-47AA-B210-8570AFF31F7D}" srcOrd="0" destOrd="0" presId="urn:microsoft.com/office/officeart/2005/8/layout/chevron2"/>
    <dgm:cxn modelId="{4114CE06-77A3-4981-AFFD-6E88684A33F6}" srcId="{EBD10CC3-77A2-4A21-8F54-65C059AA6616}" destId="{464AC699-2686-4FCB-B410-D0742E31CF6B}" srcOrd="0" destOrd="0" parTransId="{A54DC6AB-A8D7-4205-9658-100E20B4C202}" sibTransId="{3F941588-D156-48D6-8DE2-F07E32B50A00}"/>
    <dgm:cxn modelId="{4CFB9585-EE45-474F-8D51-9981DBE789AA}" type="presOf" srcId="{F250F210-31AD-4547-9B33-CDF5EF6B6524}" destId="{8C29FC7F-F708-42F7-B64B-1AC0936E1D51}" srcOrd="0" destOrd="1" presId="urn:microsoft.com/office/officeart/2005/8/layout/chevron2"/>
    <dgm:cxn modelId="{E6F56F43-D6A5-494B-A9A1-DC08BE3A978B}" srcId="{EBD10CC3-77A2-4A21-8F54-65C059AA6616}" destId="{C700BF6A-A644-4192-8FBA-9D8573B4E926}" srcOrd="2" destOrd="0" parTransId="{ED4C09CF-E020-4329-96F2-7690A162A2D2}" sibTransId="{7335670A-6D03-48F3-8079-57ADC99A5904}"/>
    <dgm:cxn modelId="{AB03F106-DF0F-47C3-A685-103D524CEC4F}" type="presOf" srcId="{EBD10CC3-77A2-4A21-8F54-65C059AA6616}" destId="{D3B63618-47AA-4092-BE39-931A340B74E8}" srcOrd="0" destOrd="0" presId="urn:microsoft.com/office/officeart/2005/8/layout/chevron2"/>
    <dgm:cxn modelId="{0CE96A7C-3B45-402B-82E6-CED06F92A95E}" type="presOf" srcId="{F66E1EDD-284B-4B1E-9C01-68344F0016CE}" destId="{6914E4C8-ED76-42F9-8EE4-AE656D0AA07E}" srcOrd="0" destOrd="1" presId="urn:microsoft.com/office/officeart/2005/8/layout/chevron2"/>
    <dgm:cxn modelId="{80D6CD7B-DC7C-4A0A-B9D4-647FB4EAF062}" srcId="{464AC699-2686-4FCB-B410-D0742E31CF6B}" destId="{D5514F77-622C-4B38-8EA4-3A5AF67F3051}" srcOrd="0" destOrd="0" parTransId="{3C82DE3A-0AA4-4DE6-8913-62DB7755B47A}" sibTransId="{0B944511-E3FB-42AD-862D-E9C9C3E515B4}"/>
    <dgm:cxn modelId="{26C0B483-FC3E-40CD-B9A8-BD9A09F5014F}" srcId="{C700BF6A-A644-4192-8FBA-9D8573B4E926}" destId="{F66E1EDD-284B-4B1E-9C01-68344F0016CE}" srcOrd="1" destOrd="0" parTransId="{A6CA5D96-B3BE-46E1-BF1E-E9DEB8354622}" sibTransId="{EFF1CFD3-78F1-4B0B-9F4D-AF5CEFE6C87E}"/>
    <dgm:cxn modelId="{1BE4F4F4-0650-48B1-ABBE-B235768EFC88}" srcId="{464AC699-2686-4FCB-B410-D0742E31CF6B}" destId="{F250F210-31AD-4547-9B33-CDF5EF6B6524}" srcOrd="1" destOrd="0" parTransId="{14489983-AB31-4279-80BB-34325970876F}" sibTransId="{8D8E6979-1635-43A3-BB1D-04527DB326B8}"/>
    <dgm:cxn modelId="{01D065AE-5F7F-4443-8547-A0538CDAC786}" srcId="{C700BF6A-A644-4192-8FBA-9D8573B4E926}" destId="{5333F11A-60CB-42B1-A0B3-A406CFE5B02E}" srcOrd="2" destOrd="0" parTransId="{614A01C7-2B86-4582-8B82-E8EE48ABEA09}" sibTransId="{28BB0369-2D55-4D52-872A-A4B359022C74}"/>
    <dgm:cxn modelId="{52969CDB-437E-4A5A-9EF2-F89B85D53BA8}" srcId="{4CA2B2FA-C4FA-4681-883B-38C9EB46E896}" destId="{A87B955F-C900-4D48-9EFE-49B56CC870C2}" srcOrd="0" destOrd="0" parTransId="{636CB9A1-18EA-4E6D-9A77-5E1E54E1F451}" sibTransId="{A9641C8C-A168-4A07-90C7-AD2BEC4BBF21}"/>
    <dgm:cxn modelId="{D7852B89-6B09-4003-9355-10D6F637DE61}" type="presOf" srcId="{464AC699-2686-4FCB-B410-D0742E31CF6B}" destId="{92B3827C-5892-4074-8B82-3C243EEFAAA8}" srcOrd="0" destOrd="0" presId="urn:microsoft.com/office/officeart/2005/8/layout/chevron2"/>
    <dgm:cxn modelId="{42C5B1CE-08E2-439D-993F-A0A40F31CA07}" type="presOf" srcId="{A87B955F-C900-4D48-9EFE-49B56CC870C2}" destId="{7AEDA08C-032E-4E43-A476-7ABD5390704A}" srcOrd="0" destOrd="0" presId="urn:microsoft.com/office/officeart/2005/8/layout/chevron2"/>
    <dgm:cxn modelId="{8B8147DA-033A-456E-A1BA-D055E05B9ED3}" srcId="{C700BF6A-A644-4192-8FBA-9D8573B4E926}" destId="{E23F4444-9FC1-4EC1-B062-1C15B2726A74}" srcOrd="0" destOrd="0" parTransId="{E16B051A-5141-4240-93FD-CDBEA30077A5}" sibTransId="{7812B0D0-E8BE-4E31-B6E2-FA5C85D640EE}"/>
    <dgm:cxn modelId="{C14F668B-956A-4A56-A254-19DC89D13024}" srcId="{EBD10CC3-77A2-4A21-8F54-65C059AA6616}" destId="{4CA2B2FA-C4FA-4681-883B-38C9EB46E896}" srcOrd="1" destOrd="0" parTransId="{CAF13A03-94BA-4F72-912D-0D31A9B50275}" sibTransId="{6A198B76-1A6A-4EFF-A775-DD0769F18219}"/>
    <dgm:cxn modelId="{5D0B0844-8153-478F-A34A-3AE5E21DB907}" type="presParOf" srcId="{D3B63618-47AA-4092-BE39-931A340B74E8}" destId="{59AB6A28-493F-4BB4-ABB2-055B3EE02DD1}" srcOrd="0" destOrd="0" presId="urn:microsoft.com/office/officeart/2005/8/layout/chevron2"/>
    <dgm:cxn modelId="{EB7113EA-991D-4BE1-A441-F3D8DC8E2989}" type="presParOf" srcId="{59AB6A28-493F-4BB4-ABB2-055B3EE02DD1}" destId="{92B3827C-5892-4074-8B82-3C243EEFAAA8}" srcOrd="0" destOrd="0" presId="urn:microsoft.com/office/officeart/2005/8/layout/chevron2"/>
    <dgm:cxn modelId="{9FD9668A-BAF5-472C-8C82-AA640FC46470}" type="presParOf" srcId="{59AB6A28-493F-4BB4-ABB2-055B3EE02DD1}" destId="{8C29FC7F-F708-42F7-B64B-1AC0936E1D51}" srcOrd="1" destOrd="0" presId="urn:microsoft.com/office/officeart/2005/8/layout/chevron2"/>
    <dgm:cxn modelId="{5761B530-7D9F-4405-8940-CFDA9DC7F980}" type="presParOf" srcId="{D3B63618-47AA-4092-BE39-931A340B74E8}" destId="{82FEA924-EEC5-443B-96F9-784C22460109}" srcOrd="1" destOrd="0" presId="urn:microsoft.com/office/officeart/2005/8/layout/chevron2"/>
    <dgm:cxn modelId="{A6F0509F-87E2-46FA-BAE2-308957B93C8A}" type="presParOf" srcId="{D3B63618-47AA-4092-BE39-931A340B74E8}" destId="{23AC870F-C545-42E9-AF1F-4D46C2C79F82}" srcOrd="2" destOrd="0" presId="urn:microsoft.com/office/officeart/2005/8/layout/chevron2"/>
    <dgm:cxn modelId="{E8A68276-22F8-488F-9DF8-81CB384531A4}" type="presParOf" srcId="{23AC870F-C545-42E9-AF1F-4D46C2C79F82}" destId="{9D6D5180-1182-477C-A324-1E7A1A094448}" srcOrd="0" destOrd="0" presId="urn:microsoft.com/office/officeart/2005/8/layout/chevron2"/>
    <dgm:cxn modelId="{550C2ED6-F526-487D-BD62-4002A2653435}" type="presParOf" srcId="{23AC870F-C545-42E9-AF1F-4D46C2C79F82}" destId="{7AEDA08C-032E-4E43-A476-7ABD5390704A}" srcOrd="1" destOrd="0" presId="urn:microsoft.com/office/officeart/2005/8/layout/chevron2"/>
    <dgm:cxn modelId="{9B081635-3CF8-456E-9F84-DCD2D28D4477}" type="presParOf" srcId="{D3B63618-47AA-4092-BE39-931A340B74E8}" destId="{B33BE44E-A702-4546-B274-58690C0C9BF0}" srcOrd="3" destOrd="0" presId="urn:microsoft.com/office/officeart/2005/8/layout/chevron2"/>
    <dgm:cxn modelId="{F4779C2A-E234-4F4C-B9C1-885520C6DF0F}" type="presParOf" srcId="{D3B63618-47AA-4092-BE39-931A340B74E8}" destId="{98B3FB94-9D7D-426F-81EA-41B2516A6255}" srcOrd="4" destOrd="0" presId="urn:microsoft.com/office/officeart/2005/8/layout/chevron2"/>
    <dgm:cxn modelId="{B996E714-B103-4F48-8749-2641B0AFDD18}" type="presParOf" srcId="{98B3FB94-9D7D-426F-81EA-41B2516A6255}" destId="{03746EE2-D2C5-47AA-B210-8570AFF31F7D}" srcOrd="0" destOrd="0" presId="urn:microsoft.com/office/officeart/2005/8/layout/chevron2"/>
    <dgm:cxn modelId="{752FB0A3-2804-44CC-9434-0C7727D112C6}" type="presParOf" srcId="{98B3FB94-9D7D-426F-81EA-41B2516A6255}" destId="{6914E4C8-ED76-42F9-8EE4-AE656D0AA07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71C29-E2B2-4A25-9A1D-6AD235213C7B}">
      <dsp:nvSpPr>
        <dsp:cNvPr id="0" name=""/>
        <dsp:cNvSpPr/>
      </dsp:nvSpPr>
      <dsp:spPr>
        <a:xfrm rot="5400000">
          <a:off x="-222429" y="240169"/>
          <a:ext cx="1482862" cy="1038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Cambria Math" pitchFamily="18" charset="0"/>
              <a:ea typeface="Cambria Math" pitchFamily="18" charset="0"/>
            </a:rPr>
            <a:t>ОСН</a:t>
          </a:r>
          <a:endParaRPr lang="ru-RU" sz="14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0" y="536742"/>
        <a:ext cx="1038004" cy="444858"/>
      </dsp:txXfrm>
    </dsp:sp>
    <dsp:sp modelId="{3BAC4352-409D-413D-BCF6-69B8016AA188}">
      <dsp:nvSpPr>
        <dsp:cNvPr id="0" name=""/>
        <dsp:cNvSpPr/>
      </dsp:nvSpPr>
      <dsp:spPr>
        <a:xfrm rot="5400000">
          <a:off x="4177531" y="-3121781"/>
          <a:ext cx="963860" cy="7242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общий режим налогообложения сложный для малого и среднего бизнеса с наиболее высокой налоговой нагрузкой</a:t>
          </a:r>
          <a:endParaRPr lang="ru-RU" sz="18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038004" y="64798"/>
        <a:ext cx="7195863" cy="869756"/>
      </dsp:txXfrm>
    </dsp:sp>
    <dsp:sp modelId="{C7EFD1AE-E310-4463-831D-AAA4F7D38F29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sz="15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0" y="1809570"/>
        <a:ext cx="1038004" cy="444858"/>
      </dsp:txXfrm>
    </dsp:sp>
    <dsp:sp modelId="{CEC401AE-812F-41EA-8E4C-9D33613710C4}">
      <dsp:nvSpPr>
        <dsp:cNvPr id="0" name=""/>
        <dsp:cNvSpPr/>
      </dsp:nvSpPr>
      <dsp:spPr>
        <a:xfrm rot="5400000">
          <a:off x="4177531" y="-1848958"/>
          <a:ext cx="963860" cy="7242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kern="1200" spc="4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налоговый/бухгалтерский</a:t>
          </a:r>
          <a:r>
            <a:rPr lang="ru-RU" sz="1800" kern="1200" spc="-2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kern="12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учет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сдавать</a:t>
          </a:r>
          <a:r>
            <a:rPr lang="ru-RU" sz="1800" kern="1200" spc="-19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kern="12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декларации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sp:txBody>
      <dsp:txXfrm rot="-5400000">
        <a:off x="1038004" y="1337621"/>
        <a:ext cx="7195863" cy="869756"/>
      </dsp:txXfrm>
    </dsp:sp>
    <dsp:sp modelId="{D9D1C3C6-7310-48AE-BA0B-E6A3D6B585D9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Налоги к уплате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0" y="3096976"/>
        <a:ext cx="1038004" cy="444858"/>
      </dsp:txXfrm>
    </dsp:sp>
    <dsp:sp modelId="{5C959C7D-EDF3-49D6-AD00-C099E8583A41}">
      <dsp:nvSpPr>
        <dsp:cNvPr id="0" name=""/>
        <dsp:cNvSpPr/>
      </dsp:nvSpPr>
      <dsp:spPr>
        <a:xfrm rot="5400000">
          <a:off x="4177278" y="-531761"/>
          <a:ext cx="964367" cy="7242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НДФЛ</a:t>
          </a:r>
          <a:r>
            <a:rPr lang="ru-RU" sz="1400" kern="1200" spc="-7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400" kern="1200" spc="-5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(ИП)</a:t>
          </a:r>
          <a:endParaRPr lang="ru-RU" sz="14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pc="114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НДС</a:t>
          </a:r>
          <a:endParaRPr lang="ru-RU" sz="1400" kern="12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pc="6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налог </a:t>
          </a:r>
          <a:r>
            <a:rPr lang="ru-RU" sz="1400" kern="1200" spc="11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</a:t>
          </a:r>
          <a:r>
            <a:rPr lang="ru-RU" sz="1400" kern="1200" spc="-30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400" kern="1200" spc="2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прибыль </a:t>
          </a:r>
          <a:r>
            <a:rPr lang="ru-RU" sz="14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организаций</a:t>
          </a:r>
          <a:endParaRPr lang="ru-RU" sz="1400" kern="12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pc="6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налог </a:t>
          </a:r>
          <a:r>
            <a:rPr lang="ru-RU" sz="1400" kern="1200" spc="11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на</a:t>
          </a:r>
          <a:r>
            <a:rPr lang="ru-RU" sz="1400" kern="1200" spc="-21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4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имущество</a:t>
          </a:r>
          <a:endParaRPr lang="ru-RU" sz="1400" kern="12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sp:txBody>
      <dsp:txXfrm rot="-5400000">
        <a:off x="1038005" y="2654589"/>
        <a:ext cx="7195838" cy="870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71C29-E2B2-4A25-9A1D-6AD235213C7B}">
      <dsp:nvSpPr>
        <dsp:cNvPr id="0" name=""/>
        <dsp:cNvSpPr/>
      </dsp:nvSpPr>
      <dsp:spPr>
        <a:xfrm rot="5400000">
          <a:off x="-188947" y="201761"/>
          <a:ext cx="1259647" cy="8817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sz="11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453689"/>
        <a:ext cx="881752" cy="377895"/>
      </dsp:txXfrm>
    </dsp:sp>
    <dsp:sp modelId="{3BAC4352-409D-413D-BCF6-69B8016AA188}">
      <dsp:nvSpPr>
        <dsp:cNvPr id="0" name=""/>
        <dsp:cNvSpPr/>
      </dsp:nvSpPr>
      <dsp:spPr>
        <a:xfrm rot="5400000">
          <a:off x="4171951" y="-3275715"/>
          <a:ext cx="818770" cy="7399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ambria Math" pitchFamily="18" charset="0"/>
              <a:ea typeface="Cambria Math" pitchFamily="18" charset="0"/>
            </a:rPr>
            <a:t>доход не должен превышать 150 млн. рублей в год</a:t>
          </a:r>
          <a:endParaRPr lang="ru-RU" sz="1400" kern="1200" dirty="0">
            <a:latin typeface="Cambria Math" pitchFamily="18" charset="0"/>
            <a:ea typeface="Cambria Math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ambria Math" pitchFamily="18" charset="0"/>
              <a:ea typeface="Cambria Math" pitchFamily="18" charset="0"/>
            </a:rPr>
            <a:t>численность работников должна составлять не более 100 человек (130 человек)</a:t>
          </a:r>
          <a:endParaRPr lang="ru-RU" sz="1400" kern="1200" dirty="0">
            <a:latin typeface="Cambria Math" pitchFamily="18" charset="0"/>
            <a:ea typeface="Cambria Math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Cambria Math" pitchFamily="18" charset="0"/>
              <a:ea typeface="Cambria Math" pitchFamily="18" charset="0"/>
            </a:rPr>
            <a:t>остаточная стоимость основных  средств не более 150 млн. рублей (200 млн.рублей)</a:t>
          </a:r>
          <a:endParaRPr lang="ru-RU" sz="14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881753" y="54452"/>
        <a:ext cx="7359198" cy="738832"/>
      </dsp:txXfrm>
    </dsp:sp>
    <dsp:sp modelId="{C7EFD1AE-E310-4463-831D-AAA4F7D38F29}">
      <dsp:nvSpPr>
        <dsp:cNvPr id="0" name=""/>
        <dsp:cNvSpPr/>
      </dsp:nvSpPr>
      <dsp:spPr>
        <a:xfrm rot="5400000">
          <a:off x="-188947" y="1208281"/>
          <a:ext cx="1259647" cy="8817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sz="11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1460209"/>
        <a:ext cx="881752" cy="377895"/>
      </dsp:txXfrm>
    </dsp:sp>
    <dsp:sp modelId="{CEC401AE-812F-41EA-8E4C-9D33613710C4}">
      <dsp:nvSpPr>
        <dsp:cNvPr id="0" name=""/>
        <dsp:cNvSpPr/>
      </dsp:nvSpPr>
      <dsp:spPr>
        <a:xfrm rot="5400000">
          <a:off x="4171951" y="-2227833"/>
          <a:ext cx="818770" cy="7399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kern="1200" spc="4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книгу учета доходов и расходов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сдавать</a:t>
          </a:r>
          <a:r>
            <a:rPr lang="ru-RU" sz="1800" kern="1200" spc="-19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kern="12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отчетность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sp:txBody>
      <dsp:txXfrm rot="-5400000">
        <a:off x="881753" y="1102334"/>
        <a:ext cx="7359198" cy="738832"/>
      </dsp:txXfrm>
    </dsp:sp>
    <dsp:sp modelId="{D9D1C3C6-7310-48AE-BA0B-E6A3D6B585D9}">
      <dsp:nvSpPr>
        <dsp:cNvPr id="0" name=""/>
        <dsp:cNvSpPr/>
      </dsp:nvSpPr>
      <dsp:spPr>
        <a:xfrm rot="5400000">
          <a:off x="-188947" y="2311581"/>
          <a:ext cx="1259647" cy="8817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3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2563509"/>
        <a:ext cx="881752" cy="377895"/>
      </dsp:txXfrm>
    </dsp:sp>
    <dsp:sp modelId="{5C959C7D-EDF3-49D6-AD00-C099E8583A41}">
      <dsp:nvSpPr>
        <dsp:cNvPr id="0" name=""/>
        <dsp:cNvSpPr/>
      </dsp:nvSpPr>
      <dsp:spPr>
        <a:xfrm rot="5400000">
          <a:off x="4171951" y="-1142485"/>
          <a:ext cx="818770" cy="7399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6% при выборе объекта налогообложения «доходы» (8%)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rPr>
            <a:t>15 % при выборе объекта налогообложения «доходы минус расходы» (20%)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sp:txBody>
      <dsp:txXfrm rot="-5400000">
        <a:off x="881753" y="2187682"/>
        <a:ext cx="7359198" cy="738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71C29-E2B2-4A25-9A1D-6AD235213C7B}">
      <dsp:nvSpPr>
        <dsp:cNvPr id="0" name=""/>
        <dsp:cNvSpPr/>
      </dsp:nvSpPr>
      <dsp:spPr>
        <a:xfrm rot="5400000">
          <a:off x="-222429" y="240169"/>
          <a:ext cx="1482862" cy="1038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sz="13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0" y="536742"/>
        <a:ext cx="1038004" cy="444858"/>
      </dsp:txXfrm>
    </dsp:sp>
    <dsp:sp modelId="{3BAC4352-409D-413D-BCF6-69B8016AA188}">
      <dsp:nvSpPr>
        <dsp:cNvPr id="0" name=""/>
        <dsp:cNvSpPr/>
      </dsp:nvSpPr>
      <dsp:spPr>
        <a:xfrm rot="5400000">
          <a:off x="4177531" y="-3121781"/>
          <a:ext cx="963860" cy="7242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организации и индивидуальные предприниматели, у которых доля дохода от сельскохозяйственной деятельности (производства и первичной переработки продукции) составляет не менее 70 процентов</a:t>
          </a:r>
          <a:endParaRPr lang="ru-RU" sz="18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038004" y="64798"/>
        <a:ext cx="7195863" cy="869756"/>
      </dsp:txXfrm>
    </dsp:sp>
    <dsp:sp modelId="{C7EFD1AE-E310-4463-831D-AAA4F7D38F29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sz="13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0" y="1809570"/>
        <a:ext cx="1038004" cy="444858"/>
      </dsp:txXfrm>
    </dsp:sp>
    <dsp:sp modelId="{CEC401AE-812F-41EA-8E4C-9D33613710C4}">
      <dsp:nvSpPr>
        <dsp:cNvPr id="0" name=""/>
        <dsp:cNvSpPr/>
      </dsp:nvSpPr>
      <dsp:spPr>
        <a:xfrm rot="5400000">
          <a:off x="4177531" y="-1848958"/>
          <a:ext cx="963860" cy="7242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3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kern="1200" spc="4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книгу учета доходов и расходов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сдавать</a:t>
          </a:r>
          <a:r>
            <a:rPr lang="ru-RU" sz="1800" kern="1200" spc="-19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 </a:t>
          </a:r>
          <a:r>
            <a:rPr lang="ru-RU" sz="1800" kern="1200" spc="7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отчетность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  <a:cs typeface="Trebuchet MS"/>
          </a:endParaRPr>
        </a:p>
      </dsp:txBody>
      <dsp:txXfrm rot="-5400000">
        <a:off x="1038004" y="1337621"/>
        <a:ext cx="7195863" cy="869756"/>
      </dsp:txXfrm>
    </dsp:sp>
    <dsp:sp modelId="{D9D1C3C6-7310-48AE-BA0B-E6A3D6B585D9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0" y="3096976"/>
        <a:ext cx="1038004" cy="444858"/>
      </dsp:txXfrm>
    </dsp:sp>
    <dsp:sp modelId="{5C959C7D-EDF3-49D6-AD00-C099E8583A41}">
      <dsp:nvSpPr>
        <dsp:cNvPr id="0" name=""/>
        <dsp:cNvSpPr/>
      </dsp:nvSpPr>
      <dsp:spPr>
        <a:xfrm rot="5400000">
          <a:off x="4147364" y="-531211"/>
          <a:ext cx="964367" cy="72429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6 %.  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Объектом налогообложения признаются доходы, уменьшенные на величину расходов</a:t>
          </a:r>
          <a:endParaRPr lang="ru-RU" sz="18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008091" y="2655139"/>
        <a:ext cx="7195838" cy="8702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71C29-E2B2-4A25-9A1D-6AD235213C7B}">
      <dsp:nvSpPr>
        <dsp:cNvPr id="0" name=""/>
        <dsp:cNvSpPr/>
      </dsp:nvSpPr>
      <dsp:spPr>
        <a:xfrm rot="5400000">
          <a:off x="-226111" y="490106"/>
          <a:ext cx="1507409" cy="10551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sz="13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791587"/>
        <a:ext cx="1055186" cy="452223"/>
      </dsp:txXfrm>
    </dsp:sp>
    <dsp:sp modelId="{3BAC4352-409D-413D-BCF6-69B8016AA188}">
      <dsp:nvSpPr>
        <dsp:cNvPr id="0" name=""/>
        <dsp:cNvSpPr/>
      </dsp:nvSpPr>
      <dsp:spPr>
        <a:xfrm rot="5400000">
          <a:off x="3932177" y="-2858956"/>
          <a:ext cx="1471752" cy="72257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нельзя привлекать наемных работников,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доход должен быть не более 2,4 млн. руб. в год,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не применяется при реализации подакцизных товаров и товаров, подлежащих обязательной маркировке, при перепродаже товаров и имущественных прав и т.д.,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не совмещается с иными налоговыми режимами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055187" y="89879"/>
        <a:ext cx="7153888" cy="1328062"/>
      </dsp:txXfrm>
    </dsp:sp>
    <dsp:sp modelId="{C7EFD1AE-E310-4463-831D-AAA4F7D38F29}">
      <dsp:nvSpPr>
        <dsp:cNvPr id="0" name=""/>
        <dsp:cNvSpPr/>
      </dsp:nvSpPr>
      <dsp:spPr>
        <a:xfrm rot="5400000">
          <a:off x="-226111" y="1799522"/>
          <a:ext cx="1507409" cy="10551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sz="13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2101003"/>
        <a:ext cx="1055186" cy="452223"/>
      </dsp:txXfrm>
    </dsp:sp>
    <dsp:sp modelId="{CEC401AE-812F-41EA-8E4C-9D33613710C4}">
      <dsp:nvSpPr>
        <dsp:cNvPr id="0" name=""/>
        <dsp:cNvSpPr/>
      </dsp:nvSpPr>
      <dsp:spPr>
        <a:xfrm rot="5400000">
          <a:off x="4178145" y="-1549547"/>
          <a:ext cx="979816" cy="72257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 ведется.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приложение «Мой налог» обеспечивает взаимодействие между </a:t>
          </a:r>
          <a:r>
            <a:rPr lang="ru-RU" sz="1800" kern="1200" dirty="0" err="1" smtClean="0">
              <a:latin typeface="Cambria Math" pitchFamily="18" charset="0"/>
              <a:ea typeface="Cambria Math" pitchFamily="18" charset="0"/>
            </a:rPr>
            <a:t>самозанятыми</a:t>
          </a: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 и налоговыми органами, заменяет кассу и отчетность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sp:txBody>
      <dsp:txXfrm rot="-5400000">
        <a:off x="1055187" y="1621242"/>
        <a:ext cx="7177902" cy="884154"/>
      </dsp:txXfrm>
    </dsp:sp>
    <dsp:sp modelId="{D9D1C3C6-7310-48AE-BA0B-E6A3D6B585D9}">
      <dsp:nvSpPr>
        <dsp:cNvPr id="0" name=""/>
        <dsp:cNvSpPr/>
      </dsp:nvSpPr>
      <dsp:spPr>
        <a:xfrm rot="5400000">
          <a:off x="-226111" y="3123756"/>
          <a:ext cx="1507409" cy="10551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3425237"/>
        <a:ext cx="1055186" cy="452223"/>
      </dsp:txXfrm>
    </dsp:sp>
    <dsp:sp modelId="{5C959C7D-EDF3-49D6-AD00-C099E8583A41}">
      <dsp:nvSpPr>
        <dsp:cNvPr id="0" name=""/>
        <dsp:cNvSpPr/>
      </dsp:nvSpPr>
      <dsp:spPr>
        <a:xfrm rot="5400000">
          <a:off x="4148302" y="-194743"/>
          <a:ext cx="979816" cy="72257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4 % при реализации товаров (работ, услуг) физическим лицам.  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6 % при реализации товаров (работ, услуг) юридическим лицам</a:t>
          </a:r>
          <a:endParaRPr lang="ru-RU" sz="18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025344" y="2976046"/>
        <a:ext cx="7177902" cy="8841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71C29-E2B2-4A25-9A1D-6AD235213C7B}">
      <dsp:nvSpPr>
        <dsp:cNvPr id="0" name=""/>
        <dsp:cNvSpPr/>
      </dsp:nvSpPr>
      <dsp:spPr>
        <a:xfrm rot="5400000">
          <a:off x="-185592" y="198105"/>
          <a:ext cx="1237285" cy="8661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Cambria Math" pitchFamily="18" charset="0"/>
              <a:ea typeface="Cambria Math" pitchFamily="18" charset="0"/>
            </a:rPr>
            <a:t>Особенности</a:t>
          </a:r>
          <a:endParaRPr lang="ru-RU" sz="11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445562"/>
        <a:ext cx="866100" cy="371185"/>
      </dsp:txXfrm>
    </dsp:sp>
    <dsp:sp modelId="{3BAC4352-409D-413D-BCF6-69B8016AA188}">
      <dsp:nvSpPr>
        <dsp:cNvPr id="0" name=""/>
        <dsp:cNvSpPr/>
      </dsp:nvSpPr>
      <dsp:spPr>
        <a:xfrm rot="5400000">
          <a:off x="4171392" y="-3292773"/>
          <a:ext cx="804235" cy="7414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средняя численность работников не превышает15 человек, </a:t>
          </a:r>
          <a:endParaRPr lang="ru-RU" sz="18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Cambria Math" pitchFamily="18" charset="0"/>
              <a:ea typeface="Cambria Math" pitchFamily="18" charset="0"/>
            </a:rPr>
            <a:t> доход не выше 60 млн.рублей</a:t>
          </a:r>
          <a:endParaRPr lang="ru-RU" sz="18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866100" y="51779"/>
        <a:ext cx="7375559" cy="725715"/>
      </dsp:txXfrm>
    </dsp:sp>
    <dsp:sp modelId="{C7EFD1AE-E310-4463-831D-AAA4F7D38F29}">
      <dsp:nvSpPr>
        <dsp:cNvPr id="0" name=""/>
        <dsp:cNvSpPr/>
      </dsp:nvSpPr>
      <dsp:spPr>
        <a:xfrm rot="5400000">
          <a:off x="-185592" y="1223133"/>
          <a:ext cx="1237285" cy="8661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Cambria Math" pitchFamily="18" charset="0"/>
              <a:ea typeface="Cambria Math" pitchFamily="18" charset="0"/>
            </a:rPr>
            <a:t>Отчетность</a:t>
          </a:r>
          <a:endParaRPr lang="ru-RU" sz="11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1470590"/>
        <a:ext cx="866100" cy="371185"/>
      </dsp:txXfrm>
    </dsp:sp>
    <dsp:sp modelId="{CEC401AE-812F-41EA-8E4C-9D33613710C4}">
      <dsp:nvSpPr>
        <dsp:cNvPr id="0" name=""/>
        <dsp:cNvSpPr/>
      </dsp:nvSpPr>
      <dsp:spPr>
        <a:xfrm rot="5400000">
          <a:off x="4171392" y="-2267750"/>
          <a:ext cx="804235" cy="7414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4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необходимость </a:t>
          </a:r>
          <a:r>
            <a:rPr lang="ru-RU" sz="1800" kern="1200" spc="3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вести </a:t>
          </a:r>
          <a:r>
            <a:rPr lang="ru-RU" sz="1800" kern="1200" spc="4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книгу учета доходов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sp:txBody>
      <dsp:txXfrm rot="-5400000">
        <a:off x="866100" y="1076802"/>
        <a:ext cx="7375559" cy="725715"/>
      </dsp:txXfrm>
    </dsp:sp>
    <dsp:sp modelId="{D9D1C3C6-7310-48AE-BA0B-E6A3D6B585D9}">
      <dsp:nvSpPr>
        <dsp:cNvPr id="0" name=""/>
        <dsp:cNvSpPr/>
      </dsp:nvSpPr>
      <dsp:spPr>
        <a:xfrm rot="5400000">
          <a:off x="-185592" y="2260324"/>
          <a:ext cx="1237285" cy="86610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mbria Math" pitchFamily="18" charset="0"/>
              <a:ea typeface="Cambria Math" pitchFamily="18" charset="0"/>
            </a:rPr>
            <a:t>Налоговые ставки</a:t>
          </a:r>
          <a:endParaRPr lang="ru-RU" sz="13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1" y="2507781"/>
        <a:ext cx="866100" cy="371185"/>
      </dsp:txXfrm>
    </dsp:sp>
    <dsp:sp modelId="{5C959C7D-EDF3-49D6-AD00-C099E8583A41}">
      <dsp:nvSpPr>
        <dsp:cNvPr id="0" name=""/>
        <dsp:cNvSpPr/>
      </dsp:nvSpPr>
      <dsp:spPr>
        <a:xfrm rot="5400000">
          <a:off x="4169390" y="-1217057"/>
          <a:ext cx="804235" cy="7414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pc="65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Trebuchet MS"/>
            </a:rPr>
            <a:t>6 % от потенциально возможного годового дохода</a:t>
          </a:r>
          <a:endParaRPr lang="ru-RU" sz="1800" kern="1200" dirty="0">
            <a:solidFill>
              <a:schemeClr val="tx1"/>
            </a:solidFill>
            <a:latin typeface="Cambria Math" pitchFamily="18" charset="0"/>
            <a:ea typeface="Cambria Math" pitchFamily="18" charset="0"/>
          </a:endParaRPr>
        </a:p>
      </dsp:txBody>
      <dsp:txXfrm rot="-5400000">
        <a:off x="864098" y="2127495"/>
        <a:ext cx="7375559" cy="7257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3827C-5892-4074-8B82-3C243EEFAAA8}">
      <dsp:nvSpPr>
        <dsp:cNvPr id="0" name=""/>
        <dsp:cNvSpPr/>
      </dsp:nvSpPr>
      <dsp:spPr>
        <a:xfrm rot="5400000">
          <a:off x="-183435" y="335151"/>
          <a:ext cx="1222905" cy="85603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" tIns="635" rIns="635" bIns="635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kern="1200" dirty="0"/>
        </a:p>
      </dsp:txBody>
      <dsp:txXfrm rot="-5400000">
        <a:off x="2" y="579732"/>
        <a:ext cx="856033" cy="366872"/>
      </dsp:txXfrm>
    </dsp:sp>
    <dsp:sp modelId="{8C29FC7F-F708-42F7-B64B-1AC0936E1D51}">
      <dsp:nvSpPr>
        <dsp:cNvPr id="0" name=""/>
        <dsp:cNvSpPr/>
      </dsp:nvSpPr>
      <dsp:spPr>
        <a:xfrm rot="5400000">
          <a:off x="4068849" y="-3118342"/>
          <a:ext cx="1071263" cy="74968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расширение перечня видов предпринимательской деятельности по ПСН с 64 до 80 видов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регионы вправе самостоятельно определять виды деятельности, предусмотренные ОКВЭД 2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856034" y="146768"/>
        <a:ext cx="7444599" cy="966673"/>
      </dsp:txXfrm>
    </dsp:sp>
    <dsp:sp modelId="{9D6D5180-1182-477C-A324-1E7A1A094448}">
      <dsp:nvSpPr>
        <dsp:cNvPr id="0" name=""/>
        <dsp:cNvSpPr/>
      </dsp:nvSpPr>
      <dsp:spPr>
        <a:xfrm rot="5400000">
          <a:off x="-185502" y="1453128"/>
          <a:ext cx="1227039" cy="85603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" tIns="635" rIns="635" bIns="635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kern="1200" dirty="0"/>
        </a:p>
      </dsp:txBody>
      <dsp:txXfrm rot="-5400000">
        <a:off x="2" y="1695642"/>
        <a:ext cx="856033" cy="371006"/>
      </dsp:txXfrm>
    </dsp:sp>
    <dsp:sp modelId="{7AEDA08C-032E-4E43-A476-7ABD5390704A}">
      <dsp:nvSpPr>
        <dsp:cNvPr id="0" name=""/>
        <dsp:cNvSpPr/>
      </dsp:nvSpPr>
      <dsp:spPr>
        <a:xfrm rot="5400000">
          <a:off x="4056953" y="-1926174"/>
          <a:ext cx="1039428" cy="74251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увеличение предельного размера площади объектов стационарной торговой сети, имеющих торговые залы </a:t>
          </a:r>
          <a:br>
            <a:rPr lang="ru-RU" sz="1600" kern="1200" dirty="0" smtClean="0">
              <a:latin typeface="Cambria Math" pitchFamily="18" charset="0"/>
              <a:ea typeface="Cambria Math" pitchFamily="18" charset="0"/>
            </a:rPr>
          </a:b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и объектов организации общественного питания, имеющих залы обслуживания посетителей – с 50 до 150 кв. м по каждому объекту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864094" y="1317426"/>
        <a:ext cx="7374407" cy="937946"/>
      </dsp:txXfrm>
    </dsp:sp>
    <dsp:sp modelId="{03746EE2-D2C5-47AA-B210-8570AFF31F7D}">
      <dsp:nvSpPr>
        <dsp:cNvPr id="0" name=""/>
        <dsp:cNvSpPr/>
      </dsp:nvSpPr>
      <dsp:spPr>
        <a:xfrm rot="5400000">
          <a:off x="-157712" y="2863915"/>
          <a:ext cx="1171458" cy="85603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" tIns="635" rIns="635" bIns="635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kern="1200" dirty="0"/>
        </a:p>
      </dsp:txBody>
      <dsp:txXfrm rot="-5400000">
        <a:off x="1" y="3134220"/>
        <a:ext cx="856033" cy="315425"/>
      </dsp:txXfrm>
    </dsp:sp>
    <dsp:sp modelId="{6914E4C8-ED76-42F9-8EE4-AE656D0AA07E}">
      <dsp:nvSpPr>
        <dsp:cNvPr id="0" name=""/>
        <dsp:cNvSpPr/>
      </dsp:nvSpPr>
      <dsp:spPr>
        <a:xfrm rot="5400000">
          <a:off x="3897563" y="-538574"/>
          <a:ext cx="1349212" cy="74175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право уменьшать сумму налога на сумму страховых платежей (взносов) и пособий: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для ИП без наемных работников – в полном объеме (32 488 рублей ПФ +      8 426 рублей ОМС)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Cambria Math" pitchFamily="18" charset="0"/>
              <a:ea typeface="Cambria Math" pitchFamily="18" charset="0"/>
            </a:rPr>
            <a:t>за наемных работников до 50% от суммы исчисленного налога</a:t>
          </a:r>
          <a:endParaRPr lang="ru-RU" sz="1600" kern="1200" dirty="0">
            <a:latin typeface="Cambria Math" pitchFamily="18" charset="0"/>
            <a:ea typeface="Cambria Math" pitchFamily="18" charset="0"/>
          </a:endParaRPr>
        </a:p>
      </dsp:txBody>
      <dsp:txXfrm rot="-5400000">
        <a:off x="863419" y="2561433"/>
        <a:ext cx="7351638" cy="1217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0.29412</cdr:x>
      <cdr:y>0</cdr:y>
    </cdr:from>
    <cdr:to>
      <cdr:x>0.5494</cdr:x>
      <cdr:y>0.21804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0"/>
          <a:ext cx="1562472" cy="1130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0.01176</cdr:x>
      <cdr:y>0</cdr:y>
    </cdr:from>
    <cdr:to>
      <cdr:x>0.50234</cdr:x>
      <cdr:y>0.23192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008" y="0"/>
          <a:ext cx="3002632" cy="120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Cambria Math" pitchFamily="18" charset="0"/>
              <a:ea typeface="Cambria Math" pitchFamily="18" charset="0"/>
            </a:rPr>
            <a:t>Применение специальных налоговых режимов в 2019 году</a:t>
          </a:r>
          <a:endParaRPr lang="ru-RU" sz="1600" b="1" dirty="0">
            <a:latin typeface="Cambria Math" pitchFamily="18" charset="0"/>
            <a:ea typeface="Cambria Math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9C482-246D-4B27-88E5-BE9B709167B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BB6E3-0018-43A1-94AC-A2E314A10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68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E5DE7-77C7-49E0-A0E5-5656BBB1108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10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E5DE7-77C7-49E0-A0E5-5656BBB1108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3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4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5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6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7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8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0A6657-55E4-4818-936E-6F3863F15DF1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9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7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55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74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5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85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46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74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83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6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49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D60F3-0C51-405B-AB09-EE2449E1BC6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7ECF-1922-4DB5-A6AE-FEB95CC5E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25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npd.nalog.ru/" TargetMode="Externa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log.ru/rn34/taxation/taxes/envd202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nalog.ru/rn34/taxation/taxes/envd2020/10210944/" TargetMode="External"/><Relationship Id="rId4" Type="http://schemas.openxmlformats.org/officeDocument/2006/relationships/hyperlink" Target="https://www.nalog.ru/html/sites/www.new.nalog.ru/docs/nalogi/envd/envd202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C:\Users\i_borodina\Desktop\апврр.jpg"/>
          <p:cNvPicPr>
            <a:picLocks noChangeAspect="1" noChangeArrowheads="1"/>
          </p:cNvPicPr>
          <p:nvPr/>
        </p:nvPicPr>
        <p:blipFill rotWithShape="1">
          <a:blip r:embed="rId3" cstate="print">
            <a:lum bright="1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"/>
          <a:stretch/>
        </p:blipFill>
        <p:spPr bwMode="auto">
          <a:xfrm>
            <a:off x="0" y="3050142"/>
            <a:ext cx="9144000" cy="3438526"/>
          </a:xfrm>
          <a:prstGeom prst="rect">
            <a:avLst/>
          </a:prstGeom>
          <a:blipFill>
            <a:blip r:embed="rId4" cstate="print">
              <a:lum bright="17000"/>
            </a:blip>
            <a:tile tx="0" ty="0" sx="100000" sy="100000" flip="none" algn="tl"/>
          </a:blipFill>
          <a:extLst/>
        </p:spPr>
      </p:pic>
      <p:sp>
        <p:nvSpPr>
          <p:cNvPr id="4" name="Блок-схема: ручной ввод 3"/>
          <p:cNvSpPr/>
          <p:nvPr/>
        </p:nvSpPr>
        <p:spPr>
          <a:xfrm rot="5400000" flipH="1">
            <a:off x="2617237" y="-2212573"/>
            <a:ext cx="777686" cy="6012160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5076056" y="404664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6084168" y="404664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67544" y="1873627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Доклад по теме: О переходе налогоплательщиков на иные системы налогообложения при отмене ЕНВД с 01.01.2021 г.</a:t>
            </a:r>
            <a:endParaRPr lang="ru-RU" sz="2000" b="1" dirty="0">
              <a:latin typeface="Bookman Old Style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95536" y="1700808"/>
            <a:ext cx="0" cy="138255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93305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>
                <a:latin typeface="Bookman Old Style" pitchFamily="18" charset="0"/>
              </a:rPr>
              <a:t>Докладчик:</a:t>
            </a:r>
          </a:p>
          <a:p>
            <a:pPr algn="r"/>
            <a:r>
              <a:rPr lang="ru-RU" sz="1200" b="1" dirty="0" smtClean="0">
                <a:latin typeface="Bookman Old Style" pitchFamily="18" charset="0"/>
              </a:rPr>
              <a:t>Дмитракова Раиса Сергеевна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648866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/>
                </a:solidFill>
                <a:latin typeface="Century Gothic" pitchFamily="34" charset="0"/>
              </a:rPr>
              <a:t>КОМИТЕТ  ЭКОНОМИЧЕСКОЙ ПОЛИТИКИ И РАЗВИТИЯ ВОЛГОГРАДСКОЙ ОБЛАСТИ</a:t>
            </a:r>
            <a:endParaRPr lang="ru-RU" sz="1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1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95536" y="1514108"/>
            <a:ext cx="82089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Спасибо за внимание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vladivostokcena.ru/files/services/x48iOuPUvHT2fvNY7WEgG4RSYFG8bupbIgILbhxO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81" y="2628452"/>
            <a:ext cx="2482803" cy="18878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ручной ввод 3"/>
          <p:cNvSpPr/>
          <p:nvPr/>
        </p:nvSpPr>
        <p:spPr>
          <a:xfrm rot="5400000" flipH="1">
            <a:off x="3212291" y="-3023651"/>
            <a:ext cx="777686" cy="7202267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6300192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7308304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51520" y="188640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Bookman Old Style" pitchFamily="18" charset="0"/>
              </a:rPr>
              <a:t>Специальные </a:t>
            </a:r>
            <a:r>
              <a:rPr lang="ru-RU" sz="1600" b="1" dirty="0">
                <a:solidFill>
                  <a:schemeClr val="bg1"/>
                </a:solidFill>
                <a:latin typeface="Bookman Old Style" pitchFamily="18" charset="0"/>
              </a:rPr>
              <a:t>налоговые </a:t>
            </a:r>
            <a:r>
              <a:rPr lang="ru-RU" sz="1600" b="1" dirty="0" smtClean="0">
                <a:solidFill>
                  <a:schemeClr val="bg1"/>
                </a:solidFill>
                <a:latin typeface="Bookman Old Style" pitchFamily="18" charset="0"/>
              </a:rPr>
              <a:t>режимы, действующие на территории Волгоградской области</a:t>
            </a:r>
            <a:endParaRPr lang="ru-RU" sz="16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1036" name="Picture 12" descr="https://voentorg-mundir.ru/upload/iblock/3b8/3b8f511b04073b8418966cb47534e0c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18" y="1138933"/>
            <a:ext cx="2507666" cy="17262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shakhty.su/2018/11/01/008/001.jpg?w=14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81128"/>
            <a:ext cx="2376264" cy="20891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674380"/>
              </p:ext>
            </p:extLst>
          </p:nvPr>
        </p:nvGraphicFramePr>
        <p:xfrm>
          <a:off x="2627784" y="1196752"/>
          <a:ext cx="61206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3768" y="5661248"/>
            <a:ext cx="66602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Cambria Math" pitchFamily="18" charset="0"/>
                <a:ea typeface="Cambria Math" pitchFamily="18" charset="0"/>
              </a:rPr>
              <a:t>Кроме того, по состоянию на 20.11.2020 г. действует </a:t>
            </a:r>
          </a:p>
          <a:p>
            <a:pPr algn="ctr"/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18 191 </a:t>
            </a:r>
            <a:r>
              <a:rPr lang="ru-RU" sz="1600" b="1" dirty="0" err="1" smtClean="0">
                <a:latin typeface="Cambria Math" pitchFamily="18" charset="0"/>
                <a:ea typeface="Cambria Math" pitchFamily="18" charset="0"/>
              </a:rPr>
              <a:t>самозанятых</a:t>
            </a:r>
            <a:endParaRPr lang="ru-RU" sz="16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6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377798"/>
            <a:ext cx="66594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Bookman Old Style" pitchFamily="18" charset="0"/>
              </a:rPr>
              <a:t>общая система налогообложения</a:t>
            </a:r>
            <a:endParaRPr lang="ru-RU" sz="2000" b="1" cap="all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95536" y="1397000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1475656" y="5229200"/>
            <a:ext cx="7241901" cy="964803"/>
            <a:chOff x="1039018" y="2608060"/>
            <a:chExt cx="7241901" cy="964803"/>
          </a:xfrm>
          <a:scene3d>
            <a:camera prst="orthographicFront"/>
            <a:lightRig rig="flat" dir="t"/>
          </a:scene3d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4177567" y="-530489"/>
              <a:ext cx="964803" cy="7241901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1039018" y="2655158"/>
              <a:ext cx="7194803" cy="8706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95536" y="5157192"/>
            <a:ext cx="1039018" cy="1484312"/>
            <a:chOff x="1" y="15770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4" name="Нашивка 13"/>
            <p:cNvSpPr/>
            <p:nvPr/>
          </p:nvSpPr>
          <p:spPr>
            <a:xfrm rot="5400000">
              <a:off x="-222646" y="238417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" y="535279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763688" y="5229200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pc="15" dirty="0" smtClean="0">
                <a:latin typeface="Cambria Math" pitchFamily="18" charset="0"/>
                <a:ea typeface="Cambria Math" pitchFamily="18" charset="0"/>
                <a:cs typeface="Trebuchet MS"/>
              </a:rPr>
              <a:t>нет</a:t>
            </a:r>
            <a:r>
              <a:rPr lang="ru-RU" spc="-75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15" dirty="0" smtClean="0">
                <a:latin typeface="Cambria Math" pitchFamily="18" charset="0"/>
                <a:ea typeface="Cambria Math" pitchFamily="18" charset="0"/>
                <a:cs typeface="Trebuchet MS"/>
              </a:rPr>
              <a:t>необходимости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40" dirty="0" smtClean="0">
                <a:latin typeface="Cambria Math" pitchFamily="18" charset="0"/>
                <a:ea typeface="Cambria Math" pitchFamily="18" charset="0"/>
                <a:cs typeface="Trebuchet MS"/>
              </a:rPr>
              <a:t>подавать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10" dirty="0" smtClean="0">
                <a:latin typeface="Cambria Math" pitchFamily="18" charset="0"/>
                <a:ea typeface="Cambria Math" pitchFamily="18" charset="0"/>
                <a:cs typeface="Trebuchet MS"/>
              </a:rPr>
              <a:t>заявление/уведомление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-30" dirty="0" smtClean="0">
                <a:latin typeface="Cambria Math" pitchFamily="18" charset="0"/>
                <a:ea typeface="Cambria Math" pitchFamily="18" charset="0"/>
                <a:cs typeface="Trebuchet MS"/>
              </a:rPr>
              <a:t>в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15" dirty="0" smtClean="0">
                <a:latin typeface="Cambria Math" pitchFamily="18" charset="0"/>
                <a:ea typeface="Cambria Math" pitchFamily="18" charset="0"/>
                <a:cs typeface="Trebuchet MS"/>
              </a:rPr>
              <a:t>налоговый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55" dirty="0" smtClean="0">
                <a:latin typeface="Cambria Math" pitchFamily="18" charset="0"/>
                <a:ea typeface="Cambria Math" pitchFamily="18" charset="0"/>
                <a:cs typeface="Trebuchet MS"/>
              </a:rPr>
              <a:t>орган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85" dirty="0" smtClean="0">
                <a:latin typeface="Cambria Math" pitchFamily="18" charset="0"/>
                <a:ea typeface="Cambria Math" pitchFamily="18" charset="0"/>
                <a:cs typeface="Trebuchet MS"/>
              </a:rPr>
              <a:t>о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40" dirty="0" smtClean="0">
                <a:latin typeface="Cambria Math" pitchFamily="18" charset="0"/>
                <a:ea typeface="Cambria Math" pitchFamily="18" charset="0"/>
                <a:cs typeface="Trebuchet MS"/>
              </a:rPr>
              <a:t>переходе</a:t>
            </a:r>
            <a:r>
              <a:rPr lang="ru-RU" spc="-75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75" dirty="0" smtClean="0">
                <a:latin typeface="Cambria Math" pitchFamily="18" charset="0"/>
                <a:ea typeface="Cambria Math" pitchFamily="18" charset="0"/>
                <a:cs typeface="Trebuchet MS"/>
              </a:rPr>
              <a:t>на</a:t>
            </a:r>
            <a:r>
              <a:rPr lang="ru-RU" spc="-70" dirty="0" smtClean="0">
                <a:latin typeface="Cambria Math" pitchFamily="18" charset="0"/>
                <a:ea typeface="Cambria Math" pitchFamily="18" charset="0"/>
                <a:cs typeface="Trebuchet MS"/>
              </a:rPr>
              <a:t> </a:t>
            </a:r>
            <a:r>
              <a:rPr lang="ru-RU" spc="50" dirty="0" smtClean="0">
                <a:latin typeface="Cambria Math" pitchFamily="18" charset="0"/>
                <a:ea typeface="Cambria Math" pitchFamily="18" charset="0"/>
                <a:cs typeface="Trebuchet MS"/>
              </a:rPr>
              <a:t>ОСН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5661248"/>
            <a:ext cx="1008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Переход</a:t>
            </a:r>
            <a:endParaRPr lang="ru-RU" sz="1600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377798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Bookman Old Style" pitchFamily="18" charset="0"/>
              </a:rPr>
              <a:t>упрощенная система налогообложения</a:t>
            </a:r>
            <a:endParaRPr lang="ru-RU" sz="2000" b="1" cap="all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95536" y="908720"/>
          <a:ext cx="828092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Группа 9"/>
          <p:cNvGrpSpPr/>
          <p:nvPr/>
        </p:nvGrpSpPr>
        <p:grpSpPr>
          <a:xfrm>
            <a:off x="1403648" y="4005064"/>
            <a:ext cx="7266811" cy="964803"/>
            <a:chOff x="822994" y="1383924"/>
            <a:chExt cx="7266811" cy="964803"/>
          </a:xfrm>
          <a:scene3d>
            <a:camera prst="orthographicFront"/>
            <a:lightRig rig="flat" dir="t"/>
          </a:scene3d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3961543" y="-1754625"/>
              <a:ext cx="964803" cy="7241901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895002" y="1455932"/>
              <a:ext cx="7194803" cy="8706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323528" y="4077072"/>
            <a:ext cx="1039018" cy="1368152"/>
            <a:chOff x="1" y="15770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4" name="Нашивка 13"/>
            <p:cNvSpPr/>
            <p:nvPr/>
          </p:nvSpPr>
          <p:spPr>
            <a:xfrm rot="5400000">
              <a:off x="-222646" y="238417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" y="535279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Cambria Math" pitchFamily="18" charset="0"/>
                  <a:ea typeface="Cambria Math" pitchFamily="18" charset="0"/>
                </a:rPr>
                <a:t>Переход</a:t>
              </a:r>
              <a:endParaRPr lang="ru-RU" sz="1400" kern="12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403648" y="4005064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Если налогоплательщик в 2020 году совмещал УСН и ЕНВД, то налогоплательщика переведут на УСН.</a:t>
            </a:r>
          </a:p>
          <a:p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Если налогоплательщик не применял УСН необходимо представить уведомление по форме № 26.2-1  не позднее 31 декабря 2020 года.</a:t>
            </a:r>
            <a:endParaRPr lang="ru-RU" sz="14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7" name="Группа 12"/>
          <p:cNvGrpSpPr/>
          <p:nvPr/>
        </p:nvGrpSpPr>
        <p:grpSpPr>
          <a:xfrm>
            <a:off x="323528" y="5157192"/>
            <a:ext cx="1039018" cy="1440160"/>
            <a:chOff x="-144015" y="-345129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8" name="Нашивка 17"/>
            <p:cNvSpPr/>
            <p:nvPr/>
          </p:nvSpPr>
          <p:spPr>
            <a:xfrm rot="5400000">
              <a:off x="-366662" y="-122482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Нашивка 4"/>
            <p:cNvSpPr/>
            <p:nvPr/>
          </p:nvSpPr>
          <p:spPr>
            <a:xfrm>
              <a:off x="-144015" y="201723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Cambria Math" pitchFamily="18" charset="0"/>
                  <a:ea typeface="Cambria Math" pitchFamily="18" charset="0"/>
                </a:rPr>
                <a:t>Льготы</a:t>
              </a:r>
              <a:endParaRPr lang="ru-RU" sz="1400" kern="12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0" name="Группа 9"/>
          <p:cNvGrpSpPr/>
          <p:nvPr/>
        </p:nvGrpSpPr>
        <p:grpSpPr>
          <a:xfrm>
            <a:off x="1547664" y="5229200"/>
            <a:ext cx="7266811" cy="1368152"/>
            <a:chOff x="822994" y="1383924"/>
            <a:chExt cx="7266811" cy="964803"/>
          </a:xfrm>
          <a:scene3d>
            <a:camera prst="orthographicFront"/>
            <a:lightRig rig="flat" dir="t"/>
          </a:scene3d>
        </p:grpSpPr>
        <p:sp>
          <p:nvSpPr>
            <p:cNvPr id="21" name="Прямоугольник с двумя скругленными соседними углами 20"/>
            <p:cNvSpPr/>
            <p:nvPr/>
          </p:nvSpPr>
          <p:spPr>
            <a:xfrm rot="5400000">
              <a:off x="3961543" y="-1754625"/>
              <a:ext cx="964803" cy="7241901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оугольник 21"/>
            <p:cNvSpPr/>
            <p:nvPr/>
          </p:nvSpPr>
          <p:spPr>
            <a:xfrm>
              <a:off x="895002" y="1455932"/>
              <a:ext cx="7194803" cy="8706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475656" y="5157192"/>
            <a:ext cx="716094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latin typeface="Cambria Math" pitchFamily="18" charset="0"/>
                <a:ea typeface="Cambria Math" pitchFamily="18" charset="0"/>
              </a:rPr>
              <a:t>5 % от «доходов минус расходы» для  налогоплательщиков осуществляющих виды деятельности: «Обрабатывающие производства», «Строительство», </a:t>
            </a:r>
          </a:p>
          <a:p>
            <a:r>
              <a:rPr lang="ru-RU" sz="1500" dirty="0" smtClean="0">
                <a:latin typeface="Cambria Math" pitchFamily="18" charset="0"/>
                <a:ea typeface="Cambria Math" pitchFamily="18" charset="0"/>
              </a:rPr>
              <a:t>«Деятельность профессиональная, научная и техническая»;</a:t>
            </a:r>
          </a:p>
          <a:p>
            <a:r>
              <a:rPr lang="ru-RU" sz="1500" dirty="0" smtClean="0">
                <a:latin typeface="Cambria Math" pitchFamily="18" charset="0"/>
                <a:ea typeface="Cambria Math" pitchFamily="18" charset="0"/>
              </a:rPr>
              <a:t>1% от доходов для «Деятельность профессиональная, научная и техническая»;</a:t>
            </a:r>
          </a:p>
          <a:p>
            <a:r>
              <a:rPr lang="ru-RU" sz="1500" dirty="0" smtClean="0">
                <a:latin typeface="Cambria Math" pitchFamily="18" charset="0"/>
                <a:ea typeface="Cambria Math" pitchFamily="18" charset="0"/>
              </a:rPr>
              <a:t>Налоговые каникулы продлены до 01.01.20204 года</a:t>
            </a:r>
            <a:endParaRPr lang="ru-RU" sz="15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377798"/>
            <a:ext cx="66594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Bookman Old Style" pitchFamily="18" charset="0"/>
              </a:rPr>
              <a:t>Единый сельскохозяйственный налог</a:t>
            </a:r>
            <a:endParaRPr lang="ru-RU" sz="2000" b="1" cap="all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95536" y="1397000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Группа 9"/>
          <p:cNvGrpSpPr/>
          <p:nvPr/>
        </p:nvGrpSpPr>
        <p:grpSpPr>
          <a:xfrm>
            <a:off x="1475656" y="5229200"/>
            <a:ext cx="7241901" cy="964803"/>
            <a:chOff x="1039018" y="2608060"/>
            <a:chExt cx="7241901" cy="964803"/>
          </a:xfrm>
          <a:scene3d>
            <a:camera prst="orthographicFront"/>
            <a:lightRig rig="flat" dir="t"/>
          </a:scene3d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4177567" y="-530489"/>
              <a:ext cx="964803" cy="7241901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1039018" y="2655158"/>
              <a:ext cx="7194803" cy="8706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/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395536" y="5157192"/>
            <a:ext cx="1039018" cy="1484312"/>
            <a:chOff x="1" y="15770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4" name="Нашивка 13"/>
            <p:cNvSpPr/>
            <p:nvPr/>
          </p:nvSpPr>
          <p:spPr>
            <a:xfrm rot="5400000">
              <a:off x="-222646" y="238417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" y="535279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763688" y="5229200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подать в налоговую инспекцию по месту нахождения организации (по месту жительства ИП) уведомление по форме № 26.1-1 не позднее 31 декабря 2020 года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9" y="5661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Переход</a:t>
            </a:r>
            <a:endParaRPr lang="ru-RU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377798"/>
            <a:ext cx="66594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Bookman Old Style" pitchFamily="18" charset="0"/>
              </a:rPr>
              <a:t>Налог на профессиональный доход</a:t>
            </a:r>
            <a:endParaRPr lang="ru-RU" sz="2000" b="1" cap="all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95536" y="1052736"/>
          <a:ext cx="828092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Группа 9"/>
          <p:cNvGrpSpPr/>
          <p:nvPr/>
        </p:nvGrpSpPr>
        <p:grpSpPr>
          <a:xfrm>
            <a:off x="1475656" y="5229200"/>
            <a:ext cx="7241901" cy="964803"/>
            <a:chOff x="1039018" y="2608060"/>
            <a:chExt cx="7241901" cy="964803"/>
          </a:xfrm>
          <a:scene3d>
            <a:camera prst="orthographicFront"/>
            <a:lightRig rig="flat" dir="t"/>
          </a:scene3d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4177567" y="-530489"/>
              <a:ext cx="964803" cy="7241901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1039018" y="2655158"/>
              <a:ext cx="7194803" cy="8706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/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395536" y="5157192"/>
            <a:ext cx="1039018" cy="1484312"/>
            <a:chOff x="1" y="15770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4" name="Нашивка 13"/>
            <p:cNvSpPr/>
            <p:nvPr/>
          </p:nvSpPr>
          <p:spPr>
            <a:xfrm rot="5400000">
              <a:off x="-222646" y="238417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" y="535279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763688" y="5229200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через бесплатное мобильное приложение "Мой налог" или </a:t>
            </a:r>
            <a:r>
              <a:rPr lang="ru-RU" dirty="0" err="1" smtClean="0">
                <a:latin typeface="Cambria Math" pitchFamily="18" charset="0"/>
                <a:ea typeface="Cambria Math" pitchFamily="18" charset="0"/>
              </a:rPr>
              <a:t>веб-кабинет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 "Мой налог" на </a:t>
            </a:r>
            <a:r>
              <a:rPr lang="ru-RU" dirty="0" smtClean="0">
                <a:latin typeface="Cambria Math" pitchFamily="18" charset="0"/>
                <a:ea typeface="Cambria Math" pitchFamily="18" charset="0"/>
                <a:hlinkClick r:id="rId8"/>
              </a:rPr>
              <a:t>специальном сайте ФНС России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 в любое время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9" y="5661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Переход</a:t>
            </a:r>
            <a:endParaRPr lang="ru-RU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377798"/>
            <a:ext cx="66594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Bookman Old Style" pitchFamily="18" charset="0"/>
              </a:rPr>
              <a:t>Патентная система налогообложения</a:t>
            </a:r>
            <a:endParaRPr lang="ru-RU" sz="2000" b="1" cap="all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95536" y="1052736"/>
          <a:ext cx="828092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Группа 9"/>
          <p:cNvGrpSpPr/>
          <p:nvPr/>
        </p:nvGrpSpPr>
        <p:grpSpPr>
          <a:xfrm>
            <a:off x="1403646" y="4221090"/>
            <a:ext cx="7272809" cy="1506842"/>
            <a:chOff x="1039016" y="2608060"/>
            <a:chExt cx="7272809" cy="917705"/>
          </a:xfrm>
          <a:scene3d>
            <a:camera prst="orthographicFront"/>
            <a:lightRig rig="flat" dir="t"/>
          </a:scene3d>
        </p:grpSpPr>
        <p:sp>
          <p:nvSpPr>
            <p:cNvPr id="11" name="Прямоугольник с двумя скругленными соседними углами 10"/>
            <p:cNvSpPr/>
            <p:nvPr/>
          </p:nvSpPr>
          <p:spPr>
            <a:xfrm rot="5400000">
              <a:off x="4302656" y="-655580"/>
              <a:ext cx="745529" cy="7272809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1039018" y="2655158"/>
              <a:ext cx="7194803" cy="8706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000" kern="1200"/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323528" y="4149080"/>
            <a:ext cx="1039018" cy="1440160"/>
            <a:chOff x="1" y="15770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4" name="Нашивка 13"/>
            <p:cNvSpPr/>
            <p:nvPr/>
          </p:nvSpPr>
          <p:spPr>
            <a:xfrm rot="5400000">
              <a:off x="-222646" y="238417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" y="535279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331640" y="4149080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можно перейти с любого месяца календарного года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 чтобы перейти с 1 января 2021 года на патентную систему налогообложения, налогоплательщику необходимо подать заявление по форме № 26.5-1 не позднее 17 декабря 2020 года</a:t>
            </a:r>
          </a:p>
          <a:p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4653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Переход</a:t>
            </a:r>
            <a:endParaRPr lang="ru-RU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8" name="Группа 12"/>
          <p:cNvGrpSpPr/>
          <p:nvPr/>
        </p:nvGrpSpPr>
        <p:grpSpPr>
          <a:xfrm>
            <a:off x="323528" y="5417840"/>
            <a:ext cx="1039018" cy="1440160"/>
            <a:chOff x="1" y="15770"/>
            <a:chExt cx="1039018" cy="1484312"/>
          </a:xfrm>
          <a:scene3d>
            <a:camera prst="orthographicFront"/>
            <a:lightRig rig="flat" dir="t"/>
          </a:scene3d>
        </p:grpSpPr>
        <p:sp>
          <p:nvSpPr>
            <p:cNvPr id="19" name="Нашивка 18"/>
            <p:cNvSpPr/>
            <p:nvPr/>
          </p:nvSpPr>
          <p:spPr>
            <a:xfrm rot="5400000">
              <a:off x="-222646" y="238417"/>
              <a:ext cx="1484312" cy="1039018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Нашивка 4"/>
            <p:cNvSpPr/>
            <p:nvPr/>
          </p:nvSpPr>
          <p:spPr>
            <a:xfrm>
              <a:off x="1" y="535279"/>
              <a:ext cx="1039018" cy="4452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403648" y="5589240"/>
            <a:ext cx="7414819" cy="804235"/>
            <a:chOff x="864098" y="2088235"/>
            <a:chExt cx="7414819" cy="804235"/>
          </a:xfrm>
          <a:scene3d>
            <a:camera prst="orthographicFront"/>
            <a:lightRig rig="flat" dir="t"/>
          </a:scene3d>
        </p:grpSpPr>
        <p:sp>
          <p:nvSpPr>
            <p:cNvPr id="22" name="Прямоугольник с двумя скругленными соседними углами 21"/>
            <p:cNvSpPr/>
            <p:nvPr/>
          </p:nvSpPr>
          <p:spPr>
            <a:xfrm rot="5400000">
              <a:off x="4169390" y="-1217057"/>
              <a:ext cx="804235" cy="7414819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864099" y="2127495"/>
              <a:ext cx="7344816" cy="7257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pc="65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Trebuchet MS"/>
                </a:rPr>
                <a:t>н</a:t>
              </a:r>
              <a:r>
                <a:rPr lang="ru-RU" sz="1800" kern="1200" spc="65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  <a:cs typeface="Trebuchet MS"/>
                </a:rPr>
                <a:t>алоговые каникулы до вновь зарегистрированных предпринимателей продлены до 01.01.20204 г.</a:t>
              </a:r>
              <a:endParaRPr lang="ru-RU" sz="1800" kern="120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23529" y="59492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Льготы</a:t>
            </a:r>
            <a:endParaRPr lang="ru-RU" dirty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5" name="Заголовок 14"/>
          <p:cNvSpPr>
            <a:spLocks noGrp="1"/>
          </p:cNvSpPr>
          <p:nvPr>
            <p:ph type="ctrTitle" idx="4294967295"/>
          </p:nvPr>
        </p:nvSpPr>
        <p:spPr>
          <a:xfrm>
            <a:off x="0" y="1196975"/>
            <a:ext cx="8892480" cy="575841"/>
          </a:xfrm>
        </p:spPr>
        <p:txBody>
          <a:bodyPr>
            <a:no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sz="2000" b="1" dirty="0" smtClean="0">
                <a:latin typeface="Bookman Old Style" pitchFamily="18" charset="0"/>
              </a:rPr>
              <a:t/>
            </a:r>
            <a:br>
              <a:rPr lang="ru-RU" sz="2000" b="1" dirty="0" smtClean="0">
                <a:latin typeface="Bookman Old Style" pitchFamily="18" charset="0"/>
              </a:rPr>
            </a:br>
            <a:endParaRPr lang="ru-RU" sz="2000" b="1" dirty="0" smtClean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377798"/>
            <a:ext cx="66594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Bookman Old Style" pitchFamily="18" charset="0"/>
              </a:rPr>
              <a:t>НОВОЕ в законодательстве по ПСН</a:t>
            </a:r>
            <a:endParaRPr lang="ru-RU" sz="2000" b="1" cap="all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907704" y="737501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Схема 16"/>
          <p:cNvGraphicFramePr/>
          <p:nvPr/>
        </p:nvGraphicFramePr>
        <p:xfrm>
          <a:off x="611560" y="1052736"/>
          <a:ext cx="835292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683568" y="5013176"/>
            <a:ext cx="892966" cy="1221998"/>
            <a:chOff x="0" y="2652632"/>
            <a:chExt cx="892966" cy="1221998"/>
          </a:xfrm>
          <a:scene3d>
            <a:camera prst="orthographicFront"/>
            <a:lightRig rig="flat" dir="t"/>
          </a:scene3d>
        </p:grpSpPr>
        <p:sp>
          <p:nvSpPr>
            <p:cNvPr id="12" name="Нашивка 11"/>
            <p:cNvSpPr/>
            <p:nvPr/>
          </p:nvSpPr>
          <p:spPr>
            <a:xfrm rot="5400000">
              <a:off x="-164516" y="2817148"/>
              <a:ext cx="1221998" cy="892966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Нашивка 4"/>
            <p:cNvSpPr/>
            <p:nvPr/>
          </p:nvSpPr>
          <p:spPr>
            <a:xfrm>
              <a:off x="0" y="3099115"/>
              <a:ext cx="892966" cy="3290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" tIns="635" rIns="635" bIns="635" numCol="1" spcCol="1270" anchor="ctr" anchorCtr="0">
              <a:noAutofit/>
            </a:bodyPr>
            <a:lstStyle/>
            <a:p>
              <a:pPr lvl="0" algn="ctr" defTabSz="44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" kern="12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547664" y="4941168"/>
            <a:ext cx="7344816" cy="1117481"/>
            <a:chOff x="751832" y="94901"/>
            <a:chExt cx="7601095" cy="1117481"/>
          </a:xfrm>
          <a:scene3d>
            <a:camera prst="orthographicFront"/>
            <a:lightRig rig="flat" dir="t"/>
          </a:scene3d>
        </p:grpSpPr>
        <p:sp>
          <p:nvSpPr>
            <p:cNvPr id="16" name="Прямоугольник с двумя скругленными соседними углами 15"/>
            <p:cNvSpPr/>
            <p:nvPr/>
          </p:nvSpPr>
          <p:spPr>
            <a:xfrm rot="5400000">
              <a:off x="4064206" y="-3076339"/>
              <a:ext cx="1117481" cy="7459961"/>
            </a:xfrm>
            <a:prstGeom prst="round2SameRect">
              <a:avLst/>
            </a:prstGeom>
            <a:sp3d extrusionH="12700" prstMaterial="plastic">
              <a:bevelT w="50800" h="50800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751832" y="149451"/>
              <a:ext cx="7421582" cy="10083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0160" rIns="10160" bIns="10160" numCol="1" spcCol="1270" anchor="ctr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dirty="0" smtClean="0">
                  <a:latin typeface="Cambria Math" pitchFamily="18" charset="0"/>
                  <a:ea typeface="Cambria Math" pitchFamily="18" charset="0"/>
                </a:rPr>
                <a:t>для индивидуальных предпринимателей, применяющих ЕНВД, до даты вступления в силу регионального закона налоговая будет рассчитывать потенциальный годовой доход по временной формуле </a:t>
              </a:r>
            </a:p>
            <a:p>
              <a:pPr marL="171450" lvl="1" indent="-17145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b="1" dirty="0" smtClean="0">
                  <a:latin typeface="Cambria Math" pitchFamily="18" charset="0"/>
                  <a:ea typeface="Cambria Math" pitchFamily="18" charset="0"/>
                </a:rPr>
                <a:t>ПД=(12 × БД × ФП × К1 × 15/6 ×0,5)</a:t>
              </a:r>
              <a:endParaRPr lang="ru-RU" sz="1600" b="1" kern="12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 txBox="1">
            <a:spLocks noGrp="1"/>
          </p:cNvSpPr>
          <p:nvPr/>
        </p:nvSpPr>
        <p:spPr bwMode="auto">
          <a:xfrm>
            <a:off x="7000874" y="6355723"/>
            <a:ext cx="2143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25616" name="Номер слайда 256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2811-C341-47F6-8162-833BD7251B5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6" name="Блок-схема: ручной ввод 25"/>
          <p:cNvSpPr/>
          <p:nvPr/>
        </p:nvSpPr>
        <p:spPr>
          <a:xfrm rot="5400000" flipH="1">
            <a:off x="3634223" y="-3067425"/>
            <a:ext cx="777686" cy="7290556"/>
          </a:xfrm>
          <a:prstGeom prst="flowChartManualInput">
            <a:avLst/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араллелограмм 27"/>
          <p:cNvSpPr/>
          <p:nvPr/>
        </p:nvSpPr>
        <p:spPr>
          <a:xfrm>
            <a:off x="6588224" y="188640"/>
            <a:ext cx="1944216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7415808" y="188640"/>
            <a:ext cx="1728192" cy="777686"/>
          </a:xfrm>
          <a:prstGeom prst="parallelogram">
            <a:avLst>
              <a:gd name="adj" fmla="val 181295"/>
            </a:avLst>
          </a:prstGeom>
          <a:solidFill>
            <a:srgbClr val="0070C0">
              <a:alpha val="69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95536" y="1883440"/>
            <a:ext cx="82089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800" dirty="0" smtClean="0"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180528" y="1181942"/>
            <a:ext cx="9324528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ОФИЦИАЛЬНЫЙ САЙТ УФНС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000000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Вместо ЕНВД: какой налоговый режим выбрать?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ссылка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  <a:hlinkClick r:id="rId3"/>
              </a:rPr>
              <a:t>https://www.nalog.ru/rn34/taxation/taxes/envd2020/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Информационные материалы,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  <a:hlinkClick r:id="rId4"/>
              </a:rPr>
              <a:t>Памятка «На какую систему налогообложения перейти»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ссылка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  <a:hlinkClick r:id="rId4"/>
              </a:rPr>
              <a:t>https://www.nalog.ru/html/sites/www.new.nalog.ru/docs/nalogi/envd/envd2020.pdf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,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Документы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"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  <a:hlinkClick r:id="rId5"/>
              </a:rPr>
              <a:t>О направлении разъяснений в связи с отменой ЕНВД".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5239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518A81-B3C0-44FE-8AA5-E075D34596D9}"/>
</file>

<file path=customXml/itemProps2.xml><?xml version="1.0" encoding="utf-8"?>
<ds:datastoreItem xmlns:ds="http://schemas.openxmlformats.org/officeDocument/2006/customXml" ds:itemID="{26265C4D-40F4-4839-8FE6-128027BDF59B}"/>
</file>

<file path=customXml/itemProps3.xml><?xml version="1.0" encoding="utf-8"?>
<ds:datastoreItem xmlns:ds="http://schemas.openxmlformats.org/officeDocument/2006/customXml" ds:itemID="{B676EE01-1902-42FC-9491-3A5FE23A7304}"/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711</Words>
  <Application>Microsoft Office PowerPoint</Application>
  <PresentationFormat>Экран (4:3)</PresentationFormat>
  <Paragraphs>132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Горковец Наталья Евгеньевна</dc:creator>
  <cp:lastModifiedBy>Новохатская Наталья Алексеевна</cp:lastModifiedBy>
  <cp:revision>118</cp:revision>
  <dcterms:created xsi:type="dcterms:W3CDTF">2019-03-26T06:21:12Z</dcterms:created>
  <dcterms:modified xsi:type="dcterms:W3CDTF">2020-12-02T11:15:34Z</dcterms:modified>
</cp:coreProperties>
</file>