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96" r:id="rId2"/>
    <p:sldId id="613" r:id="rId3"/>
    <p:sldId id="568" r:id="rId4"/>
    <p:sldId id="561" r:id="rId5"/>
    <p:sldId id="535" r:id="rId6"/>
    <p:sldId id="538" r:id="rId7"/>
    <p:sldId id="536" r:id="rId8"/>
    <p:sldId id="534" r:id="rId9"/>
    <p:sldId id="387" r:id="rId10"/>
    <p:sldId id="537" r:id="rId11"/>
    <p:sldId id="547" r:id="rId12"/>
    <p:sldId id="550" r:id="rId13"/>
    <p:sldId id="559" r:id="rId14"/>
    <p:sldId id="524" r:id="rId15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/>
  <p:cmAuthor id="2" name="extrena" initials="e" lastIdx="7" clrIdx="1"/>
  <p:cmAuthor id="3" name="user" initials="u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  <a:srgbClr val="5B2B1C"/>
    <a:srgbClr val="ED5338"/>
    <a:srgbClr val="C59368"/>
    <a:srgbClr val="F7F2E5"/>
    <a:srgbClr val="F2ECDE"/>
    <a:srgbClr val="6B3E30"/>
    <a:srgbClr val="EEE2D5"/>
    <a:srgbClr val="000000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6374" autoAdjust="0"/>
  </p:normalViewPr>
  <p:slideViewPr>
    <p:cSldViewPr snapToGrid="0">
      <p:cViewPr varScale="1">
        <p:scale>
          <a:sx n="84" d="100"/>
          <a:sy n="84" d="100"/>
        </p:scale>
        <p:origin x="1194" y="84"/>
      </p:cViewPr>
      <p:guideLst>
        <p:guide orient="horz" pos="363"/>
        <p:guide pos="533"/>
        <p:guide pos="1077"/>
        <p:guide orient="horz" pos="907"/>
      </p:guideLst>
    </p:cSldViewPr>
  </p:slideViewPr>
  <p:outlineViewPr>
    <p:cViewPr>
      <p:scale>
        <a:sx n="33" d="100"/>
        <a:sy n="33" d="100"/>
      </p:scale>
      <p:origin x="0" y="305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760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1237061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2763768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409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03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531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798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64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8.jpe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10.jpg"/><Relationship Id="rId4" Type="http://schemas.openxmlformats.org/officeDocument/2006/relationships/image" Target="../media/image9.emf"/><Relationship Id="rId9" Type="http://schemas.openxmlformats.org/officeDocument/2006/relationships/hyperlink" Target="http://www.mspvolga.r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3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emf"/><Relationship Id="rId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image" Target="../media/image11.png"/><Relationship Id="rId9" Type="http://schemas.openxmlformats.org/officeDocument/2006/relationships/hyperlink" Target="https://mspvolga.ru/kalendar-meropriyatiy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8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10.jp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20783462">
            <a:off x="-2810262" y="4131997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7290026" y="782680"/>
            <a:ext cx="3029349" cy="879890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1A2325D-FFD4-4554-8120-CD44486306F6}"/>
              </a:ext>
            </a:extLst>
          </p:cNvPr>
          <p:cNvSpPr/>
          <p:nvPr/>
        </p:nvSpPr>
        <p:spPr>
          <a:xfrm>
            <a:off x="701675" y="1396172"/>
            <a:ext cx="7477667" cy="4982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Региональный проект "Создание благоприятных условий для осуществления деятельности </a:t>
            </a:r>
            <a:r>
              <a:rPr lang="ru-RU" sz="4400" b="1" dirty="0" err="1">
                <a:solidFill>
                  <a:srgbClr val="5B2B1C"/>
                </a:solidFill>
                <a:latin typeface="Circe Bold" panose="020B0602020203020203" pitchFamily="34" charset="-52"/>
              </a:rPr>
              <a:t>самозанятыми</a:t>
            </a:r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 гражданами"</a:t>
            </a:r>
          </a:p>
        </p:txBody>
      </p: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848716"/>
            <a:ext cx="6982691" cy="4762404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80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Мероприятия проводятся на территории городских округов: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Волгоград,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Волжский,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Камышин,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Михайловка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в период с 06.09.2021 по 10.12.2021</a:t>
            </a:r>
          </a:p>
          <a:p>
            <a:r>
              <a:rPr lang="ru-RU" sz="8800" dirty="0">
                <a:solidFill>
                  <a:srgbClr val="ED5338"/>
                </a:solidFill>
                <a:latin typeface="Circe ExtraBold" panose="020B0802020203020203" pitchFamily="34" charset="-52"/>
              </a:rPr>
              <a:t>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6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56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6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6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6122" y="274814"/>
            <a:ext cx="5743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серии круглых столов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«Самозанятость – хобби или бизнес? Ниши для самозанятых и возможности развития собственного дела» для физических лиц, применяющих   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6362995" y="-720195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239" y="545350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441471" y="5810642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65576" y="1455969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180821" y="3655973"/>
            <a:ext cx="1521092" cy="26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19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6979" y="522750"/>
            <a:ext cx="6006485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бизнес-аккаунта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608" y="431805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67324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79" y="1031289"/>
            <a:ext cx="7812215" cy="487576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Страница в социальной сети с особым дизайном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Продвижение компании или продукта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Приобрести свою целевую аудиторию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33530" y="1410302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796946" y="1895024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6832361" y="2578302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88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498" y="1251511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Демонстрация товаров и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Эффективный маркетинг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Приобретение опыта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85713" y="4370438"/>
            <a:ext cx="1649413" cy="286119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3498" y="393358"/>
            <a:ext cx="5960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участия в ярмарочных мероприятиях «Волгоград-ЭКСПО»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032" y="4593032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67323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447834" y="2037552"/>
            <a:ext cx="3773062" cy="236577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867243" y="1705718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86339" y="300967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39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403910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Участие на электронных торговых площадках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Размещение продукции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1589" y="342940"/>
            <a:ext cx="5508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в размещении на электронных торговых площадках (Ярмарка мастеров и другие)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23" y="493396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9421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43322" y="2104846"/>
            <a:ext cx="3773062" cy="25473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94590" y="1787866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8461" y="2982333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943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20709" y="2084142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EE43C2F-03D8-4F4C-98DD-AA40F6F7E914}"/>
              </a:ext>
            </a:extLst>
          </p:cNvPr>
          <p:cNvSpPr/>
          <p:nvPr/>
        </p:nvSpPr>
        <p:spPr>
          <a:xfrm>
            <a:off x="2986958" y="3977583"/>
            <a:ext cx="6968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ED5338"/>
                </a:solidFill>
                <a:latin typeface="Circe MD Extra Bold" panose="020B0802020203020203" pitchFamily="34" charset="0"/>
              </a:rPr>
              <a:t>МОЙ БИЗНЕС-МОЕ БУДУЩЕЕ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C22A4D-FA8F-4185-A049-0A7756369B24}"/>
              </a:ext>
            </a:extLst>
          </p:cNvPr>
          <p:cNvSpPr txBox="1"/>
          <p:nvPr/>
        </p:nvSpPr>
        <p:spPr>
          <a:xfrm>
            <a:off x="485823" y="6073813"/>
            <a:ext cx="5014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en-US" sz="3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</a:rPr>
              <a:t>8 (800)302-3-203</a:t>
            </a:r>
            <a:endParaRPr lang="ru-RU" sz="3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10" name="Рисунок 9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F7D5417-E066-446F-BF2F-F535390BC4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102" y="5067142"/>
            <a:ext cx="2498251" cy="24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2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20783462">
            <a:off x="-3729382" y="4154791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640798" y="-1043891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45621" y="7179972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A2711797-DF77-42D7-B1D7-C0C27A520114}"/>
              </a:ext>
            </a:extLst>
          </p:cNvPr>
          <p:cNvGrpSpPr/>
          <p:nvPr/>
        </p:nvGrpSpPr>
        <p:grpSpPr>
          <a:xfrm>
            <a:off x="9063677" y="355302"/>
            <a:ext cx="1327949" cy="354550"/>
            <a:chOff x="920709" y="2234968"/>
            <a:chExt cx="8532371" cy="2423584"/>
          </a:xfrm>
        </p:grpSpPr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xmlns="" id="{C5F185E1-04BA-4F65-8E31-06C8DDEC0C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xmlns="" id="{651EA666-2A39-467E-A1D0-2370B3451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787C507E-2AF3-4D20-ACB0-FACD0D9151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379" y="4657864"/>
            <a:ext cx="1201004" cy="252210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/>
          <a:srcRect t="29636" r="25088"/>
          <a:stretch/>
        </p:blipFill>
        <p:spPr>
          <a:xfrm>
            <a:off x="5910300" y="-1457386"/>
            <a:ext cx="6645162" cy="6239912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B7F7DA1-0266-443B-911B-7F409A0763C6}"/>
              </a:ext>
            </a:extLst>
          </p:cNvPr>
          <p:cNvSpPr/>
          <p:nvPr/>
        </p:nvSpPr>
        <p:spPr>
          <a:xfrm>
            <a:off x="701675" y="2837951"/>
            <a:ext cx="9310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УСЛУГИ ЦЕНТРА </a:t>
            </a:r>
          </a:p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«МОЙ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40828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t="-77" r="218" b="-1"/>
          <a:stretch/>
        </p:blipFill>
        <p:spPr>
          <a:xfrm>
            <a:off x="9154259" y="6302578"/>
            <a:ext cx="2322296" cy="232851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122531" y="-119014"/>
            <a:ext cx="4573125" cy="4672542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478" y="1202912"/>
            <a:ext cx="6552394" cy="5679148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консультационной поддержки по следующим направлениям: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начало ведения предпринимательской деятельности (регистрация ИП/ООО/самозанятого, подбор системы налогообложения, ОКВЭД, виды отчетности и сроки ее сдачи);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финансовое  и правовое сопровождение деятельности субъектов МСП Волгоградской области и самозанятых граждан (бюджетирование, оптимизация налогообложения, бухгалтерские услуги, привлечение инвестиций и займов, по подбору персонала);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 информационное  сопровождение деятельности субъектов МСП Волгоградской области и самозанятых граждан (продвижение товаров, работ и услуг, разработка маркетинговой стратегии и планов);</a:t>
            </a: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 и необходимых данных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Ежова Татьяна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931" y="608506"/>
            <a:ext cx="5881176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Консультационные услуги</a:t>
            </a:r>
            <a:endParaRPr lang="ru-RU" sz="2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471032" y="-1065429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26872" y="955373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020847" y="1709426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597" y="5483469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8206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3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877" y="1149147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Участие в выставочно-ярмарочном мероприятии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5780443" y="52531"/>
            <a:ext cx="4301962" cy="439548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3192" y="346254"/>
            <a:ext cx="5881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в предоставлении торговых площадей на ярмарках.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978117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538" y="416266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05069" y="6791566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6607680" y="192340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58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14365" y="874011"/>
            <a:ext cx="4124725" cy="3023678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0078" y="343260"/>
            <a:ext cx="5743678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тренингов</a:t>
            </a:r>
            <a:r>
              <a:rPr lang="ru-RU" sz="1600" b="1" dirty="0">
                <a:solidFill>
                  <a:srgbClr val="000000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для физических лиц, применяющих специальный налоговый режим «Налог на профессиональный доход» в Волгоградской области.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540111" y="-85913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462520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248" y="563431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248234" y="563431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9421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7097" y="216372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078" y="1149148"/>
            <a:ext cx="6982691" cy="5497082"/>
          </a:xfrm>
        </p:spPr>
        <p:txBody>
          <a:bodyPr>
            <a:normAutofit fontScale="47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3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3400" b="1" dirty="0">
                <a:solidFill>
                  <a:srgbClr val="5B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35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08.09.2021 г. Волгоград «Техники переговоров для </a:t>
            </a:r>
            <a:r>
              <a:rPr lang="ru-RU" sz="3500" dirty="0" err="1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самозанятых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 граждан. Эффективные способы работы с возражениями»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</a:rPr>
              <a:t>15.09.2021 г. Волгоград 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«Продвижение для </a:t>
            </a:r>
            <a:r>
              <a:rPr lang="ru-RU" sz="3500" dirty="0" err="1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самозанятых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 в социальных сетях»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22.09.2021 г. Волгоград «Эффективные продажи. Как выявить потребности клиентов»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r>
              <a:rPr lang="ru-RU" sz="3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9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29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3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3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3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3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32-00-06</a:t>
            </a:r>
            <a:endParaRPr lang="en-US" sz="3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3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cpp34@bk.ru</a:t>
            </a:r>
            <a:endParaRPr lang="ru-RU" sz="3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40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65576" y="1455969"/>
            <a:ext cx="3773062" cy="2765888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818806" y="4125349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8007" y="345951"/>
            <a:ext cx="5743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обучающих программ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</a:rPr>
              <a:t>Корпорации МСП для физических лиц, применяющих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447370" y="-92674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798" y="481670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39898" y="575208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763944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360" y="1487548"/>
            <a:ext cx="6982691" cy="4762404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</a:t>
            </a:r>
            <a:r>
              <a:rPr lang="ru-RU" sz="6400" b="1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:</a:t>
            </a:r>
            <a:r>
              <a:rPr lang="en-US" sz="8000" dirty="0">
                <a:solidFill>
                  <a:srgbClr val="5B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05.10.2021 Волгоград «Генерация бизнес-идеи»</a:t>
            </a:r>
          </a:p>
          <a:p>
            <a:pPr indent="450215" algn="l"/>
            <a:r>
              <a:rPr lang="ru-RU" sz="5600" dirty="0">
                <a:solidFill>
                  <a:srgbClr val="5B2B1C"/>
                </a:solidFill>
                <a:latin typeface="Circe"/>
              </a:rPr>
              <a:t>05.10.2021 Волгоград «Самозанятость -инструкция по применению»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11.10.2021-15.10.2021г. Волгоград Азбука предпринимателя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25.10.2021-29.10.2021 г. Волгоград Школа предпринимателя</a:t>
            </a:r>
          </a:p>
          <a:p>
            <a:r>
              <a:rPr lang="ru-RU" sz="8800" dirty="0">
                <a:solidFill>
                  <a:srgbClr val="ED5338"/>
                </a:solidFill>
                <a:latin typeface="Circe ExtraBold" panose="020B0802020203020203" pitchFamily="34" charset="-52"/>
              </a:rPr>
              <a:t>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5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7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425993" y="4253967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7325" y="272604"/>
            <a:ext cx="574367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Times New Roman" panose="02020603050405020304" pitchFamily="18" charset="0"/>
              </a:rPr>
              <a:t>П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роведение серии мастер-классов</a:t>
            </a:r>
            <a:r>
              <a:rPr lang="ru-RU" sz="1600" b="1" dirty="0">
                <a:solidFill>
                  <a:srgbClr val="000000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«Эффективность самозанятого: как увлечения и хобби сделать собственным делом» для физических лиц, применяющих   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6495018" y="-743241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931" y="6177579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470537" y="5728305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5" y="6892562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83D9885B-C956-49E8-A002-63F59647D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10110"/>
              </p:ext>
            </p:extLst>
          </p:nvPr>
        </p:nvGraphicFramePr>
        <p:xfrm>
          <a:off x="434110" y="2054366"/>
          <a:ext cx="6531466" cy="2846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7124">
                  <a:extLst>
                    <a:ext uri="{9D8B030D-6E8A-4147-A177-3AD203B41FA5}">
                      <a16:colId xmlns:a16="http://schemas.microsoft.com/office/drawing/2014/main" xmlns="" val="406771090"/>
                    </a:ext>
                  </a:extLst>
                </a:gridCol>
                <a:gridCol w="3266386">
                  <a:extLst>
                    <a:ext uri="{9D8B030D-6E8A-4147-A177-3AD203B41FA5}">
                      <a16:colId xmlns:a16="http://schemas.microsoft.com/office/drawing/2014/main" xmlns="" val="141176715"/>
                    </a:ext>
                  </a:extLst>
                </a:gridCol>
                <a:gridCol w="2177956">
                  <a:extLst>
                    <a:ext uri="{9D8B030D-6E8A-4147-A177-3AD203B41FA5}">
                      <a16:colId xmlns:a16="http://schemas.microsoft.com/office/drawing/2014/main" xmlns="" val="1181963399"/>
                    </a:ext>
                  </a:extLst>
                </a:gridCol>
              </a:tblGrid>
              <a:tr h="302558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Дата проведения*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282148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Урюпинск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17.08.2021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851396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Михайловка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18.08.2021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5019333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Средняя Ахтуба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20.08.2021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233010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Новоаннинский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03.09.2021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909286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Котово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08.09.2021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6965842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Камышин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860205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Калач-на Дону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21.09.2021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7960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Фролово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22.09.2021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127808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Жирновск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526223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Котельниково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24.09.2021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9314379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Суровикино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27.09.2021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3380596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Палласовке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29.09.2021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47891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148942" y="1964114"/>
            <a:ext cx="3585477" cy="217377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422039" y="1553411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76269" y="265084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553411"/>
            <a:ext cx="6982691" cy="5534027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64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000000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000000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b="1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* !!!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Даты находятся на согласовании и могут быть скорректированы </a:t>
            </a:r>
          </a:p>
          <a:p>
            <a:r>
              <a:rPr lang="ru-RU" sz="64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6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  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9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07325" y="233236"/>
            <a:ext cx="574367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цикла информационном - образователь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ных мероприятий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по актуальным вопросам ведения и развития бизнеса для физических лиц, применяющих    специальный налоговый режим «Налог на профессиональный доход» в Волгоградской области. 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425057" y="-642392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248" y="566662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6"/>
          <a:srcRect t="-77" r="218" b="-1"/>
          <a:stretch/>
        </p:blipFill>
        <p:spPr>
          <a:xfrm>
            <a:off x="9470537" y="5712794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4042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A5624C8-C4B9-491C-B15C-76DDFBF7C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76942"/>
              </p:ext>
            </p:extLst>
          </p:nvPr>
        </p:nvGraphicFramePr>
        <p:xfrm>
          <a:off x="415839" y="2115332"/>
          <a:ext cx="5697917" cy="2739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519">
                  <a:extLst>
                    <a:ext uri="{9D8B030D-6E8A-4147-A177-3AD203B41FA5}">
                      <a16:colId xmlns:a16="http://schemas.microsoft.com/office/drawing/2014/main" xmlns="" val="1748269333"/>
                    </a:ext>
                  </a:extLst>
                </a:gridCol>
                <a:gridCol w="3381033">
                  <a:extLst>
                    <a:ext uri="{9D8B030D-6E8A-4147-A177-3AD203B41FA5}">
                      <a16:colId xmlns:a16="http://schemas.microsoft.com/office/drawing/2014/main" xmlns="" val="3954159137"/>
                    </a:ext>
                  </a:extLst>
                </a:gridCol>
                <a:gridCol w="1872365">
                  <a:extLst>
                    <a:ext uri="{9D8B030D-6E8A-4147-A177-3AD203B41FA5}">
                      <a16:colId xmlns:a16="http://schemas.microsoft.com/office/drawing/2014/main" xmlns="" val="207091226"/>
                    </a:ext>
                  </a:extLst>
                </a:gridCol>
              </a:tblGrid>
              <a:tr h="285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Наименование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Даты проведения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572150"/>
                  </a:ext>
                </a:extLst>
              </a:tr>
              <a:tr h="140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«Ключевые ниши для старта. Опыт развития собственного дела»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78472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14.09.2021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7208244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4791042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«Цифровые сервисы для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24.08.2021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383717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28.09.2021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4269039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26.10.2021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1106663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Самозанятость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 сельской местности»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02.09.2021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6309619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07.10.2021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3539164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224118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«Участие самозанятых граждан в государственных закупках»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07.09.2021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603987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05.10.2021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464451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09.11.2021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1222265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18751" y="1410302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477818"/>
            <a:ext cx="6982691" cy="5497082"/>
          </a:xfrm>
        </p:spPr>
        <p:txBody>
          <a:bodyPr>
            <a:normAutofit fontScale="32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50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50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4300" dirty="0">
                <a:solidFill>
                  <a:srgbClr val="562212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49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3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43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43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49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49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49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49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49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49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1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413799"/>
            <a:ext cx="6982691" cy="468604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64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благоприятных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300" b="1" i="0" dirty="0">
                <a:solidFill>
                  <a:srgbClr val="5B2B1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4300" b="1" i="0" dirty="0">
                <a:solidFill>
                  <a:srgbClr val="5B2B1C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4300" b="1" dirty="0">
              <a:solidFill>
                <a:srgbClr val="5B2B1C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6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422039" y="1790585"/>
            <a:ext cx="3316599" cy="2431272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16290" y="448311"/>
            <a:ext cx="5743678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серии вебинаров</a:t>
            </a:r>
            <a:r>
              <a:rPr lang="ru-RU" sz="1600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для физических лиц, применяющих    специальный налоговый режим «Налог на профессиональный доход» в Волгоградской области.</a:t>
            </a:r>
            <a:endParaRPr lang="ru-RU" sz="1600" dirty="0">
              <a:solidFill>
                <a:srgbClr val="562212"/>
              </a:solidFill>
              <a:latin typeface="Circe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6495018" y="-682052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8039023" y="1289166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8141004" y="2314342"/>
            <a:ext cx="246161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опытных бизнесменов.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891" y="498748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1" y="5834659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21916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627B8394-0D14-4AAB-810F-32C937F20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430380"/>
              </p:ext>
            </p:extLst>
          </p:nvPr>
        </p:nvGraphicFramePr>
        <p:xfrm>
          <a:off x="405705" y="1992232"/>
          <a:ext cx="5265422" cy="177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778">
                  <a:extLst>
                    <a:ext uri="{9D8B030D-6E8A-4147-A177-3AD203B41FA5}">
                      <a16:colId xmlns:a16="http://schemas.microsoft.com/office/drawing/2014/main" xmlns="" val="1806384714"/>
                    </a:ext>
                  </a:extLst>
                </a:gridCol>
                <a:gridCol w="3124399">
                  <a:extLst>
                    <a:ext uri="{9D8B030D-6E8A-4147-A177-3AD203B41FA5}">
                      <a16:colId xmlns:a16="http://schemas.microsoft.com/office/drawing/2014/main" xmlns="" val="1667667773"/>
                    </a:ext>
                  </a:extLst>
                </a:gridCol>
                <a:gridCol w="1730245">
                  <a:extLst>
                    <a:ext uri="{9D8B030D-6E8A-4147-A177-3AD203B41FA5}">
                      <a16:colId xmlns:a16="http://schemas.microsoft.com/office/drawing/2014/main" xmlns="" val="1577326058"/>
                    </a:ext>
                  </a:extLst>
                </a:gridCol>
              </a:tblGrid>
              <a:tr h="376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Наименование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Даты проведения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767944"/>
                  </a:ext>
                </a:extLst>
              </a:tr>
              <a:tr h="31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«Правовые основы деятельности самозанятых.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Основные факторы успешной работы»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29.07.2021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9230282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19.08.2021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208213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8692614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21.10.2021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4155290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18.11.2021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3630385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09.12.2021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07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48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5338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89091B-66F4-4DB9-9BCF-5C0823EDC24F}"/>
</file>

<file path=customXml/itemProps2.xml><?xml version="1.0" encoding="utf-8"?>
<ds:datastoreItem xmlns:ds="http://schemas.openxmlformats.org/officeDocument/2006/customXml" ds:itemID="{B6F4A129-5DE0-4774-A94C-5C5C16C25EBB}"/>
</file>

<file path=customXml/itemProps3.xml><?xml version="1.0" encoding="utf-8"?>
<ds:datastoreItem xmlns:ds="http://schemas.openxmlformats.org/officeDocument/2006/customXml" ds:itemID="{725D7ADD-B5D5-4AC8-A81A-F66F991DC3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22908</TotalTime>
  <Words>1006</Words>
  <Application>Microsoft Office PowerPoint</Application>
  <PresentationFormat>Произвольный</PresentationFormat>
  <Paragraphs>316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Circe</vt:lpstr>
      <vt:lpstr>Circe Bold</vt:lpstr>
      <vt:lpstr>Circe Extra Bold</vt:lpstr>
      <vt:lpstr>Circe ExtraBold</vt:lpstr>
      <vt:lpstr>Circe MD Extra Bold</vt:lpstr>
      <vt:lpstr>Roboto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Сафонова Светлана Владимировна</cp:lastModifiedBy>
  <cp:revision>829</cp:revision>
  <cp:lastPrinted>2021-07-14T06:50:42Z</cp:lastPrinted>
  <dcterms:created xsi:type="dcterms:W3CDTF">2019-04-26T08:56:54Z</dcterms:created>
  <dcterms:modified xsi:type="dcterms:W3CDTF">2021-08-11T08:35:21Z</dcterms:modified>
</cp:coreProperties>
</file>