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32.xml" ContentType="application/vnd.openxmlformats-officedocument.presentationml.slide+xml"/>
  <Override PartName="/ppt/slides/slide19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33.xml" ContentType="application/vnd.openxmlformats-officedocument.presentationml.slide+xml"/>
  <Override PartName="/ppt/slides/slide31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5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396" r:id="rId2"/>
    <p:sldId id="614" r:id="rId3"/>
    <p:sldId id="540" r:id="rId4"/>
    <p:sldId id="542" r:id="rId5"/>
    <p:sldId id="564" r:id="rId6"/>
    <p:sldId id="563" r:id="rId7"/>
    <p:sldId id="557" r:id="rId8"/>
    <p:sldId id="554" r:id="rId9"/>
    <p:sldId id="552" r:id="rId10"/>
    <p:sldId id="612" r:id="rId11"/>
    <p:sldId id="580" r:id="rId12"/>
    <p:sldId id="581" r:id="rId13"/>
    <p:sldId id="582" r:id="rId14"/>
    <p:sldId id="583" r:id="rId15"/>
    <p:sldId id="584" r:id="rId16"/>
    <p:sldId id="585" r:id="rId17"/>
    <p:sldId id="586" r:id="rId18"/>
    <p:sldId id="587" r:id="rId19"/>
    <p:sldId id="562" r:id="rId20"/>
    <p:sldId id="588" r:id="rId21"/>
    <p:sldId id="589" r:id="rId22"/>
    <p:sldId id="590" r:id="rId23"/>
    <p:sldId id="591" r:id="rId24"/>
    <p:sldId id="592" r:id="rId25"/>
    <p:sldId id="593" r:id="rId26"/>
    <p:sldId id="594" r:id="rId27"/>
    <p:sldId id="595" r:id="rId28"/>
    <p:sldId id="596" r:id="rId29"/>
    <p:sldId id="597" r:id="rId30"/>
    <p:sldId id="598" r:id="rId31"/>
    <p:sldId id="599" r:id="rId32"/>
    <p:sldId id="600" r:id="rId33"/>
    <p:sldId id="601" r:id="rId34"/>
    <p:sldId id="610" r:id="rId35"/>
    <p:sldId id="611" r:id="rId36"/>
    <p:sldId id="524" r:id="rId37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/>
  <p:cmAuthor id="2" name="extrena" initials="e" lastIdx="7" clrIdx="1"/>
  <p:cmAuthor id="3" name="user" initials="u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  <a:srgbClr val="5B2B1C"/>
    <a:srgbClr val="ED5338"/>
    <a:srgbClr val="C59368"/>
    <a:srgbClr val="F7F2E5"/>
    <a:srgbClr val="F2ECDE"/>
    <a:srgbClr val="6B3E30"/>
    <a:srgbClr val="EEE2D5"/>
    <a:srgbClr val="000000"/>
    <a:srgbClr val="959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6374" autoAdjust="0"/>
  </p:normalViewPr>
  <p:slideViewPr>
    <p:cSldViewPr snapToGrid="0">
      <p:cViewPr varScale="1">
        <p:scale>
          <a:sx n="84" d="100"/>
          <a:sy n="84" d="100"/>
        </p:scale>
        <p:origin x="1200" y="84"/>
      </p:cViewPr>
      <p:guideLst>
        <p:guide orient="horz" pos="363"/>
        <p:guide pos="533"/>
        <p:guide pos="1077"/>
        <p:guide orient="horz" pos="907"/>
      </p:guideLst>
    </p:cSldViewPr>
  </p:slideViewPr>
  <p:outlineViewPr>
    <p:cViewPr>
      <p:scale>
        <a:sx n="33" d="100"/>
        <a:sy n="33" d="100"/>
      </p:scale>
      <p:origin x="0" y="305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409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843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31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612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346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4638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320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542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588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612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27637680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60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608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712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7071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6083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4260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8713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1579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7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6615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9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7721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6178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6037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1237061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8.jpg"/><Relationship Id="rId4" Type="http://schemas.openxmlformats.org/officeDocument/2006/relationships/image" Target="../media/image12.emf"/><Relationship Id="rId9" Type="http://schemas.openxmlformats.org/officeDocument/2006/relationships/hyperlink" Target="http://www.mspvolga.ru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2.emf"/><Relationship Id="rId7" Type="http://schemas.openxmlformats.org/officeDocument/2006/relationships/hyperlink" Target="http://www.mspvolga.ru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9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8.jpg"/><Relationship Id="rId9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9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8.jpg"/><Relationship Id="rId9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9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8.jpg"/><Relationship Id="rId9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20783462">
            <a:off x="-2810262" y="4131997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7290026" y="782680"/>
            <a:ext cx="3029349" cy="879890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1A2325D-FFD4-4554-8120-CD44486306F6}"/>
              </a:ext>
            </a:extLst>
          </p:cNvPr>
          <p:cNvSpPr/>
          <p:nvPr/>
        </p:nvSpPr>
        <p:spPr>
          <a:xfrm>
            <a:off x="701675" y="1857097"/>
            <a:ext cx="69688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5B2B1C"/>
                </a:solidFill>
                <a:latin typeface="Circe Bold" panose="020B0602020203020203" pitchFamily="34" charset="-52"/>
              </a:rPr>
              <a:t>Региональный проект "Создание условий для легкого старта и комфортного ведения бизнеса"</a:t>
            </a:r>
          </a:p>
        </p:txBody>
      </p: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0" y="4339928"/>
            <a:ext cx="1701101" cy="295085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/>
          <a:srcRect t="-77" r="218" b="-1"/>
          <a:stretch/>
        </p:blipFill>
        <p:spPr>
          <a:xfrm>
            <a:off x="9154259" y="6302578"/>
            <a:ext cx="2322296" cy="2328515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63977" y="1551265"/>
            <a:ext cx="4410767" cy="283785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823" y="1102042"/>
            <a:ext cx="6552394" cy="5679148"/>
          </a:xfrm>
        </p:spPr>
        <p:txBody>
          <a:bodyPr>
            <a:normAutofit fontScale="92500" lnSpcReduction="2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консультационной поддержки по следующим направлениям: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начало ведения предпринимательской деятельности (регистрация ИП/ООО/самозанятого, подбор системы налогообложения, ОКВЭД, виды отчетности и сроки ее сдачи);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финансовое  и правовое сопровождение деятельности субъектов МСП Волгоградской области и самозанятых граждан (бюджетирование, оптимизация налогообложения, бухгалтерские услуги, привлечение инвестиций и займов, по подбору персонала);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 информационное  сопровождение деятельности субъектов МСП Волгоградской области и самозанятых граждан (продвижение товаров, работ и услуг, разработка маркетинговой стратегии и планов);</a:t>
            </a: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 и необходимых данных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Ежова Татьяна Владимировна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1001" y="530168"/>
            <a:ext cx="4321680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Консультационные услуги</a:t>
            </a:r>
            <a:endParaRPr lang="ru-RU" sz="22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937196" y="-580796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75173" y="1274662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59991" y="2634972"/>
            <a:ext cx="3388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597" y="545657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9313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9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473519" y="219268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774751" y="273715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846992" y="309200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460" y="5772983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382959"/>
            <a:ext cx="7786256" cy="5688354"/>
          </a:xfrm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Получить подготовленный профиль предприятия, позволяющий определить его ключевые компетенции, выпускаемую продукцию, конкурентную позицию и репутацию на рынке с целью расширения доступа к рынкам сбыта, включения его в кооперационные цепочки, систему аутсорсинга (поставщиков), государственные программы развития промышленности и импортозамещения; результаты анкетирования субъекта МСП, скоринга, интервьюирования руководства предприятия, SWОТ-анализа, а также перечень предложений по устранению выявленных барьеров (проблем), путей реализации потенциала развития и роста предприятия, доступных инструментов государственной и других видов поддержки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6899" y="168055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Анализ потенциала малых и средних предприятий, выявление текущих потребностей и проблем предприятий, влияющих на их конкурентоспособность</a:t>
            </a:r>
          </a:p>
        </p:txBody>
      </p:sp>
    </p:spTree>
    <p:extLst>
      <p:ext uri="{BB962C8B-B14F-4D97-AF65-F5344CB8AC3E}">
        <p14:creationId xmlns:p14="http://schemas.microsoft.com/office/powerpoint/2010/main" val="1348083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852658" y="208192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95115" y="205863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Проведение экспресс-оценки индекса технологической готовности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53890" y="262639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26131" y="298124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138" y="509037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1" y="1036860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Оценить уровень организации производства на аудируемом предприятии, его готовность к технологическому перевооружению, а также возможности для инвестирования в инновационную деятельность или в мероприятия по модернизации. Услуга необходима для определения готовности предприятия к серийному производству, а также к возможности в дальнейшем стать поставщиком для крупных заказчиков и госмонополий.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ED5338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54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3874" y="1218967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анализ факторов, влияющих на способность субъекта МСП производить и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поставлять конкурентоспособную отечественную продукцию на внутренний рынок РФ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или ЕАЭС взамен импортируемого из зарубежных стран для выбора стратегии импортозамещения;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анализ рынка для импортозамещающей продукции, уровня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локализации продукции;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 итогам проведения оценки потенциала импортозамещения могут быть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сформулированы рекомендации для субъекта МСП по выбору стратегии импортозамещения.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32250" y="1950633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13874" y="305652"/>
            <a:ext cx="5431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Оценка потенциала импортозамещения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33482" y="249510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05723" y="284995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597" y="5576830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4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54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3677" y="1392374"/>
            <a:ext cx="7786256" cy="5688354"/>
          </a:xfrm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Оперативно отыскать незанятые рыночные ниши, выбрать максимально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подходящий целевой рынок, лучше осознать потребительские потребности;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Изучить конъюнктуру рынка, его сегментацию и выявить наиболее значимые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сегменты;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исследование объема, динамики и потенциала развития рынка;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Изучение цен и общий экономический анализ рынка.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30%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40803" y="208192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3677" y="285868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исследование рынка продукции СМСП на территории заявленных товаропроизводителем регионов РФ и/или стран-участников Таможенного союза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42035" y="262639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14276" y="298124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819" y="52791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94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6804" y="1286546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фирменный стиль – образ компании в мире бизнеса,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позволяющий покупателям узнавать Ваш товар на рынке среди конкурентов.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Основополагающую роль в этом играет единый уникальный стиль: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графическое, текстовое, цветовое, лексическое решения, которые будут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разработаны исключительно для Вас (товарный знак, логотип, изобразительный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знак, рекламная и сувенирная продукция, документы, упаковка).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30%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26980" y="2097664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28212" y="2642140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00453" y="2996986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942" y="5005332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804" y="168055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фирменного стиля и графического решения (логотип, буклет, каталог, брендбук и т.п.) с целью идентификации, производимых субъектом МСП товаров у потребителей</a:t>
            </a:r>
          </a:p>
        </p:txBody>
      </p:sp>
    </p:spTree>
    <p:extLst>
      <p:ext uri="{BB962C8B-B14F-4D97-AF65-F5344CB8AC3E}">
        <p14:creationId xmlns:p14="http://schemas.microsoft.com/office/powerpoint/2010/main" val="1129157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632" y="1103264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комплексную проверку экономического и финансового состояния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организации, проверку достоверности информации в финансовой отчетности организации, а также анализ и оценку перспектив ее развития;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Выявить финансовые риски (налоговые, правовые, административные,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хозяйственные), получить рекомендации по их снижению.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32250" y="200442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48632" y="272267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Проведение финансового или управленческого аудита на предприятиях МСП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33482" y="254889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05723" y="290374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397" y="461463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43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192" y="1286546"/>
            <a:ext cx="7786256" cy="5688354"/>
          </a:xfrm>
        </p:spPr>
        <p:txBody>
          <a:bodyPr>
            <a:normAutofit fontScale="92500" lnSpcReduction="1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Показать, что продукт или услуга найдут своего потребителя, установить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емкость рынка сбыта и перспективы его развития;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Оценить затраты, необходимые для изготовления и сбыта продукции,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предоставления на рынке работ или услуг;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прибыльность будущего производства и показать его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эффективность для предприятия (инвестора), для местного, регионального и государственного бюджета;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целесообразность (или нецелесообразность) создания продукта или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Продемонстрировать потенциальным инвесторам и кредиторам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Инвестиционную привлекательность проекта, предоставляет возможность проанализировать инвестиционные риски.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7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7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7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700" b="1" dirty="0" err="1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К</a:t>
            </a:r>
            <a:r>
              <a:rPr lang="ru-RU" sz="17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аменнов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344986" y="2244093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614326" y="278856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686567" y="314341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073" y="574588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3192" y="2840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Составление бизнес-планов/ТЭО/инвестиционных меморандумов для инвестиционных проектов предприятий</a:t>
            </a:r>
          </a:p>
        </p:txBody>
      </p:sp>
    </p:spTree>
    <p:extLst>
      <p:ext uri="{BB962C8B-B14F-4D97-AF65-F5344CB8AC3E}">
        <p14:creationId xmlns:p14="http://schemas.microsoft.com/office/powerpoint/2010/main" val="856477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666377" y="345951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935717" y="89042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8007958" y="124527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700" y="515619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5262" y="337182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проведении работ по защите прав на результаты интеллектуальной деятельности и приравненные к ним средства индивидуализации юридических лиц, товаров, работ, услуг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262" y="1414400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оформлении заявки на регистрацию объекта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интеллектуальной собственности для последующей регистрации в Федеральной службе по интеллектуальной собственности (ФИПС);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сопровождении заявки на стадии экспертизы по существу;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Сопровождение заявки на стадии регистрации объекта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интеллектуальной собственности и выдачи патента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2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30%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797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112661" y="2260936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82001" y="2805412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54242" y="3160258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336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6642" y="3459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проведении сертификации, декларировании, аттестации,  иные услуги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286546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сертификацию оборудования, технологических процессов, образцов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выпускаемых изделий и продукции на соответствие требованиям нормативных документов, стандартов, технических условий с последующей выдачей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сертификата соответствия;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декларирование товаров, работ, услуг, производственных процессов.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56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Арка 22"/>
          <p:cNvSpPr/>
          <p:nvPr/>
        </p:nvSpPr>
        <p:spPr>
          <a:xfrm rot="20783462">
            <a:off x="-3235607" y="4123189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6640798" y="-1043891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45621" y="7179972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A2711797-DF77-42D7-B1D7-C0C27A520114}"/>
              </a:ext>
            </a:extLst>
          </p:cNvPr>
          <p:cNvGrpSpPr/>
          <p:nvPr/>
        </p:nvGrpSpPr>
        <p:grpSpPr>
          <a:xfrm>
            <a:off x="9063677" y="355302"/>
            <a:ext cx="1327949" cy="354550"/>
            <a:chOff x="920709" y="2234968"/>
            <a:chExt cx="8532371" cy="2423584"/>
          </a:xfrm>
        </p:grpSpPr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xmlns="" id="{C5F185E1-04BA-4F65-8E31-06C8DDEC0C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xmlns="" id="{651EA666-2A39-467E-A1D0-2370B3451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787C507E-2AF3-4D20-ACB0-FACD0D9151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379" y="4657864"/>
            <a:ext cx="1201004" cy="252210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7"/>
          <a:srcRect t="29636" r="25088"/>
          <a:stretch/>
        </p:blipFill>
        <p:spPr>
          <a:xfrm>
            <a:off x="5910300" y="-1457386"/>
            <a:ext cx="6645162" cy="6239912"/>
          </a:xfrm>
          <a:prstGeom prst="rect">
            <a:avLst/>
          </a:prstGeom>
        </p:spPr>
      </p:pic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B7F7DA1-0266-443B-911B-7F409A0763C6}"/>
              </a:ext>
            </a:extLst>
          </p:cNvPr>
          <p:cNvSpPr/>
          <p:nvPr/>
        </p:nvSpPr>
        <p:spPr>
          <a:xfrm>
            <a:off x="701675" y="2837951"/>
            <a:ext cx="93104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УСЛУГИ ЦЕНТРА </a:t>
            </a:r>
          </a:p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«МОЙ БИЗНЕС»</a:t>
            </a:r>
          </a:p>
        </p:txBody>
      </p:sp>
    </p:spTree>
    <p:extLst>
      <p:ext uri="{BB962C8B-B14F-4D97-AF65-F5344CB8AC3E}">
        <p14:creationId xmlns:p14="http://schemas.microsoft.com/office/powerpoint/2010/main" val="3579134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594138" y="2114507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863478" y="2658983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935719" y="3013829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566" y="594406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68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6642" y="178037"/>
            <a:ext cx="7244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Подбор индексов МПК или МКТУ/предварительный поиск по товарным знакам или изобретениям/технические условия/протоколы испытаний/обоснование безопасности/паспорт изделия/руководство по эксплуатации/паспорт безопасности/иная техническая документация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42" y="1803742"/>
            <a:ext cx="7786256" cy="5688354"/>
          </a:xfrm>
        </p:spPr>
        <p:txBody>
          <a:bodyPr>
            <a:normAutofit fontScale="77500" lnSpcReduction="20000"/>
          </a:bodyPr>
          <a:lstStyle/>
          <a:p>
            <a:r>
              <a:rPr lang="ru-RU" sz="21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класс товаров и услуг в соответствии с Международной классификацией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товаров и услуг (МКТУ) для предполагаемого к регистрации комбинированного обозначения, включающего словесный элемент и изобразительный элемент (товарный знак);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предварительный поиск по зарегистрированным товарным знакам 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Заявленным на регистрацию товарным знакам (знакам обслуживания) для определения тождества и/или сходства предполагаемого к регистрации комбинированного обозначения, включающего словесный элемент и изобразительный элемент;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лабораторные исследования (испытания) продукции;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технические условия, паспорт изделия, руководство по эксплуатации;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паспорт безопасности продукции, устанавливающий требования безопасности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касательного заявленной в документе продукции.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21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21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21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1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21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21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21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21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21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1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21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273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945" y="1090571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Исследовать объект вложений;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насколько привлекателен проект для инвестиций;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Рассчитать и проанализировать финансовые показатели;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Минимизировать риски потери средств;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Достичь максимальной финансовой отдачи через определенный период времени.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27807" y="1950633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95945" y="407162"/>
            <a:ext cx="6960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инвестиционных проектов развития МСП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97147" y="249510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69388" y="284995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902" y="4439833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329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09653" y="2244093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5879" y="2840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Проектно-конструкторские разработки по модернизации производственных предприятий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78993" y="278856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51234" y="314341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173" y="5015670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063" y="1115048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Расширить производство, повысить эффективность деятельности, улучшить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технологический процесс за счет внедрения новых технологий и методов работы, изменить структуру предприятия, при этом сохранив прежнюю технологию производства продукции.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71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864217" y="2022351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8170" y="2840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инжиниринговых цифровых технологий (программный продукт)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33557" y="256682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05798" y="292167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358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570" y="1440601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программный продукт (программное обеспечение), создать или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модернизировать сайт или интернет-магазин для решения определенной проблемы (задачи) массового спроса.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4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254000" y="2279952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3340" y="2824428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95581" y="3179274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918" y="554437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1664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945" y="1228291"/>
            <a:ext cx="7786256" cy="5688354"/>
          </a:xfrm>
        </p:spPr>
        <p:txBody>
          <a:bodyPr>
            <a:normAutofit/>
          </a:bodyPr>
          <a:lstStyle/>
          <a:p>
            <a:endParaRPr lang="ru-RU" sz="22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Получить широкий спектр услуг, связанных с созданием производственной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продукции, промышленных изделий, технологического оборудования, отдельных узлов и деталей, оснастки производственного оборудования, в том числе с формированием конструкторской и технологической документации.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8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945" y="228707"/>
            <a:ext cx="69604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Инженерно-консультационные, научно-исследовательские услуги по разработке технологических процессов/технологий/оборудования производства/промышленных изделий</a:t>
            </a:r>
          </a:p>
        </p:txBody>
      </p:sp>
    </p:spTree>
    <p:extLst>
      <p:ext uri="{BB962C8B-B14F-4D97-AF65-F5344CB8AC3E}">
        <p14:creationId xmlns:p14="http://schemas.microsoft.com/office/powerpoint/2010/main" val="1688513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255591" y="2253057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4931" y="2797533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97172" y="3152379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420" y="4539530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5115" y="31878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Проектно-конструкторские, расчетно-аналитические услуги для товаропроизводителей региона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115" y="824477"/>
            <a:ext cx="8012202" cy="5827808"/>
          </a:xfrm>
        </p:spPr>
        <p:txBody>
          <a:bodyPr>
            <a:normAutofit/>
          </a:bodyPr>
          <a:lstStyle/>
          <a:p>
            <a:endParaRPr lang="ru-RU" sz="22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Проведение комплекса мероприятий, обеспечивающих поиск технических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решений, удовлетворяющих заданным требованиям, их оптимизацию и реализацию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 виде комплекта конструкторских/расчетно-аналитических/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научно-исследовательских документов и/или опытного образца, подвергаемого циклу испытаний на соответствие требованиям технического задания.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25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379507" y="2004422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8368" y="222861"/>
            <a:ext cx="696047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endParaRPr lang="ru-RU" sz="32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Вебинар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на тему: «Проектный менеджмент»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648847" y="2548898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721088" y="2903744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688" y="5351038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8368" y="979991"/>
            <a:ext cx="7786256" cy="5688354"/>
          </a:xfrm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роли проектного менеджмента в управлении организацией,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 жизненном цикле проекта, об инициации проекта, как она должна происходить;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управлении предметной областью проекта, сроками, стоимостью,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персоналом, коммуникациями, качеством, рисками и изменениями проекта;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контроле при реализации проекта;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анализе результативности и эффективности реализации проекта;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Принять участие в дискуссии и получить ответы на интересующие вопросы.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795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890816" y="2114507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48934" y="360995"/>
            <a:ext cx="6411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Вебинар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на тему: «Управление производственными рисками»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60156" y="2658983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32397" y="3013829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505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934" y="1176350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видах производственных рисков;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основных стадиях опасной производственной ситуации;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классификации опасностей на производстве;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инструментах и методах управления производственными рисками;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Принять участие в дискуссии и получить ответы на интересующие вопросы.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88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602418" y="1350462"/>
            <a:ext cx="3806964" cy="3348677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57425" y="4321382"/>
            <a:ext cx="1622284" cy="281413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3945" y="319446"/>
            <a:ext cx="5881176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</a:rPr>
              <a:t>Консультационные услуги</a:t>
            </a:r>
            <a:endParaRPr lang="ru-RU" sz="3600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44829" y="1267331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59237" y="2458727"/>
            <a:ext cx="3264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 социальной сфере 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962" y="559308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/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729" y="960182"/>
            <a:ext cx="7267935" cy="5915747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Направления консультаций: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 вопросам начала ведения собственного дела в  социальной сфере;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вопросам вступления в реестр социальных предприятий;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 вопросам, связанным с созданием маркетинговой стратегии </a:t>
            </a:r>
            <a:endParaRPr lang="en-US" sz="2000" dirty="0">
              <a:solidFill>
                <a:srgbClr val="5B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реализации проектов субъектов социального предпринимательства;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 вопросам патентно-лицензионного сопровождения деятельности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социальных предприятий;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 по </a:t>
            </a: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вопросам государственного регулирования предпринимательской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деятельности и льготных условий </a:t>
            </a: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субъектов социального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редпринимательства и др.</a:t>
            </a:r>
          </a:p>
          <a:p>
            <a:r>
              <a:rPr lang="ru-RU" sz="2300" b="1" dirty="0">
                <a:solidFill>
                  <a:srgbClr val="ED5338"/>
                </a:solidFill>
                <a:latin typeface="Circe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2000" b="1" dirty="0">
                <a:solidFill>
                  <a:srgbClr val="ED5338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Менеджер Дмитриева Ирина Геннадьевна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68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349619" y="1468582"/>
            <a:ext cx="4342193" cy="31541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55444" y="4285793"/>
            <a:ext cx="1605791" cy="278552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59524" y="221727"/>
            <a:ext cx="588117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Проведение </a:t>
            </a:r>
            <a:r>
              <a:rPr lang="ru-RU" sz="20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акселерационных программ и иных </a:t>
            </a:r>
            <a:r>
              <a:rPr lang="ru-RU" sz="20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обучающих и просветительских мероприятий </a:t>
            </a:r>
            <a:endParaRPr lang="ru-RU" sz="20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37284" y="1270290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239" y="2424042"/>
            <a:ext cx="3264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270290"/>
            <a:ext cx="7659707" cy="5524957"/>
          </a:xfrm>
        </p:spPr>
        <p:txBody>
          <a:bodyPr>
            <a:normAutofit fontScale="70000" lnSpcReduction="20000"/>
          </a:bodyPr>
          <a:lstStyle/>
          <a:p>
            <a:r>
              <a:rPr lang="ru-RU" sz="2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Повысить компетенции и знания в  области социального 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предпринимательства;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Построение устойчивой финансовой модели социального проекта;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продаж и финансовых результатов;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Установление связей с партнерами и инвесторами.</a:t>
            </a:r>
            <a:endParaRPr lang="ru-RU" sz="2200" dirty="0">
              <a:solidFill>
                <a:srgbClr val="562212"/>
              </a:solidFill>
              <a:effectLst/>
              <a:latin typeface="Circe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2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2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Козловцева Ирина Викторовна</a:t>
            </a:r>
          </a:p>
          <a:p>
            <a:r>
              <a:rPr lang="ru-RU" sz="2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	области</a:t>
            </a:r>
          </a:p>
          <a:p>
            <a:r>
              <a:rPr lang="ru-RU" sz="2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2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2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2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7173" y="5593085"/>
            <a:ext cx="6218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5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57724" y="1990165"/>
            <a:ext cx="3483762" cy="2553813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82933" y="4218203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33192" y="256967"/>
            <a:ext cx="58811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Проведение тренингов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 программе Корпорации МСП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для физических лиц, планирующих начать предпринимательскую деятельность, и начинающих предпринимателей, вновь зарегистрированных и действующих менее одного года.</a:t>
            </a:r>
            <a:endParaRPr lang="ru-RU" sz="1600" b="1" dirty="0">
              <a:solidFill>
                <a:srgbClr val="5B2B1C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328891" y="-81503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13897" y="2494658"/>
            <a:ext cx="27275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712809" y="3002831"/>
            <a:ext cx="2720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056" y="577724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248234" y="5903755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4999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192" y="1154696"/>
            <a:ext cx="7807811" cy="5640552"/>
          </a:xfrm>
        </p:spPr>
        <p:txBody>
          <a:bodyPr>
            <a:normAutofit fontScale="625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2300" b="1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b="1" dirty="0">
              <a:solidFill>
                <a:srgbClr val="ED53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2200" dirty="0">
                <a:effectLst/>
                <a:latin typeface="Circe"/>
                <a:ea typeface="Calibri" panose="020F0502020204030204" pitchFamily="34" charset="0"/>
              </a:rPr>
              <a:t>нормативно-правовых, экономических и организационных знаний и умений по вопросам становления, организации и ведения предпринимательской деятельности в условиях российской экономики.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latin typeface="Circe"/>
                <a:ea typeface="Times New Roman" panose="02020603050405020304" pitchFamily="18" charset="0"/>
              </a:rPr>
              <a:t>проведение тренингов в соответствии с утвержденной методикой АО «Корпорация МСП»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10.08.2021 г. Волгоград «Бизнес-эксперт: портал «Бизнес навигатора МСП»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10.08.2021 г. Волгоград «Повышение производительности труда субъектами МСП/Бережливое производство»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13.08.2021  г. Михайловка «Генерация Бизнес Идеи»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13.08.2021 г. Михайловка «Юридический аспекты предпринимательства и система налогообложения»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17.08.2021 г. Волгоград «Имущественная поддержка»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17.08.2021 г. Волгоград «Финансовая поддержка»</a:t>
            </a: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https://mspvolga.ru/kalendar-meropriyatiy/</a:t>
            </a:r>
            <a:endParaRPr lang="ru-RU" sz="20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23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23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23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23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23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21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389085" y="950856"/>
            <a:ext cx="4122618" cy="3759689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73141" y="4263496"/>
            <a:ext cx="1643514" cy="2850957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000763" y="-1169076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72095" y="1827329"/>
            <a:ext cx="2659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350" y="552723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530665" y="5860650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1487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15188" y="2402370"/>
            <a:ext cx="3103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1956" y="239198"/>
            <a:ext cx="5881176" cy="19366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Продвижение и поддержка социальных проектов 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(обеспечение участия в </a:t>
            </a:r>
            <a:r>
              <a:rPr lang="ru-RU" sz="1600" b="1" dirty="0" err="1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выставочно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-ярмарочных мероприятиях; брендирование, разработка логотипов; разработка информационных материалов и сайтов; разработка франшиз социальным предприятиям; размещение СМСП на электронных торговых площадках и др.)</a:t>
            </a:r>
            <a:endParaRPr lang="ru-RU" sz="3600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341" y="2288994"/>
            <a:ext cx="7570464" cy="483904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Масштабирование социального проекта;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Повышение узнаваемости бренда социального проекта;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Привлечение инвесторов и партнеров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Дмитриева Ирина Геннадьевна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76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834857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</a:t>
            </a:r>
            <a:r>
              <a:rPr lang="ru-RU" sz="1600" b="1" dirty="0">
                <a:solidFill>
                  <a:srgbClr val="ED5338"/>
                </a:solidFill>
                <a:latin typeface="Circe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Повышение компетенции и уровня знаний сотрудников </a:t>
            </a:r>
          </a:p>
          <a:p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социального предприятия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</a:t>
            </a:r>
            <a:endParaRPr lang="en-US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Дмитриева Ирина Геннадьевна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095832" y="1376218"/>
            <a:ext cx="4507926" cy="3260437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89350" y="4329658"/>
            <a:ext cx="1630125" cy="2827732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19355" y="1017222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539" y="52791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1639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239" y="2356264"/>
            <a:ext cx="3264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 социальной сфере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123" y="345951"/>
            <a:ext cx="5881176" cy="1390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Calibri" panose="020F0502020204030204" pitchFamily="34" charset="0"/>
              </a:rPr>
              <a:t>Проведение обучающих мероприятий</a:t>
            </a:r>
            <a:r>
              <a:rPr lang="ru-RU" sz="1600" dirty="0">
                <a:effectLst/>
                <a:latin typeface="Circe"/>
                <a:ea typeface="Calibri" panose="020F0502020204030204" pitchFamily="34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</a:rPr>
              <a:t>по повышению квалификации сотрудников субъектов малого и среднего предпринимательства, осуществляющих деятельность в сфере социального предпринимательства</a:t>
            </a:r>
            <a:endParaRPr lang="ru-RU" sz="32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519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2" y="1751262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Анализ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Подготовка</a:t>
            </a:r>
          </a:p>
          <a:p>
            <a:endParaRPr lang="ru-RU" sz="14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Козловцева Ирина Викторовна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85743" y="98992"/>
            <a:ext cx="4247217" cy="4339549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44860" y="1015732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152" y="511591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92924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921" y="207638"/>
            <a:ext cx="5881176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Услуги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</a:rPr>
              <a:t> по вопросам, связанным с подготовкой заявок (иной документации) для получения государственной поддержки субъектами малого и среднего предпринимательства, осуществляющими деятельность в сфере социального предпринимательства</a:t>
            </a:r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870" y="1640511"/>
            <a:ext cx="3056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</p:spTree>
    <p:extLst>
      <p:ext uri="{BB962C8B-B14F-4D97-AF65-F5344CB8AC3E}">
        <p14:creationId xmlns:p14="http://schemas.microsoft.com/office/powerpoint/2010/main" val="32517317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2" y="1751262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Анализ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Подготовка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Размещение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Козловцева Ирина Викторовна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30484" y="218116"/>
            <a:ext cx="4536758" cy="463538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75415" y="273899"/>
            <a:ext cx="58811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Услуги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, связанные с организацией работы со средствами массовой информации по вопросам популяризации, поддержки и развития социального предпринимательства, производства и использования социальной рекламы.</a:t>
            </a:r>
            <a:endParaRPr lang="ru-RU" sz="1600" b="1" dirty="0">
              <a:solidFill>
                <a:srgbClr val="5B2B1C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253339" y="1129552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597" y="52791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9871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830" y="1734363"/>
            <a:ext cx="3264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</p:spTree>
    <p:extLst>
      <p:ext uri="{BB962C8B-B14F-4D97-AF65-F5344CB8AC3E}">
        <p14:creationId xmlns:p14="http://schemas.microsoft.com/office/powerpoint/2010/main" val="3208638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87228" y="1753105"/>
            <a:ext cx="4122154" cy="3329820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980" y="1142809"/>
            <a:ext cx="7786256" cy="5211926"/>
          </a:xfrm>
        </p:spPr>
        <p:txBody>
          <a:bodyPr>
            <a:normAutofit fontScale="92500" lnSpcReduction="2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Получение информации о возможностях Центра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Помощь в проектировании изделия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Определение шагов для начала производства изделия</a:t>
            </a:r>
          </a:p>
          <a:p>
            <a:endParaRPr lang="ru-RU" sz="15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предоставления услуги: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информации об организации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Проверка возможности оказания услуги (проведение </a:t>
            </a:r>
            <a:r>
              <a:rPr lang="ru-RU" sz="1600" i="0" dirty="0" err="1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скоринга</a:t>
            </a: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)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Начальник Центра </a:t>
            </a:r>
            <a:r>
              <a:rPr lang="ru-RU" sz="17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endParaRPr lang="ru-RU" sz="1700" b="1" dirty="0">
              <a:solidFill>
                <a:srgbClr val="ED5338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Христолюбов Алексей Владимирович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</a:t>
            </a:r>
            <a:r>
              <a:rPr lang="ru-RU" sz="1700" b="1" dirty="0" err="1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Волгоград, ул. Советская д.29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+7 917 641 60 09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proto34@yandex.ru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6980" y="310395"/>
            <a:ext cx="5583514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Консультация по производству и проектированию изделий</a:t>
            </a:r>
            <a:endParaRPr lang="ru-RU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697327" y="978117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714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5149650" y="4853501"/>
            <a:ext cx="1799992" cy="1799992"/>
            <a:chOff x="3476699" y="2047175"/>
            <a:chExt cx="1799992" cy="1799992"/>
          </a:xfrm>
          <a:scene3d>
            <a:camera prst="orthographicFront"/>
            <a:lightRig rig="flat" dir="t"/>
          </a:scene3d>
        </p:grpSpPr>
        <p:sp>
          <p:nvSpPr>
            <p:cNvPr id="18" name="Овал 17"/>
            <p:cNvSpPr/>
            <p:nvPr/>
          </p:nvSpPr>
          <p:spPr>
            <a:xfrm>
              <a:off x="3476699" y="2047175"/>
              <a:ext cx="1799992" cy="1799992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Овал 4"/>
            <p:cNvSpPr/>
            <p:nvPr/>
          </p:nvSpPr>
          <p:spPr>
            <a:xfrm>
              <a:off x="3606372" y="2310778"/>
              <a:ext cx="1494458" cy="12727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u="sng" dirty="0">
                  <a:latin typeface="Circe"/>
                </a:rPr>
                <a:t>Услуга для субъектов МСП оказывается бесплатно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067399" y="2736702"/>
            <a:ext cx="354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0030466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530106" y="1607127"/>
            <a:ext cx="4165549" cy="3609502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858" y="1048882"/>
            <a:ext cx="6500581" cy="5611894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Проектирование изделия и разработка конструкторской документации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Разработка 3</a:t>
            </a:r>
            <a:r>
              <a:rPr lang="en-US" sz="2000" dirty="0">
                <a:solidFill>
                  <a:srgbClr val="562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модели изделия / 3</a:t>
            </a:r>
            <a:r>
              <a:rPr lang="en-US" sz="2000" dirty="0">
                <a:solidFill>
                  <a:srgbClr val="562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сканирование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Разработка технологического процессов производства изделия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Изготовление изделия ( 3</a:t>
            </a:r>
            <a:r>
              <a:rPr lang="en-US" sz="2000" dirty="0">
                <a:solidFill>
                  <a:srgbClr val="562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Печать пластиками / различные виды металлообработки / лазерная резка / сварка / покраска)</a:t>
            </a:r>
            <a:endParaRPr lang="ru-RU" sz="2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предоставления услуги: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информации об организации / проверка нахождения в реестре МСП Волгоградской области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Заключение договора / Выставление счета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Изготовление изделия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  <a:r>
              <a:rPr lang="ru-RU" sz="23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Начальник Центра </a:t>
            </a:r>
            <a:r>
              <a:rPr lang="ru-RU" sz="23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endParaRPr lang="ru-RU" sz="2300" b="1" dirty="0">
              <a:solidFill>
                <a:srgbClr val="ED5338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Христолюбов Алексей Владимирович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</a:t>
            </a:r>
            <a:r>
              <a:rPr lang="ru-RU" sz="2300" b="1" dirty="0" err="1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Волгоград, ул. Советская д.29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+7 917 641 60 09</a:t>
            </a:r>
            <a:endParaRPr lang="en-US" sz="23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23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proto34@yandex.ru</a:t>
            </a:r>
            <a:endParaRPr lang="ru-RU" sz="23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9404" y="360129"/>
            <a:ext cx="5906243" cy="51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Изготовление и проектирование единичных прототипов изделий и мелкосерийное производство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89113" y="1422238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597" y="4694163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5522259" y="4500734"/>
            <a:ext cx="2058176" cy="1926959"/>
            <a:chOff x="3476699" y="2047175"/>
            <a:chExt cx="1799992" cy="1799992"/>
          </a:xfrm>
          <a:scene3d>
            <a:camera prst="orthographicFront"/>
            <a:lightRig rig="flat" dir="t"/>
          </a:scene3d>
        </p:grpSpPr>
        <p:sp>
          <p:nvSpPr>
            <p:cNvPr id="18" name="Овал 17"/>
            <p:cNvSpPr/>
            <p:nvPr/>
          </p:nvSpPr>
          <p:spPr>
            <a:xfrm>
              <a:off x="3476699" y="2047175"/>
              <a:ext cx="1799992" cy="1799992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Овал 4"/>
            <p:cNvSpPr/>
            <p:nvPr/>
          </p:nvSpPr>
          <p:spPr>
            <a:xfrm>
              <a:off x="3606372" y="2310778"/>
              <a:ext cx="1494458" cy="12727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u="sng" dirty="0">
                  <a:latin typeface="Circe"/>
                </a:rPr>
                <a:t>Услуга для субъектов МСП оказывается на платной основе  по льготной стоимости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379349" y="2809024"/>
            <a:ext cx="354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7435161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477485">
            <a:off x="-2152382" y="57616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920709" y="2084142"/>
            <a:ext cx="9091392" cy="258237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1EE43C2F-03D8-4F4C-98DD-AA40F6F7E914}"/>
              </a:ext>
            </a:extLst>
          </p:cNvPr>
          <p:cNvSpPr/>
          <p:nvPr/>
        </p:nvSpPr>
        <p:spPr>
          <a:xfrm>
            <a:off x="2986958" y="3977583"/>
            <a:ext cx="6968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ED5338"/>
                </a:solidFill>
                <a:latin typeface="Circe MD Extra Bold" panose="020B0802020203020203" pitchFamily="34" charset="0"/>
              </a:rPr>
              <a:t>МОЙ БИЗНЕС-МОЕ БУДУЩЕЕ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C22A4D-FA8F-4185-A049-0A7756369B24}"/>
              </a:ext>
            </a:extLst>
          </p:cNvPr>
          <p:cNvSpPr txBox="1"/>
          <p:nvPr/>
        </p:nvSpPr>
        <p:spPr>
          <a:xfrm>
            <a:off x="485823" y="6073813"/>
            <a:ext cx="5014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en-US" sz="3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</a:rPr>
              <a:t>8 (800)302-3-203</a:t>
            </a:r>
            <a:endParaRPr lang="ru-RU" sz="3600" b="1" dirty="0">
              <a:solidFill>
                <a:srgbClr val="5B2B1C"/>
              </a:solidFill>
              <a:latin typeface="Circe"/>
            </a:endParaRPr>
          </a:p>
        </p:txBody>
      </p:sp>
      <p:pic>
        <p:nvPicPr>
          <p:cNvPr id="10" name="Рисунок 9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9F7D5417-E066-446F-BF2F-F535390BC4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102" y="5067142"/>
            <a:ext cx="2498251" cy="249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2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111" y="1790585"/>
            <a:ext cx="6779491" cy="4970271"/>
          </a:xfrm>
        </p:spPr>
        <p:txBody>
          <a:bodyPr>
            <a:normAutofit fontScale="92500" lnSpcReduction="1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1700" b="1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b="1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нормативно-правовых, экономических и организационных знаний и умений по вопросам становления, организации и ведения предпринимательской деятельности в условиях российской экономики.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тренингов в соответствии с утвержденной методикой АО «Корпорация МСП»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06.09.2021-10.09.2021г. Волгоград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20.09.2021-24.09.2021 г. Волгоград </a:t>
            </a:r>
            <a:endParaRPr lang="ru-RU" sz="1500" dirty="0">
              <a:effectLst/>
              <a:latin typeface="Circ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15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15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7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479686" y="1790585"/>
            <a:ext cx="3794244" cy="278141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50874" y="4336304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937196" y="-52385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06689" y="2329072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93885" y="2855635"/>
            <a:ext cx="33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8622" y="538909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248234" y="5810642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40429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9404" y="249755"/>
            <a:ext cx="5881176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роведение обучающих </a:t>
            </a: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программ </a:t>
            </a:r>
            <a:r>
              <a:rPr lang="ru-RU" sz="16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Корпорации МСП по темам: «Азбука предпринимателя» и «Школа </a:t>
            </a:r>
            <a:r>
              <a:rPr lang="ru-RU" sz="1600" b="1" dirty="0">
                <a:solidFill>
                  <a:srgbClr val="562212"/>
                </a:solidFill>
                <a:latin typeface="Circe"/>
              </a:rPr>
              <a:t>предпринимателя» для вновь зарегистрированных и действующих менее одного года субъектов МСП, зарегистрированных на территории   Волгоградской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240800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805" y="1074013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Эффективность ведения бизнеса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Система менеджмента качества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Личная эффективность руководителя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Регистрация на сайте на мероприятие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</a:t>
            </a:r>
            <a:r>
              <a:rPr lang="en-US" sz="16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16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Котовчихина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Оксана Николаевна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70254" y="1684075"/>
            <a:ext cx="3239443" cy="2825037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979805" y="4233780"/>
            <a:ext cx="1691902" cy="29348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99421" y="257920"/>
            <a:ext cx="6397906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Серия вебинаров</a:t>
            </a:r>
            <a:endParaRPr lang="ru-RU" sz="2800" b="1" dirty="0">
              <a:solidFill>
                <a:srgbClr val="562212"/>
              </a:solidFill>
              <a:latin typeface="Circe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ru-RU" sz="28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Бизнес-школа предпринимателя</a:t>
            </a:r>
            <a:endParaRPr lang="ru-RU" sz="3600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09607" y="1526659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42435" y="2590845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6046" y="490076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7628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2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805" y="1236978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Основы маркетинга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Правовые основы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Бухгалтерский и управленческий учет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Регистрация на сайте на мероприятие</a:t>
            </a:r>
          </a:p>
          <a:p>
            <a:r>
              <a:rPr lang="en-US" sz="14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14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Котовчихина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Оксана Николаевна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71350" y="1954421"/>
            <a:ext cx="3586658" cy="3135041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48743" y="257920"/>
            <a:ext cx="5881176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Серия вебинаров </a:t>
            </a:r>
          </a:p>
          <a:p>
            <a:pPr>
              <a:lnSpc>
                <a:spcPct val="85000"/>
              </a:lnSpc>
            </a:pPr>
            <a:r>
              <a:rPr lang="ru-RU" sz="32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Как начать своё дело.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212794" y="1787216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634485" y="2888033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 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855" y="493845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94217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3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845" y="1220865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Подбор классов по МКТ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Проведение поиска по товарным знакам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Подготовка и подача документов заявки на регистрацию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697325" y="2124364"/>
            <a:ext cx="3371474" cy="263859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414982"/>
            <a:ext cx="1657834" cy="287579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8368" y="391773"/>
            <a:ext cx="52979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услуг по регистрации товарного знака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21266" y="1568622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2134" y="2952345"/>
            <a:ext cx="33885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endParaRPr lang="ru-RU" sz="1600" b="1" u="sng" dirty="0">
              <a:solidFill>
                <a:srgbClr val="5B2B1C"/>
              </a:solidFill>
              <a:latin typeface="Circe"/>
            </a:endParaRP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997" y="493396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2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845" y="1328441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модели оптимизации оборотных средств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Разработка бизнес плана для привлечения</a:t>
            </a:r>
          </a:p>
          <a:p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     </a:t>
            </a: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финансирования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5917600" y="1522125"/>
            <a:ext cx="4404922" cy="317927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951372" y="4359564"/>
            <a:ext cx="1689781" cy="293121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63554" y="312136"/>
            <a:ext cx="56262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услуг по разработки бизнес плана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794525" y="1485719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386071" y="2629825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74" y="5097988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58359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7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4329" y="1439782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Популяризация продукции и услуг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99346" y="1524000"/>
            <a:ext cx="3796652" cy="3207156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42252" y="4370123"/>
            <a:ext cx="1680243" cy="291466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0439" y="234807"/>
            <a:ext cx="5717985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логотипа и элементов фирменного стиля, дизайн макета наружной рекламы и полиграфии (листовка А4,А5), контекстной рекламы, сайта-визитки)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697327" y="1331477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59582" y="2576606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 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252" y="41032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7628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890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ED5338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A49B454-59CD-4D59-82AD-3AF181D30A98}"/>
</file>

<file path=customXml/itemProps2.xml><?xml version="1.0" encoding="utf-8"?>
<ds:datastoreItem xmlns:ds="http://schemas.openxmlformats.org/officeDocument/2006/customXml" ds:itemID="{39583464-3013-4BF3-ACE4-2FAF5628EF81}"/>
</file>

<file path=customXml/itemProps3.xml><?xml version="1.0" encoding="utf-8"?>
<ds:datastoreItem xmlns:ds="http://schemas.openxmlformats.org/officeDocument/2006/customXml" ds:itemID="{563FC535-42A7-45E0-AEF3-4EC4988E48E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22894</TotalTime>
  <Words>3153</Words>
  <Application>Microsoft Office PowerPoint</Application>
  <PresentationFormat>Произвольный</PresentationFormat>
  <Paragraphs>748</Paragraphs>
  <Slides>36</Slides>
  <Notes>36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9" baseType="lpstr">
      <vt:lpstr>Arial</vt:lpstr>
      <vt:lpstr>Calibri</vt:lpstr>
      <vt:lpstr>Calibri Light</vt:lpstr>
      <vt:lpstr>Century Gothic</vt:lpstr>
      <vt:lpstr>Circe</vt:lpstr>
      <vt:lpstr>Circe Bold</vt:lpstr>
      <vt:lpstr>Circe Extra Bold</vt:lpstr>
      <vt:lpstr>Circe ExtraBold</vt:lpstr>
      <vt:lpstr>Circe MD Extra Bold</vt:lpstr>
      <vt:lpstr>Roboto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Сафонова Светлана Владимировна</cp:lastModifiedBy>
  <cp:revision>830</cp:revision>
  <cp:lastPrinted>2021-07-14T06:50:42Z</cp:lastPrinted>
  <dcterms:created xsi:type="dcterms:W3CDTF">2019-04-26T08:56:54Z</dcterms:created>
  <dcterms:modified xsi:type="dcterms:W3CDTF">2021-08-11T08:16:27Z</dcterms:modified>
</cp:coreProperties>
</file>