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7632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1" d="100"/>
          <a:sy n="61" d="100"/>
        </p:scale>
        <p:origin x="-1360" y="-5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E73861-1392-424C-891E-1BD8808D5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61486"/>
            <a:ext cx="5669756" cy="3747206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C783AE2-7DB4-4416-A68D-5AE605621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53199"/>
            <a:ext cx="5669756" cy="2598626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59C6C7-F86E-4184-A690-4B11F43C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CFF1CDE-62EB-4647-904B-97BE6E49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F56DB0-F325-44F6-A673-80D7323A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25E795-5477-469A-89AE-5583622C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EC8EE3E-D45F-4EB1-9560-0C4980D7F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21A0E5-89D7-4C52-B250-070B2E84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771050-652D-4B4A-9844-56882A35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E88B79-6058-40FE-83BA-E49644C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17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6B2B48C-4C79-4A31-BD80-F117A29B1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73043"/>
            <a:ext cx="1630055" cy="91213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B798B32-D53E-41F7-85C5-A23F436D6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73043"/>
            <a:ext cx="4795669" cy="91213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55F0A72-AB4F-4DAE-9EC4-06D9E749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C49F2B-D14B-4323-A6E7-B0C68DC5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28ADFA5-DCBC-4D3E-A680-C0360613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3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C52ECF-1406-40BD-8EE6-F18D1B3F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8B52EA-A6C1-452A-B316-87E7AC63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D52AFF-7959-4225-9496-4D27792B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B15566-CC80-4031-A7F1-D99EEAB9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2F9849-6F61-4130-AAAF-64FB40A2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7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25CED2-FD9C-4415-BBAE-B148F129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83340"/>
            <a:ext cx="6520220" cy="4477212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0D2F5DB-77A8-433C-9D67-BEECDFF10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202908"/>
            <a:ext cx="6520220" cy="235446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E030409-D247-473A-AD7F-E404D851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D76F2E8-1B2D-4295-9E64-33669BC9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E571E6-01BB-48D9-825A-F16F2541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C7ECF5-B864-4D78-B373-F5EF7B83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EE3644A-C7E6-41A2-99B0-FDCF97506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645C56-ED4F-4AB0-8ECF-70376D1E6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65217"/>
            <a:ext cx="3212862" cy="6829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C5B83C6-EED3-45FB-923A-AE44FEF4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E0BA5BA-2FAF-493C-9576-6E02A269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563852C-1978-4EE5-8671-35400BF6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50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80598F-63DC-469C-AC01-FFB6A042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73044"/>
            <a:ext cx="6520220" cy="208039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CF5AF6F-A9ED-40FB-A1EC-4E27C15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38492"/>
            <a:ext cx="319809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9F1BC82-AC6B-4F78-8770-B1623AA7B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31576"/>
            <a:ext cx="319809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701E8E9-10FC-45F4-A4D1-6D63167FD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38492"/>
            <a:ext cx="3213847" cy="1293084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3C28E37-A398-4A42-B2A7-FA6D8F69E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31576"/>
            <a:ext cx="3213847" cy="57827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659E662-3226-4EFC-904D-9B6E10212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A503AAA-FAEE-41EE-926B-6D06DB35E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D324291-8AC0-483E-A27D-E2409590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6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6B95C9-8E6E-46B4-AB20-B38FBECB0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D560532-DB58-480B-A613-344D2DCB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98D4073-2452-409C-8AF7-A069F1DB2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1C8845F-C81A-470D-8D1D-A2AC31CE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8C6C02F-BDD1-41D2-A8BE-515FFF79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6EEA1FA-4297-4394-8A66-37D26E61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C0B6DDB-A3D6-497A-829F-245B2142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2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C63144-33B7-4554-9B93-0C585A6B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3E9B5C-F0DF-40EA-99AF-B344F6DC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429D55F-EE62-4E15-B809-9A714B19B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5C519B-795D-4C26-994F-30886FF68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255C3C5-158F-4899-9F88-B3C411BE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5CC447A-3EC7-4A47-BBA6-BECB4202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1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B12DD9-D7DF-4603-A7C9-62BFFBA5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7550"/>
            <a:ext cx="2438192" cy="2511425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5F752E3-AC15-459C-B540-E54B4BF8A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49709"/>
            <a:ext cx="3827085" cy="7648884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50790B9-069B-4A26-B270-845F2FF2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28975"/>
            <a:ext cx="2438192" cy="5982076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D14124A-E56F-4BB1-B3F0-B027A8558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AB6F789-0223-4DF0-B268-4FAFCB1B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5713967-877D-4F67-8C44-528BEBDBC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3FB0DC-B917-455B-86A0-4BE81905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73044"/>
            <a:ext cx="6520220" cy="2080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2A9A81-6690-4FC6-9706-5A057E6E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65217"/>
            <a:ext cx="6520220" cy="68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710539-3666-423E-86EA-50456392B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83BC-3E57-4B17-9C1E-B69EB42F7DC8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A8097BD-C7A9-42A5-A141-29CD4B183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75939"/>
            <a:ext cx="2551390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AF830B-385B-4CD9-B1F3-EAF8CED1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75939"/>
            <a:ext cx="1700927" cy="573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03C2-0D9D-4BCF-9EAA-9ED644D25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9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>
            <a:extLst>
              <a:ext uri="{FF2B5EF4-FFF2-40B4-BE49-F238E27FC236}">
                <a16:creationId xmlns:a16="http://schemas.microsoft.com/office/drawing/2014/main" xmlns="" id="{7FC81F5D-6473-49C5-B2CA-4E1FFF762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6" r="1157" b="31566"/>
          <a:stretch>
            <a:fillRect/>
          </a:stretch>
        </p:blipFill>
        <p:spPr bwMode="auto">
          <a:xfrm>
            <a:off x="0" y="0"/>
            <a:ext cx="7559675" cy="10768084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416" r="1157" b="31566"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9">
            <a:extLst>
              <a:ext uri="{FF2B5EF4-FFF2-40B4-BE49-F238E27FC236}">
                <a16:creationId xmlns:a16="http://schemas.microsoft.com/office/drawing/2014/main" xmlns="" id="{7281CE23-FB02-4049-8371-89B7AD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094" y="27296"/>
            <a:ext cx="996286" cy="958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0800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xmlns="" id="{FF034D10-AC2F-449C-8BA3-07A713CDF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7" y="30495"/>
            <a:ext cx="759940" cy="88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05DEF00-C305-43E5-AA5D-47D5A99129B7}"/>
              </a:ext>
            </a:extLst>
          </p:cNvPr>
          <p:cNvSpPr/>
          <p:nvPr/>
        </p:nvSpPr>
        <p:spPr>
          <a:xfrm>
            <a:off x="808207" y="9304"/>
            <a:ext cx="5727887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Управление надзорной деятельности и профилактической работы </a:t>
            </a:r>
          </a:p>
          <a:p>
            <a:pPr algn="ctr"/>
            <a:r>
              <a:rPr lang="ru-RU" sz="14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Главного управления МЧС России по Волгоградской области информирует … </a:t>
            </a:r>
          </a:p>
          <a:p>
            <a:pPr algn="ctr"/>
            <a:r>
              <a:rPr lang="ru-RU" sz="1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«Безопасность при проведении пожароопасных работ»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3230924-9BCF-45C2-AF0C-D35916D1C376}"/>
              </a:ext>
            </a:extLst>
          </p:cNvPr>
          <p:cNvSpPr/>
          <p:nvPr/>
        </p:nvSpPr>
        <p:spPr>
          <a:xfrm>
            <a:off x="423080" y="1237593"/>
            <a:ext cx="6755641" cy="830997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обеспечения пожарной безопасности ПРИ ПРОВЕДЕНИИ ПОЖАРООПАСНЫХ РАБОТ, В ТОМ ЧИСЛЕ МОНТАЖЕ НАТЯЖНЫХ ПОТОЛКОВ, НЕОБХОДИМО НЕУКОСНИТЕЛЬНО СОБЛЮДАТЬ ТРЕБОВАНИЯ ПОЖАРНОЙ БЕЗОПАСНОСТИ.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300ABC2-A161-44CE-BE9A-1E99FFAD0CC0}"/>
              </a:ext>
            </a:extLst>
          </p:cNvPr>
          <p:cNvSpPr/>
          <p:nvPr/>
        </p:nvSpPr>
        <p:spPr>
          <a:xfrm>
            <a:off x="423079" y="2302372"/>
            <a:ext cx="6755641" cy="1384995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проведении огневых работ НЕОБХОДИМО</a:t>
            </a:r>
            <a:r>
              <a:rPr lang="ru-RU" sz="1200" b="1" spc="-30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перед проведением огневых работ провентилировать помещения, в которых возможно скопление паров легковоспламеняющихся и горючих жидкостей, а также горючих газов;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обеспечить место производства работ не менее чем 2 исправными огнетушителями и покрывалом для изоляции очага возгорания;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плотно закрыть все двери, соединяющие помещения, в которых проводятся огневые работы, с другими помещениями, в том числе двери тамбур-шлюзов, открыть окна.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7A04946-8102-4A68-9FF7-7248C7E5F0AD}"/>
              </a:ext>
            </a:extLst>
          </p:cNvPr>
          <p:cNvSpPr/>
          <p:nvPr/>
        </p:nvSpPr>
        <p:spPr>
          <a:xfrm>
            <a:off x="423080" y="3898291"/>
            <a:ext cx="6755639" cy="2677656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algn="ctr" hangingPunct="0"/>
            <a:r>
              <a:rPr lang="ru-RU" sz="1200" b="1" u="sng" spc="-30" dirty="0">
                <a:latin typeface="Times New Roman" panose="02020603050405020304" pitchFamily="18" charset="0"/>
              </a:rPr>
              <a:t>При </a:t>
            </a:r>
            <a:r>
              <a:rPr lang="ru-RU" sz="1200" b="1" u="sng" dirty="0">
                <a:latin typeface="Times New Roman" panose="02020603050405020304" pitchFamily="18" charset="0"/>
              </a:rPr>
              <a:t>проведении огневых работ ЗАПРЕЩАЕТСЯ</a:t>
            </a:r>
            <a:r>
              <a:rPr lang="ru-RU" sz="1200" b="1" dirty="0">
                <a:latin typeface="Times New Roman" panose="02020603050405020304" pitchFamily="18" charset="0"/>
              </a:rPr>
              <a:t>: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приступать к работе при неисправной аппаратуре;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огневые работы на свежеокрашенных горючими красками (лаками) конструкциях и изделиях;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допускать соприкосновение электрических проводов с баллонами со сжатыми, сжиженными и растворенными газами;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работы на аппаратах и коммуникациях, заполненных горючими и токсичными веществами, а также находящихся под электрическим напряжением;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проводить монтаж панелей с горючими и </a:t>
            </a:r>
            <a:r>
              <a:rPr lang="ru-RU" sz="1200" b="1" dirty="0" err="1">
                <a:latin typeface="Times New Roman" panose="02020603050405020304" pitchFamily="18" charset="0"/>
              </a:rPr>
              <a:t>слабогорючими</a:t>
            </a:r>
            <a:r>
              <a:rPr lang="ru-RU" sz="1200" b="1" dirty="0">
                <a:latin typeface="Times New Roman" panose="02020603050405020304" pitchFamily="18" charset="0"/>
              </a:rPr>
              <a:t> утеплителями, наклейкой покрытий полов и отделкой помещений с применением горючих лаков, клеев, мастик и других горючих материалов, за исключением случаев, когда проведение огневых работ предусмотрено технологией применения материала;</a:t>
            </a:r>
          </a:p>
          <a:p>
            <a:pPr indent="185738" algn="just" hangingPunct="0">
              <a:buFont typeface="Arial" panose="020B0604020202020204" pitchFamily="34" charset="0"/>
              <a:buChar char="•"/>
            </a:pPr>
            <a:r>
              <a:rPr lang="ru-RU" sz="1200" b="1" dirty="0">
                <a:latin typeface="Times New Roman" panose="02020603050405020304" pitchFamily="18" charset="0"/>
              </a:rPr>
              <a:t>эксплуатировать баллоны с горючими газами, не прошедшие своевременное освидетельствование.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21D5358-0B6D-46BC-A7CE-931C5E0A1F9D}"/>
              </a:ext>
            </a:extLst>
          </p:cNvPr>
          <p:cNvSpPr/>
          <p:nvPr/>
        </p:nvSpPr>
        <p:spPr>
          <a:xfrm>
            <a:off x="402018" y="6786871"/>
            <a:ext cx="6755638" cy="2862322"/>
          </a:xfrm>
          <a:prstGeom prst="rect">
            <a:avLst/>
          </a:prstGeom>
          <a:ln w="63500" cap="rnd" cmpd="thinThick">
            <a:gradFill flip="none" rotWithShape="1">
              <a:gsLst>
                <a:gs pos="60000">
                  <a:schemeClr val="accent2">
                    <a:lumMod val="60000"/>
                    <a:lumOff val="40000"/>
                  </a:schemeClr>
                </a:gs>
                <a:gs pos="18000">
                  <a:schemeClr val="accent4">
                    <a:lumMod val="60000"/>
                    <a:lumOff val="4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  <a:round/>
          </a:ln>
        </p:spPr>
        <p:txBody>
          <a:bodyPr wrap="square">
            <a:spAutoFit/>
          </a:bodyPr>
          <a:lstStyle/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По окончании работ всю аппаратуру и оборудование необходимо убирать в специально отведенные помещения (места).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Хранение и транспортирование баллонов с газами осуществляется только с навинченными на их горловины предохранительными колпаками. При транспортировании баллонов не допускаются толчки и удары.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Запрещается хранение в одном помещении кислородных баллонов и баллонов с горючими газами, а также карбида кальция, красок, масел и жиров.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При обращении с порожними баллонами из-под кислорода или горючих газов соблюдаются такие же меры безопасности, как и с наполненными баллонами.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Запрещено складирование и хранение баллонов с горючими газами на объекте и на прилегающей к объекту территории (за исключением процедуры подготовки и применения на мероприятии).</a:t>
            </a:r>
          </a:p>
          <a:p>
            <a:pPr indent="450215" algn="just" hangingPunct="0"/>
            <a:r>
              <a:rPr lang="ru-RU" sz="1200" b="1" dirty="0">
                <a:latin typeface="Times New Roman" panose="02020603050405020304" pitchFamily="18" charset="0"/>
              </a:rPr>
              <a:t>Не рекомендуется осуществлять эксплуатацию газовых баллонов при резком изменении температуры окружающего воздуха (заносить баллоны, хранящиеся при отрицательных температурах в теплые помещения, ставить около источников тепла).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27F8229C-324D-4AE5-AB01-9009962C3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19" y="9842311"/>
            <a:ext cx="675563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13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1D6C47-8A05-465A-9416-5FD2AED82608}"/>
</file>

<file path=customXml/itemProps2.xml><?xml version="1.0" encoding="utf-8"?>
<ds:datastoreItem xmlns:ds="http://schemas.openxmlformats.org/officeDocument/2006/customXml" ds:itemID="{48BCDB10-8248-4E6F-943B-91EEB1C8847C}"/>
</file>

<file path=customXml/itemProps3.xml><?xml version="1.0" encoding="utf-8"?>
<ds:datastoreItem xmlns:ds="http://schemas.openxmlformats.org/officeDocument/2006/customXml" ds:itemID="{86F37EEE-FC84-48FE-8A2B-336510D636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373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 А.В.</dc:creator>
  <cp:lastModifiedBy>Ширинкин Валерий Викторович</cp:lastModifiedBy>
  <cp:revision>14</cp:revision>
  <dcterms:created xsi:type="dcterms:W3CDTF">2022-12-07T12:24:29Z</dcterms:created>
  <dcterms:modified xsi:type="dcterms:W3CDTF">2023-02-17T05:48:30Z</dcterms:modified>
</cp:coreProperties>
</file>