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53" y="-64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:a16="http://schemas.microsoft.com/office/drawing/2014/main" xmlns="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xmlns="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«Пожарная безопасность </a:t>
            </a:r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при </a:t>
            </a:r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пользовании стоянками (паркингами) для грузового автотранспорта»</a:t>
            </a:r>
            <a:endParaRPr lang="ru-RU" sz="1600" b="1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3230924-9BCF-45C2-AF0C-D35916D1C376}"/>
              </a:ext>
            </a:extLst>
          </p:cNvPr>
          <p:cNvSpPr/>
          <p:nvPr/>
        </p:nvSpPr>
        <p:spPr>
          <a:xfrm>
            <a:off x="402019" y="1370025"/>
            <a:ext cx="6755641" cy="523220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безопасного использования стоянок грузового автотранспорта </a:t>
            </a:r>
            <a:r>
              <a:rPr lang="ru-RU" sz="1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</a:t>
            </a:r>
            <a:r>
              <a:rPr lang="ru-RU" sz="1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21D5358-0B6D-46BC-A7CE-931C5E0A1F9D}"/>
              </a:ext>
            </a:extLst>
          </p:cNvPr>
          <p:cNvSpPr/>
          <p:nvPr/>
        </p:nvSpPr>
        <p:spPr>
          <a:xfrm>
            <a:off x="402015" y="2192148"/>
            <a:ext cx="6755638" cy="720197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стоянки, очищенные </a:t>
            </a:r>
            <a:r>
              <a:rPr lang="ru-RU" sz="1400" b="1" dirty="0">
                <a:latin typeface="Times New Roman" panose="02020603050405020304" pitchFamily="18" charset="0"/>
              </a:rPr>
              <a:t>от </a:t>
            </a:r>
            <a:r>
              <a:rPr lang="ru-RU" sz="1400" b="1" dirty="0" smtClean="0">
                <a:latin typeface="Times New Roman" panose="02020603050405020304" pitchFamily="18" charset="0"/>
              </a:rPr>
              <a:t>сухой растительности и мусора в радиусе 20 метров;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использовать для стоянки участки не граничащие с зонами, предназначенными для открытого хранения материалов и оборудования;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выборе площадок для стоянки транспортных средств отдавать приоритет участкам, расположенным неподалеку от естественных источников наружного противопожарного водоснабжения (реки, озера и др.);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при размещении транспортных средств на стоянке предусматривать основные сквозные проезды и разворотные площадки, необходимые для работы </a:t>
            </a:r>
            <a:r>
              <a:rPr lang="ru-RU" sz="1400" b="1" dirty="0" err="1" smtClean="0">
                <a:latin typeface="Times New Roman" panose="02020603050405020304" pitchFamily="18" charset="0"/>
              </a:rPr>
              <a:t>спецавтотехники</a:t>
            </a:r>
            <a:r>
              <a:rPr lang="ru-RU" sz="1400" b="1" dirty="0" smtClean="0">
                <a:latin typeface="Times New Roman" panose="02020603050405020304" pitchFamily="18" charset="0"/>
              </a:rPr>
              <a:t> пожарных подразделений в случае тушения пожара;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иметь в </a:t>
            </a:r>
            <a:r>
              <a:rPr lang="ru-RU" sz="1400" b="1" dirty="0" smtClean="0">
                <a:latin typeface="Times New Roman" panose="02020603050405020304" pitchFamily="18" charset="0"/>
              </a:rPr>
              <a:t>транспортном </a:t>
            </a:r>
            <a:r>
              <a:rPr lang="ru-RU" sz="1400" b="1" dirty="0">
                <a:latin typeface="Times New Roman" panose="02020603050405020304" pitchFamily="18" charset="0"/>
              </a:rPr>
              <a:t>средстве исправный </a:t>
            </a:r>
            <a:r>
              <a:rPr lang="ru-RU" sz="1400" b="1" dirty="0" smtClean="0">
                <a:latin typeface="Times New Roman" panose="02020603050405020304" pitchFamily="18" charset="0"/>
              </a:rPr>
              <a:t>огнетушитель объемом не менее 5 литров;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расстановку транспортных средств осуществлять на безопасном расстоянии друг от друга, исключающем распространение огня по транспортным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средствам;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обособленно от других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 автомобили, </a:t>
            </a:r>
            <a:r>
              <a:rPr lang="ru-RU" sz="1400" b="1" dirty="0">
                <a:latin typeface="Times New Roman" panose="02020603050405020304" pitchFamily="18" charset="0"/>
              </a:rPr>
              <a:t>предназначенные для перевозки легковоспламеняющихся и горючих жидкостей, а также горючих </a:t>
            </a:r>
            <a:r>
              <a:rPr lang="ru-RU" sz="1400" b="1" dirty="0" smtClean="0">
                <a:latin typeface="Times New Roman" panose="02020603050405020304" pitchFamily="18" charset="0"/>
              </a:rPr>
              <a:t>газов;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осуществлять курение </a:t>
            </a:r>
            <a:r>
              <a:rPr lang="ru-RU" sz="1400" b="1" dirty="0">
                <a:latin typeface="Times New Roman" panose="02020603050405020304" pitchFamily="18" charset="0"/>
              </a:rPr>
              <a:t>в специально отведенных для этого </a:t>
            </a:r>
            <a:r>
              <a:rPr lang="ru-RU" sz="1400" b="1" dirty="0" smtClean="0">
                <a:latin typeface="Times New Roman" panose="02020603050405020304" pitchFamily="18" charset="0"/>
              </a:rPr>
              <a:t>местах на безопасном расстоянии от транспортных средств.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ctr" hangingPunct="0"/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З А П Р Е Щ А Е Т С Я: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размещать транспортные средства в непосредственной близости друг к другу;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осуществлять промывку деталей с использованием легковоспламеняющихся и горючих жидкостей в близи транспортных средств;</a:t>
            </a:r>
          </a:p>
          <a:p>
            <a:pPr indent="450215" algn="just" hangingPunct="0"/>
            <a:r>
              <a:rPr lang="ru-RU" sz="1400" b="1" dirty="0">
                <a:latin typeface="Times New Roman" panose="02020603050405020304" pitchFamily="18" charset="0"/>
              </a:rPr>
              <a:t>оставлять транспортные средства с открытыми горловинами топливных баков, а также при наличии утечки топлива и смазочных материалов;</a:t>
            </a: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заряжать аккумуляторные батареи непосредственно </a:t>
            </a:r>
            <a:r>
              <a:rPr lang="ru-RU" sz="1400" b="1" dirty="0">
                <a:latin typeface="Times New Roman" panose="02020603050405020304" pitchFamily="18" charset="0"/>
              </a:rPr>
              <a:t>на транспортных </a:t>
            </a:r>
            <a:r>
              <a:rPr lang="ru-RU" sz="1400" b="1" dirty="0" smtClean="0">
                <a:latin typeface="Times New Roman" panose="02020603050405020304" pitchFamily="18" charset="0"/>
              </a:rPr>
              <a:t>средствах;</a:t>
            </a:r>
            <a:endParaRPr lang="ru-RU" sz="1400" b="1" dirty="0">
              <a:latin typeface="Times New Roman" panose="02020603050405020304" pitchFamily="18" charset="0"/>
            </a:endParaRPr>
          </a:p>
          <a:p>
            <a:pPr indent="450215" algn="just" hangingPunct="0"/>
            <a:r>
              <a:rPr lang="ru-RU" sz="1400" b="1" dirty="0" smtClean="0">
                <a:latin typeface="Times New Roman" panose="02020603050405020304" pitchFamily="18" charset="0"/>
              </a:rPr>
              <a:t>допускать </a:t>
            </a:r>
            <a:r>
              <a:rPr lang="ru-RU" sz="1400" b="1" dirty="0">
                <a:latin typeface="Times New Roman" panose="02020603050405020304" pitchFamily="18" charset="0"/>
              </a:rPr>
              <a:t>использования открытого огня для </a:t>
            </a:r>
            <a:r>
              <a:rPr lang="ru-RU" sz="1400" b="1" dirty="0" smtClean="0">
                <a:latin typeface="Times New Roman" panose="02020603050405020304" pitchFamily="18" charset="0"/>
              </a:rPr>
              <a:t>разогрева двигателя</a:t>
            </a:r>
            <a:r>
              <a:rPr lang="ru-RU" sz="1400" b="1" dirty="0">
                <a:latin typeface="Times New Roman" panose="02020603050405020304" pitchFamily="18" charset="0"/>
              </a:rPr>
              <a:t>, освещения, а также приготовления пищи на территории стоянок (паркингов</a:t>
            </a:r>
            <a:r>
              <a:rPr lang="ru-RU" sz="1400" b="1" dirty="0" smtClean="0">
                <a:latin typeface="Times New Roman" panose="02020603050405020304" pitchFamily="18" charset="0"/>
              </a:rPr>
              <a:t>).</a:t>
            </a:r>
            <a:endParaRPr lang="ru-RU" sz="1400" b="1" dirty="0">
              <a:latin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F2A271-65B6-4369-B700-2CC208DABFFB}"/>
</file>

<file path=customXml/itemProps2.xml><?xml version="1.0" encoding="utf-8"?>
<ds:datastoreItem xmlns:ds="http://schemas.openxmlformats.org/officeDocument/2006/customXml" ds:itemID="{E5BF78E2-737C-4279-8DA5-2BEF026AD342}"/>
</file>

<file path=customXml/itemProps3.xml><?xml version="1.0" encoding="utf-8"?>
<ds:datastoreItem xmlns:ds="http://schemas.openxmlformats.org/officeDocument/2006/customXml" ds:itemID="{B9276FDD-596D-4687-8467-27399807B42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267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Ширинкин Валерий Викторович</cp:lastModifiedBy>
  <cp:revision>21</cp:revision>
  <dcterms:created xsi:type="dcterms:W3CDTF">2022-12-07T12:24:29Z</dcterms:created>
  <dcterms:modified xsi:type="dcterms:W3CDTF">2022-12-12T08:26:24Z</dcterms:modified>
</cp:coreProperties>
</file>